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33"/>
  </p:notesMasterIdLst>
  <p:handoutMasterIdLst>
    <p:handoutMasterId r:id="rId34"/>
  </p:handoutMasterIdLst>
  <p:sldIdLst>
    <p:sldId id="498" r:id="rId2"/>
    <p:sldId id="499" r:id="rId3"/>
    <p:sldId id="500" r:id="rId4"/>
    <p:sldId id="501" r:id="rId5"/>
    <p:sldId id="502" r:id="rId6"/>
    <p:sldId id="503" r:id="rId7"/>
    <p:sldId id="504" r:id="rId8"/>
    <p:sldId id="505" r:id="rId9"/>
    <p:sldId id="506" r:id="rId10"/>
    <p:sldId id="507" r:id="rId11"/>
    <p:sldId id="508" r:id="rId12"/>
    <p:sldId id="509" r:id="rId13"/>
    <p:sldId id="510" r:id="rId14"/>
    <p:sldId id="511" r:id="rId15"/>
    <p:sldId id="512" r:id="rId16"/>
    <p:sldId id="513" r:id="rId17"/>
    <p:sldId id="514" r:id="rId18"/>
    <p:sldId id="515" r:id="rId19"/>
    <p:sldId id="516" r:id="rId20"/>
    <p:sldId id="517" r:id="rId21"/>
    <p:sldId id="518" r:id="rId22"/>
    <p:sldId id="519" r:id="rId23"/>
    <p:sldId id="520" r:id="rId24"/>
    <p:sldId id="521" r:id="rId25"/>
    <p:sldId id="522" r:id="rId26"/>
    <p:sldId id="523" r:id="rId27"/>
    <p:sldId id="524" r:id="rId28"/>
    <p:sldId id="525" r:id="rId29"/>
    <p:sldId id="526" r:id="rId30"/>
    <p:sldId id="527" r:id="rId31"/>
    <p:sldId id="528" r:id="rId32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2" userDrawn="1">
          <p15:clr>
            <a:srgbClr val="A4A3A4"/>
          </p15:clr>
        </p15:guide>
        <p15:guide id="2" pos="218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80FF"/>
    <a:srgbClr val="336699"/>
    <a:srgbClr val="660066"/>
    <a:srgbClr val="00FF00"/>
    <a:srgbClr val="0000FF"/>
    <a:srgbClr val="008080"/>
    <a:srgbClr val="5F5F5F"/>
    <a:srgbClr val="000066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86082" autoAdjust="0"/>
  </p:normalViewPr>
  <p:slideViewPr>
    <p:cSldViewPr snapToGrid="0">
      <p:cViewPr varScale="1">
        <p:scale>
          <a:sx n="95" d="100"/>
          <a:sy n="95" d="100"/>
        </p:scale>
        <p:origin x="989" y="77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64"/>
    </p:cViewPr>
  </p:sorterViewPr>
  <p:notesViewPr>
    <p:cSldViewPr snapToGrid="0">
      <p:cViewPr>
        <p:scale>
          <a:sx n="59" d="100"/>
          <a:sy n="59" d="100"/>
        </p:scale>
        <p:origin x="-2742" y="90"/>
      </p:cViewPr>
      <p:guideLst>
        <p:guide orient="horz" pos="2972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038764" y="8751028"/>
            <a:ext cx="2869372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7" tIns="45519" rIns="91037" bIns="45519" numCol="1" anchor="b" anchorCtr="0" compatLnSpc="1">
            <a:prstTxWarp prst="textNoShape">
              <a:avLst/>
            </a:prstTxWarp>
          </a:bodyPr>
          <a:lstStyle>
            <a:lvl1pPr algn="ctr">
              <a:defRPr sz="2000" b="1"/>
            </a:lvl1pPr>
          </a:lstStyle>
          <a:p>
            <a:pPr>
              <a:defRPr/>
            </a:pPr>
            <a:r>
              <a:rPr lang="en-US"/>
              <a:t>UNCLASSIFIED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949" y="8819201"/>
            <a:ext cx="3010953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7" tIns="45519" rIns="91037" bIns="45519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F6D4ABCD-497E-49F1-A9CD-24D7BB16C3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61682" y="76096"/>
            <a:ext cx="3021964" cy="4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7" tIns="45519" rIns="91037" bIns="45519" numCol="1" anchor="t" anchorCtr="0" compatLnSpc="1">
            <a:prstTxWarp prst="textNoShape">
              <a:avLst/>
            </a:prstTxWarp>
          </a:bodyPr>
          <a:lstStyle>
            <a:lvl1pPr algn="ctr">
              <a:defRPr sz="2000" b="1"/>
            </a:lvl1pPr>
          </a:lstStyle>
          <a:p>
            <a:pPr>
              <a:defRPr/>
            </a:pPr>
            <a:r>
              <a:rPr lang="en-US"/>
              <a:t>UNCLASSIFIED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983646" y="76096"/>
            <a:ext cx="1963254" cy="4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10" tIns="45505" rIns="91010" bIns="45505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US"/>
              <a:t>T-1201 Curriculum Mgmt - Lesson Format</a:t>
            </a:r>
          </a:p>
        </p:txBody>
      </p:sp>
    </p:spTree>
    <p:extLst>
      <p:ext uri="{BB962C8B-B14F-4D97-AF65-F5344CB8AC3E}">
        <p14:creationId xmlns:p14="http://schemas.microsoft.com/office/powerpoint/2010/main" val="2324787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4113" y="695325"/>
            <a:ext cx="4640262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6570" y="4410394"/>
            <a:ext cx="5093764" cy="41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7" tIns="45519" rIns="91037" bIns="45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949" y="8819201"/>
            <a:ext cx="3010953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7" tIns="45519" rIns="91037" bIns="45519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F6553521-8552-43F4-BA98-63BEA0876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395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194908-DAA9-4CEF-A1DC-303F6E4AB33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013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3113" y="800100"/>
            <a:ext cx="3054350" cy="2292350"/>
          </a:xfrm>
          <a:ln/>
        </p:spPr>
      </p:sp>
      <p:sp>
        <p:nvSpPr>
          <p:cNvPr id="1013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3060" y="3579967"/>
            <a:ext cx="6174498" cy="5012529"/>
          </a:xfrm>
          <a:noFill/>
          <a:ln/>
        </p:spPr>
        <p:txBody>
          <a:bodyPr/>
          <a:lstStyle/>
          <a:p>
            <a:pPr marL="227526" indent="-227526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15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5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1"/>
          <p:cNvSpPr>
            <a:spLocks noChangeArrowheads="1"/>
          </p:cNvSpPr>
          <p:nvPr userDrawn="1"/>
        </p:nvSpPr>
        <p:spPr bwMode="auto">
          <a:xfrm>
            <a:off x="914400" y="1905000"/>
            <a:ext cx="1214438" cy="762000"/>
          </a:xfrm>
          <a:prstGeom prst="ellipseRibbon">
            <a:avLst>
              <a:gd name="adj1" fmla="val 25000"/>
              <a:gd name="adj2" fmla="val 50000"/>
              <a:gd name="adj3" fmla="val 1250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AutoShape 1032"/>
          <p:cNvSpPr>
            <a:spLocks noChangeArrowheads="1"/>
          </p:cNvSpPr>
          <p:nvPr userDrawn="1"/>
        </p:nvSpPr>
        <p:spPr bwMode="auto">
          <a:xfrm>
            <a:off x="304800" y="1600200"/>
            <a:ext cx="2438400" cy="838200"/>
          </a:xfrm>
          <a:prstGeom prst="ellipseRibbon">
            <a:avLst>
              <a:gd name="adj1" fmla="val 25000"/>
              <a:gd name="adj2" fmla="val 63935"/>
              <a:gd name="adj3" fmla="val 1250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469" name="Rectangle 103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657475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6" name="Rectangle 103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76563" y="6248400"/>
            <a:ext cx="3200400" cy="4572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FF00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49274-21D8-4136-BCBC-B1D19FD46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304800" y="865189"/>
            <a:ext cx="8335963" cy="125412"/>
            <a:chOff x="0" y="534"/>
            <a:chExt cx="5443" cy="85"/>
          </a:xfrm>
          <a:solidFill>
            <a:schemeClr val="accent6">
              <a:lumMod val="50000"/>
            </a:schemeClr>
          </a:solidFill>
        </p:grpSpPr>
        <p:sp>
          <p:nvSpPr>
            <p:cNvPr id="1080" name="Rectangle 56"/>
            <p:cNvSpPr>
              <a:spLocks noChangeArrowheads="1"/>
            </p:cNvSpPr>
            <p:nvPr/>
          </p:nvSpPr>
          <p:spPr bwMode="auto">
            <a:xfrm>
              <a:off x="3739" y="534"/>
              <a:ext cx="247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81" name="Rectangle 57"/>
            <p:cNvSpPr>
              <a:spLocks noChangeArrowheads="1"/>
            </p:cNvSpPr>
            <p:nvPr/>
          </p:nvSpPr>
          <p:spPr bwMode="auto">
            <a:xfrm>
              <a:off x="4012" y="534"/>
              <a:ext cx="221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82" name="Rectangle 58"/>
            <p:cNvSpPr>
              <a:spLocks noChangeArrowheads="1"/>
            </p:cNvSpPr>
            <p:nvPr/>
          </p:nvSpPr>
          <p:spPr bwMode="auto">
            <a:xfrm>
              <a:off x="4260" y="534"/>
              <a:ext cx="197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83" name="Rectangle 59"/>
            <p:cNvSpPr>
              <a:spLocks noChangeArrowheads="1"/>
            </p:cNvSpPr>
            <p:nvPr/>
          </p:nvSpPr>
          <p:spPr bwMode="auto">
            <a:xfrm>
              <a:off x="4484" y="534"/>
              <a:ext cx="174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84" name="Rectangle 60"/>
            <p:cNvSpPr>
              <a:spLocks noChangeArrowheads="1"/>
            </p:cNvSpPr>
            <p:nvPr/>
          </p:nvSpPr>
          <p:spPr bwMode="auto">
            <a:xfrm>
              <a:off x="4684" y="534"/>
              <a:ext cx="150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85" name="Rectangle 61"/>
            <p:cNvSpPr>
              <a:spLocks noChangeArrowheads="1"/>
            </p:cNvSpPr>
            <p:nvPr/>
          </p:nvSpPr>
          <p:spPr bwMode="auto">
            <a:xfrm>
              <a:off x="4859" y="534"/>
              <a:ext cx="127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86" name="Rectangle 62"/>
            <p:cNvSpPr>
              <a:spLocks noChangeArrowheads="1"/>
            </p:cNvSpPr>
            <p:nvPr/>
          </p:nvSpPr>
          <p:spPr bwMode="auto">
            <a:xfrm>
              <a:off x="0" y="534"/>
              <a:ext cx="3711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87" name="Rectangle 63"/>
            <p:cNvSpPr>
              <a:spLocks noChangeArrowheads="1"/>
            </p:cNvSpPr>
            <p:nvPr/>
          </p:nvSpPr>
          <p:spPr bwMode="auto">
            <a:xfrm>
              <a:off x="5350" y="534"/>
              <a:ext cx="45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88" name="Rectangle 64"/>
            <p:cNvSpPr>
              <a:spLocks noChangeArrowheads="1"/>
            </p:cNvSpPr>
            <p:nvPr/>
          </p:nvSpPr>
          <p:spPr bwMode="auto">
            <a:xfrm>
              <a:off x="5254" y="534"/>
              <a:ext cx="70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89" name="Rectangle 65"/>
            <p:cNvSpPr>
              <a:spLocks noChangeArrowheads="1"/>
            </p:cNvSpPr>
            <p:nvPr/>
          </p:nvSpPr>
          <p:spPr bwMode="auto">
            <a:xfrm>
              <a:off x="5139" y="534"/>
              <a:ext cx="91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90" name="Rectangle 66"/>
            <p:cNvSpPr>
              <a:spLocks noChangeArrowheads="1"/>
            </p:cNvSpPr>
            <p:nvPr/>
          </p:nvSpPr>
          <p:spPr bwMode="auto">
            <a:xfrm>
              <a:off x="5011" y="534"/>
              <a:ext cx="102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91" name="Rectangle 67"/>
            <p:cNvSpPr>
              <a:spLocks noChangeArrowheads="1"/>
            </p:cNvSpPr>
            <p:nvPr/>
          </p:nvSpPr>
          <p:spPr bwMode="auto">
            <a:xfrm>
              <a:off x="5420" y="534"/>
              <a:ext cx="23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</p:grpSp>
      <p:sp>
        <p:nvSpPr>
          <p:cNvPr id="3075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19088"/>
            <a:ext cx="6248400" cy="539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5725" tIns="39688" rIns="85725" bIns="3968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Style:</a:t>
            </a:r>
            <a:br>
              <a:rPr lang="en-US" smtClean="0"/>
            </a:br>
            <a:r>
              <a:rPr lang="en-US" smtClean="0"/>
              <a:t>Multiple Lines</a:t>
            </a:r>
          </a:p>
        </p:txBody>
      </p:sp>
      <p:sp>
        <p:nvSpPr>
          <p:cNvPr id="3076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4038" y="1295400"/>
            <a:ext cx="8294687" cy="472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3078" name="Picture 10" descr="AFSPC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6955" y="46724"/>
            <a:ext cx="1262566" cy="124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5277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99" r:id="rId1"/>
    <p:sldLayoutId id="2147483810" r:id="rId2"/>
  </p:sldLayoutIdLst>
  <p:txStyles>
    <p:titleStyle>
      <a:lvl1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2pPr>
      <a:lvl3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3pPr>
      <a:lvl4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4pPr>
      <a:lvl5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5pPr>
      <a:lvl6pPr marL="4572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6pPr>
      <a:lvl7pPr marL="9144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7pPr>
      <a:lvl8pPr marL="13716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8pPr>
      <a:lvl9pPr marL="18288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Lucida Grande"/>
        <a:buChar char="-"/>
        <a:defRPr sz="2200" b="1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collins.org/ddj/Aug98/Aug98.html" TargetMode="External"/><Relationship Id="rId2" Type="http://schemas.openxmlformats.org/officeDocument/2006/relationships/hyperlink" Target="http://wiki.osdev.org/GDT_Tutorial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notes.shichao.io/utlk/ch2/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5710" y="2405289"/>
            <a:ext cx="4472316" cy="142808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51C77"/>
              </a:buClr>
              <a:buSzPct val="80000"/>
            </a:pPr>
            <a:r>
              <a:rPr lang="en-US" sz="2800" b="1" i="1" dirty="0" smtClean="0">
                <a:solidFill>
                  <a:srgbClr val="0C2D83"/>
                </a:solidFill>
                <a:latin typeface="Arial" charset="0"/>
              </a:rPr>
              <a:t>90 COS/DOT</a:t>
            </a:r>
          </a:p>
          <a:p>
            <a:pPr lvl="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51C77"/>
              </a:buClr>
              <a:buSzPct val="80000"/>
            </a:pPr>
            <a:r>
              <a:rPr lang="en-US" sz="2800" b="1" i="1" dirty="0" smtClean="0">
                <a:solidFill>
                  <a:srgbClr val="0C2D83"/>
                </a:solidFill>
                <a:latin typeface="Arial" charset="0"/>
              </a:rPr>
              <a:t>Assembly Programming </a:t>
            </a:r>
          </a:p>
          <a:p>
            <a:pPr lvl="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51C77"/>
              </a:buClr>
              <a:buSzPct val="80000"/>
            </a:pPr>
            <a:r>
              <a:rPr lang="en-US" sz="2800" b="1" i="1" smtClean="0">
                <a:solidFill>
                  <a:srgbClr val="0C2D83"/>
                </a:solidFill>
                <a:latin typeface="Arial" charset="0"/>
              </a:rPr>
              <a:t>Control Flow</a:t>
            </a:r>
            <a:endParaRPr lang="en-US" sz="2800" b="1" i="1" dirty="0" smtClean="0">
              <a:solidFill>
                <a:srgbClr val="0C2D83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353054"/>
            <a:ext cx="9144000" cy="7017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  <a:buClr>
                <a:srgbClr val="000000"/>
              </a:buClr>
            </a:pPr>
            <a:r>
              <a:rPr lang="en-US" b="1" dirty="0" smtClean="0">
                <a:solidFill>
                  <a:srgbClr val="000000"/>
                </a:solidFill>
              </a:rPr>
              <a:t>Briefing Classification:</a:t>
            </a:r>
          </a:p>
          <a:p>
            <a:pPr algn="ctr">
              <a:spcBef>
                <a:spcPct val="20000"/>
              </a:spcBef>
              <a:buClr>
                <a:srgbClr val="000000"/>
              </a:buClr>
            </a:pPr>
            <a:r>
              <a:rPr lang="en-US" b="1" dirty="0" smtClean="0">
                <a:solidFill>
                  <a:srgbClr val="00B050"/>
                </a:solidFill>
              </a:rPr>
              <a:t>UNCLASSIFIED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1767" y="2884713"/>
            <a:ext cx="12192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1" tIns="45715" rIns="91431" bIns="45715" anchor="ctr"/>
          <a:lstStyle/>
          <a:p>
            <a:pPr defTabSz="914306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1767" y="4027713"/>
            <a:ext cx="12192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1" tIns="45715" rIns="91431" bIns="45715" anchor="ctr"/>
          <a:lstStyle/>
          <a:p>
            <a:pPr defTabSz="914306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4467" y="4942112"/>
            <a:ext cx="12192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1" tIns="45715" rIns="91431" bIns="45715" anchor="ctr"/>
          <a:lstStyle/>
          <a:p>
            <a:pPr defTabSz="914306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1767" y="5551712"/>
            <a:ext cx="12192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1" tIns="45715" rIns="91431" bIns="45715" anchor="ctr"/>
          <a:lstStyle/>
          <a:p>
            <a:pPr defTabSz="914306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5323367" y="4637312"/>
            <a:ext cx="228600" cy="36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1" tIns="45715" rIns="91431" bIns="45715">
            <a:spAutoFit/>
          </a:bodyPr>
          <a:lstStyle/>
          <a:p>
            <a:pPr defTabSz="914306"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016" y="1549717"/>
            <a:ext cx="3200600" cy="32882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Interrupts and The Interrupt Descriptor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5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What are interrupts?</a:t>
            </a:r>
          </a:p>
          <a:p>
            <a:pPr lvl="1"/>
            <a:r>
              <a:rPr lang="en-US" sz="2000" dirty="0" smtClean="0"/>
              <a:t>Interrupts provide a special mechanism to alert the kernel of an event </a:t>
            </a:r>
          </a:p>
          <a:p>
            <a:pPr lvl="1"/>
            <a:r>
              <a:rPr lang="en-US" sz="2000" dirty="0" smtClean="0"/>
              <a:t>Some (though not all) can be temporarily disabled</a:t>
            </a:r>
          </a:p>
          <a:p>
            <a:pPr lvl="1"/>
            <a:r>
              <a:rPr lang="en-US" sz="2000" dirty="0" smtClean="0"/>
              <a:t>Specified via the IDT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000" dirty="0" smtClean="0"/>
              <a:t>Interrupts can be generated many ways: </a:t>
            </a:r>
          </a:p>
          <a:p>
            <a:pPr lvl="1"/>
            <a:r>
              <a:rPr lang="en-US" sz="2000" dirty="0" smtClean="0"/>
              <a:t>Via hardware events (e.g., a keypress on a keyboard)</a:t>
            </a:r>
          </a:p>
          <a:p>
            <a:pPr lvl="1"/>
            <a:r>
              <a:rPr lang="en-US" sz="2000" dirty="0" smtClean="0"/>
              <a:t>Page or segmentation faults </a:t>
            </a:r>
          </a:p>
          <a:p>
            <a:pPr lvl="1"/>
            <a:r>
              <a:rPr lang="en-US" sz="2000" dirty="0" smtClean="0"/>
              <a:t>Software interrupts also exist</a:t>
            </a:r>
          </a:p>
          <a:p>
            <a:pPr lvl="1"/>
            <a:r>
              <a:rPr lang="en-US" sz="2000" dirty="0" smtClean="0"/>
              <a:t>Many others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918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Interrupt Service Routines (ISRs)</a:t>
            </a:r>
          </a:p>
          <a:p>
            <a:pPr lvl="1"/>
            <a:r>
              <a:rPr lang="en-US" sz="1800" dirty="0" smtClean="0"/>
              <a:t>Functions that respond to interrupts</a:t>
            </a:r>
          </a:p>
          <a:p>
            <a:pPr lvl="1"/>
            <a:r>
              <a:rPr lang="en-US" sz="1800" dirty="0" smtClean="0"/>
              <a:t>Set via Interrupt Gates in the IDT (See below)</a:t>
            </a:r>
          </a:p>
          <a:p>
            <a:pPr lvl="1"/>
            <a:endParaRPr lang="en-US" sz="1800" dirty="0"/>
          </a:p>
          <a:p>
            <a:r>
              <a:rPr lang="en-US" sz="2000" dirty="0" smtClean="0"/>
              <a:t>Interrupt Gates </a:t>
            </a:r>
          </a:p>
          <a:p>
            <a:pPr lvl="1"/>
            <a:r>
              <a:rPr lang="en-US" sz="1800" dirty="0" smtClean="0"/>
              <a:t>Essentially the entry number (in the IDT) of the ISR you want to call</a:t>
            </a:r>
          </a:p>
          <a:p>
            <a:pPr lvl="1"/>
            <a:r>
              <a:rPr lang="en-US" sz="1800" dirty="0" smtClean="0"/>
              <a:t>The ‘</a:t>
            </a:r>
            <a:r>
              <a:rPr lang="en-US" sz="1800" dirty="0" err="1" smtClean="0"/>
              <a:t>int</a:t>
            </a:r>
            <a:r>
              <a:rPr lang="en-US" sz="1800" dirty="0" smtClean="0"/>
              <a:t>’ assembly instruction will call the corresponding ISR (recall int3…)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 err="1" smtClean="0"/>
              <a:t>iret</a:t>
            </a:r>
            <a:r>
              <a:rPr lang="en-US" sz="1800" dirty="0" smtClean="0"/>
              <a:t> instruction is provided (in kernel mode) to return back to user mode</a:t>
            </a:r>
          </a:p>
        </p:txBody>
      </p:sp>
    </p:spTree>
    <p:extLst>
      <p:ext uri="{BB962C8B-B14F-4D97-AF65-F5344CB8AC3E}">
        <p14:creationId xmlns:p14="http://schemas.microsoft.com/office/powerpoint/2010/main" val="23624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following code will perform an exit(0) on Linux (x86)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11" y="2943157"/>
            <a:ext cx="7011378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1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Segment registers are a special type of register not covered yet, which come in a variety of flavors </a:t>
            </a:r>
          </a:p>
          <a:p>
            <a:pPr lvl="1"/>
            <a:r>
              <a:rPr lang="en-US" sz="2000" dirty="0" smtClean="0"/>
              <a:t>Each of them can be mapped to provide a special “view” of a section of memory</a:t>
            </a:r>
          </a:p>
          <a:p>
            <a:pPr lvl="1"/>
            <a:r>
              <a:rPr lang="en-US" sz="2000" dirty="0" smtClean="0"/>
              <a:t>Most modern operating systems use a “flat” memory model, forgoing segmentation (almost) entirely</a:t>
            </a:r>
          </a:p>
          <a:p>
            <a:pPr lvl="1"/>
            <a:r>
              <a:rPr lang="en-US" sz="2000" dirty="0" smtClean="0"/>
              <a:t>Still have some real world applications, particularly in Windows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908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Registers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Basics:</a:t>
            </a:r>
          </a:p>
          <a:p>
            <a:pPr lvl="1"/>
            <a:r>
              <a:rPr lang="en-US" sz="2000" dirty="0" smtClean="0"/>
              <a:t>CS – Code Segment</a:t>
            </a:r>
          </a:p>
          <a:p>
            <a:pPr lvl="1"/>
            <a:r>
              <a:rPr lang="en-US" sz="2000" dirty="0" smtClean="0"/>
              <a:t>DS – Data Segment </a:t>
            </a:r>
          </a:p>
          <a:p>
            <a:pPr lvl="1"/>
            <a:r>
              <a:rPr lang="en-US" sz="2000" dirty="0" smtClean="0"/>
              <a:t>SS – Stack Segment </a:t>
            </a:r>
          </a:p>
          <a:p>
            <a:pPr lvl="1"/>
            <a:r>
              <a:rPr lang="en-US" sz="2000" dirty="0" smtClean="0"/>
              <a:t>FS – Far Segment </a:t>
            </a:r>
          </a:p>
          <a:p>
            <a:pPr lvl="1"/>
            <a:r>
              <a:rPr lang="en-US" sz="2000" dirty="0" smtClean="0"/>
              <a:t>GS – Global Segment </a:t>
            </a:r>
          </a:p>
          <a:p>
            <a:pPr lvl="1"/>
            <a:endParaRPr lang="en-US" sz="2000" dirty="0"/>
          </a:p>
          <a:p>
            <a:r>
              <a:rPr lang="en-US" sz="2000" dirty="0" smtClean="0"/>
              <a:t>Example: Getting a value from some offset into a segment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02" y="4552984"/>
            <a:ext cx="7039957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2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-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What is a segment?</a:t>
            </a:r>
          </a:p>
          <a:p>
            <a:pPr lvl="1"/>
            <a:r>
              <a:rPr lang="en-US" sz="1800" dirty="0" smtClean="0"/>
              <a:t>Describes a logical section of memory</a:t>
            </a:r>
          </a:p>
          <a:p>
            <a:pPr lvl="1"/>
            <a:r>
              <a:rPr lang="en-US" sz="1800" dirty="0" smtClean="0"/>
              <a:t>Specifies who can access it (e.g., what privilege level you need) </a:t>
            </a:r>
          </a:p>
          <a:p>
            <a:pPr lvl="1"/>
            <a:r>
              <a:rPr lang="en-US" sz="1800" dirty="0" smtClean="0"/>
              <a:t>Indicates the range (start address and length) </a:t>
            </a:r>
          </a:p>
          <a:p>
            <a:pPr lvl="1"/>
            <a:endParaRPr lang="en-US" sz="1800" dirty="0"/>
          </a:p>
          <a:p>
            <a:r>
              <a:rPr lang="en-US" sz="2000" dirty="0" smtClean="0"/>
              <a:t>Why are they important?</a:t>
            </a:r>
          </a:p>
          <a:p>
            <a:pPr lvl="1"/>
            <a:r>
              <a:rPr lang="en-US" sz="1800" dirty="0" smtClean="0"/>
              <a:t>Part of the segmentation model, used to map a flat section of memory to the segment registers 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5946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Global Descriptor Table (GDT) </a:t>
            </a:r>
          </a:p>
          <a:p>
            <a:pPr lvl="1"/>
            <a:r>
              <a:rPr lang="en-US" sz="2000" dirty="0" smtClean="0"/>
              <a:t>Initialized by the operating system</a:t>
            </a:r>
          </a:p>
          <a:p>
            <a:pPr lvl="1"/>
            <a:r>
              <a:rPr lang="en-US" sz="2000" dirty="0" smtClean="0"/>
              <a:t>Contains various segment descriptors in its entries </a:t>
            </a:r>
          </a:p>
          <a:p>
            <a:pPr lvl="1"/>
            <a:r>
              <a:rPr lang="en-US" sz="2000" dirty="0" smtClean="0"/>
              <a:t>The GDT Register (GDTR) indicates where it is located </a:t>
            </a:r>
          </a:p>
          <a:p>
            <a:pPr lvl="1"/>
            <a:r>
              <a:rPr lang="en-US" sz="2000" dirty="0" smtClean="0"/>
              <a:t>Contains information about how the memory in your system gets mapped</a:t>
            </a:r>
          </a:p>
          <a:p>
            <a:pPr lvl="1"/>
            <a:r>
              <a:rPr lang="en-US" sz="2000" dirty="0" smtClean="0"/>
              <a:t>Also (partially) defines how the transition from user to kernel mode occurs </a:t>
            </a:r>
          </a:p>
          <a:p>
            <a:pPr lvl="1"/>
            <a:r>
              <a:rPr lang="en-US" sz="2000" dirty="0" smtClean="0"/>
              <a:t>Intended to be a global structure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577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Local Descriptor Table (LDT) </a:t>
            </a:r>
          </a:p>
          <a:p>
            <a:pPr lvl="1"/>
            <a:r>
              <a:rPr lang="en-US" sz="2000" dirty="0" smtClean="0"/>
              <a:t>Similar to the GDT</a:t>
            </a:r>
          </a:p>
          <a:p>
            <a:pPr lvl="1"/>
            <a:r>
              <a:rPr lang="en-US" sz="2000" dirty="0" smtClean="0"/>
              <a:t>Intended to have smaller scope: e.g., a per-process construct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0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Segmentation – Real World Examples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Microsoft uses segmentation to provide fast access to key data structures 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The Thread Environment Block (TEB) in user mode</a:t>
            </a:r>
          </a:p>
          <a:p>
            <a:pPr lvl="1"/>
            <a:r>
              <a:rPr lang="en-US" sz="1800" dirty="0" smtClean="0"/>
              <a:t>Hangs off of the FS register in x86/GS in x64</a:t>
            </a:r>
          </a:p>
          <a:p>
            <a:pPr lvl="1"/>
            <a:r>
              <a:rPr lang="en-US" sz="1800" dirty="0" smtClean="0"/>
              <a:t>Provides lots of important per-thread information </a:t>
            </a:r>
          </a:p>
          <a:p>
            <a:pPr lvl="1"/>
            <a:endParaRPr lang="en-US" sz="1800" dirty="0"/>
          </a:p>
          <a:p>
            <a:r>
              <a:rPr lang="en-US" sz="2000" dirty="0" smtClean="0"/>
              <a:t>The Processor Control Block (or KPRCB) in kernel mode </a:t>
            </a:r>
          </a:p>
          <a:p>
            <a:pPr lvl="1"/>
            <a:r>
              <a:rPr lang="en-US" sz="1800" dirty="0" smtClean="0"/>
              <a:t>Hangs off of the FS register in x86/GS in x64</a:t>
            </a:r>
          </a:p>
          <a:p>
            <a:pPr lvl="1"/>
            <a:r>
              <a:rPr lang="en-US" sz="1800" dirty="0" smtClean="0"/>
              <a:t>Provides lots of important per-processor information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68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Learn the different privilege modes of operation, and some of their implications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Understand basic memory segmentation and some descriptor tables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Understand, at a basic level, virtual memory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Understand basic processor features, control registers, and how they fit together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Understand and implement Model Specific Registers (MSRs) 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Utilize x86(_64) instructions to identify the current processor, and understand how to programmatically query its capabilities</a:t>
            </a:r>
          </a:p>
        </p:txBody>
      </p:sp>
    </p:spTree>
    <p:extLst>
      <p:ext uri="{BB962C8B-B14F-4D97-AF65-F5344CB8AC3E}">
        <p14:creationId xmlns:p14="http://schemas.microsoft.com/office/powerpoint/2010/main" val="232706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Further reading (if interested) 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 err="1" smtClean="0"/>
              <a:t>OSDev</a:t>
            </a:r>
            <a:r>
              <a:rPr lang="en-US" sz="2000" dirty="0" smtClean="0"/>
              <a:t> wiki describes GDT initialization - </a:t>
            </a:r>
            <a:r>
              <a:rPr lang="en-US" sz="2000" b="0" dirty="0">
                <a:hlinkClick r:id="rId2"/>
              </a:rPr>
              <a:t>http://wiki.osdev.org/GDT_Tutorial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The Segment Descriptor Cache – Mr. Robert Collins (from a Dr. Dobbs article) - </a:t>
            </a:r>
            <a:r>
              <a:rPr lang="en-US" sz="2000" b="0" dirty="0">
                <a:hlinkClick r:id="rId3"/>
              </a:rPr>
              <a:t>http://www.rcollins.org/ddj/Aug98/Aug98.html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774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Other Processor Features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53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Security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DEP/NX</a:t>
            </a:r>
          </a:p>
          <a:p>
            <a:r>
              <a:rPr lang="en-US" sz="2000" dirty="0" smtClean="0"/>
              <a:t>SMEP/SMAP </a:t>
            </a:r>
          </a:p>
          <a:p>
            <a:r>
              <a:rPr lang="en-US" sz="2000" dirty="0" smtClean="0"/>
              <a:t>Page Protection </a:t>
            </a:r>
          </a:p>
          <a:p>
            <a:r>
              <a:rPr lang="en-US" sz="2000" dirty="0" smtClean="0"/>
              <a:t>Write Protection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969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Control CPU enforcement of a variety of features 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Most security features are enabled in this fashion 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Requires privileged execution (Ring0) to access 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Other features (such as hardware virtualization) also enabled in this fashion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Feature mappings detailed in the Intel manuals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662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Allows a virtual abstraction of hardware addresses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r>
              <a:rPr lang="en-US" sz="2000" dirty="0" smtClean="0"/>
              <a:t>Paging enabled via CR1 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Page Table location stored in CR3 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Tables and Directories provide fast lookup of address translations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894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Tables and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Image Credit: </a:t>
            </a:r>
            <a:r>
              <a:rPr lang="en-US" sz="1400" b="0" dirty="0">
                <a:hlinkClick r:id="rId2"/>
              </a:rPr>
              <a:t>https://notes.shichao.io/utlk/ch2/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969" y="1376076"/>
            <a:ext cx="6354062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Specific Registers (MSRs)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Many of these exist for x86(_64)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Most only accessible in privileged mode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Used (sometimes) via RDMSR and WRMSR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Others have special instructions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Mainly documented by vendor (e.g., Intel manual)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86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Stamp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Can read from user mode (via </a:t>
            </a:r>
            <a:r>
              <a:rPr lang="en-US" sz="2000" dirty="0" err="1" smtClean="0"/>
              <a:t>rdtsc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Can only modify from kernel mode </a:t>
            </a:r>
          </a:p>
          <a:p>
            <a:endParaRPr lang="en-US" sz="2000" dirty="0"/>
          </a:p>
          <a:p>
            <a:r>
              <a:rPr lang="en-US" sz="2000" dirty="0" smtClean="0"/>
              <a:t>Low bits of result are stored into EAX/high bits in EDX</a:t>
            </a:r>
          </a:p>
          <a:p>
            <a:pPr lvl="1"/>
            <a:r>
              <a:rPr lang="en-US" sz="1800" dirty="0" smtClean="0"/>
              <a:t>This is the same on both x86 and x86_64</a:t>
            </a:r>
          </a:p>
          <a:p>
            <a:pPr lvl="1"/>
            <a:r>
              <a:rPr lang="en-US" sz="1800" dirty="0" smtClean="0"/>
              <a:t>x86 – </a:t>
            </a:r>
            <a:r>
              <a:rPr lang="en-US" sz="1800" dirty="0" err="1" smtClean="0"/>
              <a:t>rdtsc</a:t>
            </a:r>
            <a:r>
              <a:rPr lang="en-US" sz="1800" dirty="0" smtClean="0"/>
              <a:t> will clear the high bits of storage registers </a:t>
            </a:r>
          </a:p>
          <a:p>
            <a:pPr lvl="1"/>
            <a:r>
              <a:rPr lang="en-US" sz="1800" dirty="0" smtClean="0"/>
              <a:t>Results can be combined on x64 to full width with a left-shift and a bitwise or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226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CPUID instruction can provide information about the CPU </a:t>
            </a:r>
          </a:p>
          <a:p>
            <a:pPr lvl="1"/>
            <a:r>
              <a:rPr lang="en-US" sz="2000" dirty="0" smtClean="0"/>
              <a:t>Vendor string</a:t>
            </a:r>
          </a:p>
          <a:p>
            <a:pPr lvl="1"/>
            <a:r>
              <a:rPr lang="en-US" sz="2000" dirty="0" smtClean="0"/>
              <a:t>Model number</a:t>
            </a:r>
          </a:p>
          <a:p>
            <a:pPr lvl="1"/>
            <a:r>
              <a:rPr lang="en-US" sz="2000" dirty="0" smtClean="0"/>
              <a:t>Size of internal cache </a:t>
            </a:r>
          </a:p>
          <a:p>
            <a:pPr lvl="1"/>
            <a:r>
              <a:rPr lang="en-US" sz="2000" dirty="0" smtClean="0"/>
              <a:t>Various features supported 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000" dirty="0" smtClean="0"/>
              <a:t>The instruction behaves similarly on both x86 and x86_64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36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Support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value in EAX at the time of the CPUID call determines what information comes back</a:t>
            </a:r>
          </a:p>
          <a:p>
            <a:pPr lvl="1"/>
            <a:r>
              <a:rPr lang="en-US" sz="1800" dirty="0" smtClean="0"/>
              <a:t>0 -&gt; Vendor ID string – Stored in EBX/EDX/ECX</a:t>
            </a:r>
          </a:p>
          <a:p>
            <a:pPr lvl="1"/>
            <a:r>
              <a:rPr lang="en-US" sz="1800" dirty="0" smtClean="0"/>
              <a:t>1 -&gt; Returns a </a:t>
            </a:r>
            <a:r>
              <a:rPr lang="en-US" sz="1800" dirty="0" err="1" smtClean="0"/>
              <a:t>bitfield</a:t>
            </a:r>
            <a:r>
              <a:rPr lang="en-US" sz="1800" dirty="0" smtClean="0"/>
              <a:t> containing supporting features </a:t>
            </a:r>
          </a:p>
          <a:p>
            <a:pPr lvl="1"/>
            <a:r>
              <a:rPr lang="en-US" sz="1800" dirty="0" smtClean="0"/>
              <a:t>- …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33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Processor Modes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2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MSRs and CPUID </a:t>
            </a:r>
          </a:p>
          <a:p>
            <a:pPr lvl="1"/>
            <a:r>
              <a:rPr lang="en-US" sz="2000" dirty="0" smtClean="0"/>
              <a:t>Copy the Lab10 folder (and its contents) </a:t>
            </a:r>
          </a:p>
          <a:p>
            <a:pPr lvl="1"/>
            <a:r>
              <a:rPr lang="en-US" sz="2000" dirty="0" smtClean="0"/>
              <a:t>Modify the *.</a:t>
            </a:r>
            <a:r>
              <a:rPr lang="en-US" sz="2000" dirty="0" err="1" smtClean="0"/>
              <a:t>nasm</a:t>
            </a:r>
            <a:r>
              <a:rPr lang="en-US" sz="2000" dirty="0" smtClean="0"/>
              <a:t> file (Each function should have a comment block – lines starting with ‘;’ containing instructions)</a:t>
            </a:r>
          </a:p>
          <a:p>
            <a:pPr lvl="1"/>
            <a:r>
              <a:rPr lang="en-US" sz="2000" dirty="0" smtClean="0"/>
              <a:t>Build and run using the following commands: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165" y="3923234"/>
            <a:ext cx="7030431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8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Ring 0/3</a:t>
            </a:r>
          </a:p>
          <a:p>
            <a:endParaRPr lang="en-US" sz="2000" dirty="0"/>
          </a:p>
          <a:p>
            <a:r>
              <a:rPr lang="en-US" sz="2000" dirty="0" smtClean="0"/>
              <a:t>Interrupts</a:t>
            </a:r>
          </a:p>
          <a:p>
            <a:endParaRPr lang="en-US" sz="2000" dirty="0"/>
          </a:p>
          <a:p>
            <a:r>
              <a:rPr lang="en-US" sz="2000" dirty="0" smtClean="0"/>
              <a:t>Memory Segmentation </a:t>
            </a:r>
          </a:p>
          <a:p>
            <a:pPr lvl="1"/>
            <a:r>
              <a:rPr lang="en-US" sz="2000" dirty="0" smtClean="0"/>
              <a:t>GDT</a:t>
            </a:r>
          </a:p>
          <a:p>
            <a:pPr lvl="1"/>
            <a:r>
              <a:rPr lang="en-US" sz="2000" dirty="0" smtClean="0"/>
              <a:t>LDT</a:t>
            </a:r>
          </a:p>
          <a:p>
            <a:pPr lvl="1"/>
            <a:endParaRPr lang="en-US" sz="2000" dirty="0"/>
          </a:p>
          <a:p>
            <a:r>
              <a:rPr lang="en-US" sz="2000" dirty="0" smtClean="0"/>
              <a:t>MSRs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237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and Kernel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X86(_64) defines several modes of operation (or “rings”) the processor can work in </a:t>
            </a:r>
          </a:p>
          <a:p>
            <a:endParaRPr lang="en-US" sz="2000" dirty="0" smtClean="0"/>
          </a:p>
          <a:p>
            <a:r>
              <a:rPr lang="en-US" sz="2000" dirty="0" smtClean="0"/>
              <a:t>Each mode has various instructions (and portions of memory) it is allowed to perform</a:t>
            </a:r>
          </a:p>
          <a:p>
            <a:endParaRPr lang="en-US" sz="2000" dirty="0" smtClean="0"/>
          </a:p>
          <a:p>
            <a:r>
              <a:rPr lang="en-US" sz="2000" dirty="0" smtClean="0"/>
              <a:t>User mode (which is least privileged) is Ring 3 (which is where most of your applications reside) </a:t>
            </a:r>
          </a:p>
          <a:p>
            <a:endParaRPr lang="en-US" sz="2000" dirty="0" smtClean="0"/>
          </a:p>
          <a:p>
            <a:r>
              <a:rPr lang="en-US" sz="2000" dirty="0" smtClean="0"/>
              <a:t>Kernel mode (most privileged) is Ring 0, which is where the core (or kernel) of the OS resides 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2000" dirty="0" smtClean="0"/>
              <a:t>Rings and 1 and 2 are (largely) unused by most operating systems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621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Mode of least privilege (Ring 3) 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Cannot touch more privileged memory sections 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Cannot execute “privileged” instructions 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Typically must task some facility in the kernel in order to get resources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0381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Mode of most privilege (Ring 0) </a:t>
            </a:r>
          </a:p>
          <a:p>
            <a:endParaRPr lang="en-US" sz="1800" dirty="0"/>
          </a:p>
          <a:p>
            <a:r>
              <a:rPr lang="en-US" sz="1800" dirty="0" smtClean="0"/>
              <a:t>Can access any portion of memory (and change protection) </a:t>
            </a:r>
          </a:p>
          <a:p>
            <a:endParaRPr lang="en-US" sz="1800" dirty="0"/>
          </a:p>
          <a:p>
            <a:r>
              <a:rPr lang="en-US" sz="1800" dirty="0" smtClean="0"/>
              <a:t>Can perform privileged instructions </a:t>
            </a:r>
          </a:p>
          <a:p>
            <a:endParaRPr lang="en-US" sz="1800" dirty="0"/>
          </a:p>
          <a:p>
            <a:r>
              <a:rPr lang="en-US" sz="1800" dirty="0" smtClean="0"/>
              <a:t>Device drivers often run here (in addition to the core portions of the OS)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866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771" y="1348259"/>
            <a:ext cx="6411220" cy="4620270"/>
          </a:xfrm>
        </p:spPr>
      </p:pic>
    </p:spTree>
    <p:extLst>
      <p:ext uri="{BB962C8B-B14F-4D97-AF65-F5344CB8AC3E}">
        <p14:creationId xmlns:p14="http://schemas.microsoft.com/office/powerpoint/2010/main" val="371697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Interrupts and Memory Segmentation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9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and Memory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Intel specifies a number of tables, populated by the OS, which map functionality to the processor </a:t>
            </a:r>
          </a:p>
          <a:p>
            <a:pPr lvl="1"/>
            <a:r>
              <a:rPr lang="en-US" sz="2000" dirty="0" smtClean="0"/>
              <a:t>The Interrupt Descriptor Table, or IDT</a:t>
            </a:r>
          </a:p>
          <a:p>
            <a:pPr lvl="1"/>
            <a:r>
              <a:rPr lang="en-US" sz="2000" dirty="0" smtClean="0"/>
              <a:t>The Global Descriptor Table, or GDT</a:t>
            </a:r>
          </a:p>
          <a:p>
            <a:pPr lvl="1"/>
            <a:r>
              <a:rPr lang="en-US" sz="2000" dirty="0" smtClean="0"/>
              <a:t>The Local Descriptor Table, or LDT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000" dirty="0" smtClean="0"/>
              <a:t>Virtual memory also relies on a set of page tables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732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Generic">
  <a:themeElements>
    <a:clrScheme name="Generic 3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Generi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eneric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2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3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31319</TotalTime>
  <Words>1154</Words>
  <Application>Microsoft Office PowerPoint</Application>
  <PresentationFormat>On-screen Show (4:3)</PresentationFormat>
  <Paragraphs>210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Lucida Grande</vt:lpstr>
      <vt:lpstr>Times New Roman</vt:lpstr>
      <vt:lpstr>1_Generic</vt:lpstr>
      <vt:lpstr>PowerPoint Presentation</vt:lpstr>
      <vt:lpstr>Objectives</vt:lpstr>
      <vt:lpstr>Processor Modes</vt:lpstr>
      <vt:lpstr>User and Kernel Modes</vt:lpstr>
      <vt:lpstr>User Mode</vt:lpstr>
      <vt:lpstr>Kernel Mode</vt:lpstr>
      <vt:lpstr>Ring Diagram</vt:lpstr>
      <vt:lpstr>Interrupts and Memory Segmentation</vt:lpstr>
      <vt:lpstr>Tables and Memory Segmentation</vt:lpstr>
      <vt:lpstr>Interrupts and The Interrupt Descriptor Table</vt:lpstr>
      <vt:lpstr>Interrupts</vt:lpstr>
      <vt:lpstr>Interrupts</vt:lpstr>
      <vt:lpstr>Interrupts - Example</vt:lpstr>
      <vt:lpstr>Segment Registers</vt:lpstr>
      <vt:lpstr>Segment Registers </vt:lpstr>
      <vt:lpstr>Segmentation - Segments</vt:lpstr>
      <vt:lpstr>Segmentation</vt:lpstr>
      <vt:lpstr>Segmentation</vt:lpstr>
      <vt:lpstr>Segmentation – Real World Examples</vt:lpstr>
      <vt:lpstr>Segmentation</vt:lpstr>
      <vt:lpstr>Other Processor Features </vt:lpstr>
      <vt:lpstr>Processor Security Features </vt:lpstr>
      <vt:lpstr>Control Registers</vt:lpstr>
      <vt:lpstr>Virtual Memory</vt:lpstr>
      <vt:lpstr>Page Tables and Directories</vt:lpstr>
      <vt:lpstr>Model Specific Registers (MSRs)</vt:lpstr>
      <vt:lpstr>Time Stamp Counter</vt:lpstr>
      <vt:lpstr>Feature Support</vt:lpstr>
      <vt:lpstr>Feature Support </vt:lpstr>
      <vt:lpstr>Lab 10</vt:lpstr>
      <vt:lpstr>Section Review</vt:lpstr>
    </vt:vector>
  </TitlesOfParts>
  <Company>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ClarkDR</dc:creator>
  <cp:lastModifiedBy>VOGEL, JAMES G CTR USAF AFSPC 90 COS/DOT</cp:lastModifiedBy>
  <cp:revision>1156</cp:revision>
  <cp:lastPrinted>2016-11-22T17:03:59Z</cp:lastPrinted>
  <dcterms:created xsi:type="dcterms:W3CDTF">2002-10-29T20:01:03Z</dcterms:created>
  <dcterms:modified xsi:type="dcterms:W3CDTF">2017-08-21T15:34:15Z</dcterms:modified>
</cp:coreProperties>
</file>