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6"/>
  </p:notesMasterIdLst>
  <p:handoutMasterIdLst>
    <p:handoutMasterId r:id="rId47"/>
  </p:handoutMasterIdLst>
  <p:sldIdLst>
    <p:sldId id="498" r:id="rId2"/>
    <p:sldId id="682" r:id="rId3"/>
    <p:sldId id="473" r:id="rId4"/>
    <p:sldId id="610" r:id="rId5"/>
    <p:sldId id="622" r:id="rId6"/>
    <p:sldId id="623" r:id="rId7"/>
    <p:sldId id="624" r:id="rId8"/>
    <p:sldId id="625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4" r:id="rId25"/>
    <p:sldId id="645" r:id="rId26"/>
    <p:sldId id="683" r:id="rId27"/>
    <p:sldId id="646" r:id="rId28"/>
    <p:sldId id="684" r:id="rId29"/>
    <p:sldId id="685" r:id="rId30"/>
    <p:sldId id="686" r:id="rId31"/>
    <p:sldId id="687" r:id="rId32"/>
    <p:sldId id="688" r:id="rId33"/>
    <p:sldId id="689" r:id="rId34"/>
    <p:sldId id="690" r:id="rId35"/>
    <p:sldId id="691" r:id="rId36"/>
    <p:sldId id="692" r:id="rId37"/>
    <p:sldId id="693" r:id="rId38"/>
    <p:sldId id="694" r:id="rId39"/>
    <p:sldId id="695" r:id="rId40"/>
    <p:sldId id="696" r:id="rId41"/>
    <p:sldId id="697" r:id="rId42"/>
    <p:sldId id="698" r:id="rId43"/>
    <p:sldId id="699" r:id="rId44"/>
    <p:sldId id="700" r:id="rId4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80FF"/>
    <a:srgbClr val="336699"/>
    <a:srgbClr val="660066"/>
    <a:srgbClr val="00FF00"/>
    <a:srgbClr val="0000FF"/>
    <a:srgbClr val="008080"/>
    <a:srgbClr val="5F5F5F"/>
    <a:srgbClr val="0000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6082" autoAdjust="0"/>
  </p:normalViewPr>
  <p:slideViewPr>
    <p:cSldViewPr snapToGrid="0">
      <p:cViewPr varScale="1">
        <p:scale>
          <a:sx n="112" d="100"/>
          <a:sy n="112" d="100"/>
        </p:scale>
        <p:origin x="494" y="7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64"/>
    </p:cViewPr>
  </p:sorterViewPr>
  <p:notesViewPr>
    <p:cSldViewPr snapToGrid="0">
      <p:cViewPr>
        <p:scale>
          <a:sx n="59" d="100"/>
          <a:sy n="59" d="100"/>
        </p:scale>
        <p:origin x="-2742" y="90"/>
      </p:cViewPr>
      <p:guideLst>
        <p:guide orient="horz" pos="2972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Staud" userId="S::wstaud@silotechgroup.com::e26e624f-2a90-4e0a-92b9-b5772258a062" providerId="AD" clId="Web-{2F149B98-2A85-4367-A476-E92AAC81123D}"/>
    <pc:docChg chg="modSld">
      <pc:chgData name="William Staud" userId="S::wstaud@silotechgroup.com::e26e624f-2a90-4e0a-92b9-b5772258a062" providerId="AD" clId="Web-{2F149B98-2A85-4367-A476-E92AAC81123D}" dt="2018-04-17T15:59:17.154" v="242"/>
      <pc:docMkLst>
        <pc:docMk/>
      </pc:docMkLst>
      <pc:sldChg chg="modSp">
        <pc:chgData name="William Staud" userId="S::wstaud@silotechgroup.com::e26e624f-2a90-4e0a-92b9-b5772258a062" providerId="AD" clId="Web-{2F149B98-2A85-4367-A476-E92AAC81123D}" dt="2018-04-17T15:52:23.717" v="88"/>
        <pc:sldMkLst>
          <pc:docMk/>
          <pc:sldMk cId="798943881" sldId="632"/>
        </pc:sldMkLst>
        <pc:spChg chg="mod">
          <ac:chgData name="William Staud" userId="S::wstaud@silotechgroup.com::e26e624f-2a90-4e0a-92b9-b5772258a062" providerId="AD" clId="Web-{2F149B98-2A85-4367-A476-E92AAC81123D}" dt="2018-04-17T15:52:23.717" v="88"/>
          <ac:spMkLst>
            <pc:docMk/>
            <pc:sldMk cId="798943881" sldId="632"/>
            <ac:spMk id="4" creationId="{00000000-0000-0000-0000-000000000000}"/>
          </ac:spMkLst>
        </pc:spChg>
      </pc:sldChg>
      <pc:sldChg chg="modSp">
        <pc:chgData name="William Staud" userId="S::wstaud@silotechgroup.com::e26e624f-2a90-4e0a-92b9-b5772258a062" providerId="AD" clId="Web-{2F149B98-2A85-4367-A476-E92AAC81123D}" dt="2018-04-17T15:53:08.358" v="122"/>
        <pc:sldMkLst>
          <pc:docMk/>
          <pc:sldMk cId="4086397565" sldId="633"/>
        </pc:sldMkLst>
        <pc:spChg chg="mod">
          <ac:chgData name="William Staud" userId="S::wstaud@silotechgroup.com::e26e624f-2a90-4e0a-92b9-b5772258a062" providerId="AD" clId="Web-{2F149B98-2A85-4367-A476-E92AAC81123D}" dt="2018-04-17T15:53:08.358" v="122"/>
          <ac:spMkLst>
            <pc:docMk/>
            <pc:sldMk cId="4086397565" sldId="633"/>
            <ac:spMk id="5" creationId="{00000000-0000-0000-0000-000000000000}"/>
          </ac:spMkLst>
        </pc:spChg>
      </pc:sldChg>
      <pc:sldChg chg="modSp">
        <pc:chgData name="William Staud" userId="S::wstaud@silotechgroup.com::e26e624f-2a90-4e0a-92b9-b5772258a062" providerId="AD" clId="Web-{2F149B98-2A85-4367-A476-E92AAC81123D}" dt="2018-04-17T15:59:17.154" v="242"/>
        <pc:sldMkLst>
          <pc:docMk/>
          <pc:sldMk cId="2999750501" sldId="634"/>
        </pc:sldMkLst>
        <pc:spChg chg="mod">
          <ac:chgData name="William Staud" userId="S::wstaud@silotechgroup.com::e26e624f-2a90-4e0a-92b9-b5772258a062" providerId="AD" clId="Web-{2F149B98-2A85-4367-A476-E92AAC81123D}" dt="2018-04-17T15:59:17.154" v="242"/>
          <ac:spMkLst>
            <pc:docMk/>
            <pc:sldMk cId="2999750501" sldId="63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38764" y="8751028"/>
            <a:ext cx="2869372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6D4ABCD-497E-49F1-A9CD-24D7BB16C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61682" y="76096"/>
            <a:ext cx="302196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/>
              <a:t>UNCLASSIFIED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983646" y="76096"/>
            <a:ext cx="1963254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T-1201 Curriculum Mgmt - Lesson Format</a:t>
            </a:r>
          </a:p>
        </p:txBody>
      </p:sp>
    </p:spTree>
    <p:extLst>
      <p:ext uri="{BB962C8B-B14F-4D97-AF65-F5344CB8AC3E}">
        <p14:creationId xmlns:p14="http://schemas.microsoft.com/office/powerpoint/2010/main" val="232478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95325"/>
            <a:ext cx="4640262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6570" y="4410394"/>
            <a:ext cx="5093764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949" y="8819201"/>
            <a:ext cx="3010953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7" tIns="45519" rIns="91037" bIns="4551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F6553521-8552-43F4-BA98-63BEA087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9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94908-DAA9-4CEF-A1DC-303F6E4AB33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3113" y="800100"/>
            <a:ext cx="3054350" cy="2292350"/>
          </a:xfrm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060" y="3579967"/>
            <a:ext cx="6174498" cy="5012529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F84F-B150-493B-BD7F-C6D81D5DDF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039" y="4413565"/>
            <a:ext cx="6342822" cy="4873308"/>
          </a:xfrm>
          <a:noFill/>
          <a:ln/>
        </p:spPr>
        <p:txBody>
          <a:bodyPr/>
          <a:lstStyle/>
          <a:p>
            <a:pPr marL="227526" indent="-227526" eaLnBrk="1" hangingPunct="1"/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55619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8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553521-8552-43F4-BA98-63BEA0876D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9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31"/>
          <p:cNvSpPr>
            <a:spLocks noChangeArrowheads="1"/>
          </p:cNvSpPr>
          <p:nvPr userDrawn="1"/>
        </p:nvSpPr>
        <p:spPr bwMode="auto">
          <a:xfrm>
            <a:off x="914400" y="1905000"/>
            <a:ext cx="1214438" cy="762000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AutoShape 1032"/>
          <p:cNvSpPr>
            <a:spLocks noChangeArrowheads="1"/>
          </p:cNvSpPr>
          <p:nvPr userDrawn="1"/>
        </p:nvSpPr>
        <p:spPr bwMode="auto">
          <a:xfrm>
            <a:off x="304800" y="1600200"/>
            <a:ext cx="2438400" cy="838200"/>
          </a:xfrm>
          <a:prstGeom prst="ellipseRibbon">
            <a:avLst>
              <a:gd name="adj1" fmla="val 25000"/>
              <a:gd name="adj2" fmla="val 63935"/>
              <a:gd name="adj3" fmla="val 1250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57475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10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976563" y="6248400"/>
            <a:ext cx="3200400" cy="457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FF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9274-21D8-4136-BCBC-B1D19FD4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865189"/>
            <a:ext cx="8335963" cy="125412"/>
            <a:chOff x="0" y="534"/>
            <a:chExt cx="5443" cy="85"/>
          </a:xfrm>
          <a:solidFill>
            <a:schemeClr val="accent6">
              <a:lumMod val="50000"/>
            </a:schemeClr>
          </a:solidFill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800" b="1" dirty="0">
                <a:solidFill>
                  <a:srgbClr val="000000"/>
                </a:solidFill>
                <a:latin typeface="Arial"/>
                <a:cs typeface="Arial" charset="0"/>
              </a:endParaRPr>
            </a:p>
          </p:txBody>
        </p:sp>
      </p:grpSp>
      <p:sp>
        <p:nvSpPr>
          <p:cNvPr id="3075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62484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3076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78" name="Picture 10" descr="AFSPC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955" y="46724"/>
            <a:ext cx="1262566" cy="12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277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99" r:id="rId1"/>
    <p:sldLayoutId id="2147483810" r:id="rId2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Lucida Grande"/>
        <a:buChar char="-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chapman.org/posts/Linux_System_Call_Table_for_x86_64/" TargetMode="External"/><Relationship Id="rId2" Type="http://schemas.openxmlformats.org/officeDocument/2006/relationships/hyperlink" Target="https://www.cs.utexas.edu/~bismith/test/syscalls/syscalls.html&#8203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packagecloud.io/eng/2016/04/05/the-definitive-guide-to-linux-system-calls/" TargetMode="External"/><Relationship Id="rId4" Type="http://schemas.openxmlformats.org/officeDocument/2006/relationships/hyperlink" Target="http://syscalls.kernelgrok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6527" y="2747561"/>
            <a:ext cx="4472316" cy="14280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90 COS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/(DOT)</a:t>
            </a: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 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Assembly </a:t>
            </a:r>
          </a:p>
          <a:p>
            <a:pPr lvl="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51C77"/>
              </a:buClr>
              <a:buSzPct val="80000"/>
            </a:pPr>
            <a:r>
              <a:rPr lang="en-US" sz="2800" b="1" i="1" dirty="0">
                <a:solidFill>
                  <a:srgbClr val="0C2D83"/>
                </a:solidFill>
                <a:latin typeface="Arial" charset="0"/>
              </a:rPr>
              <a:t>Practical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353054"/>
            <a:ext cx="9144000" cy="7017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0000"/>
                </a:solidFill>
              </a:rPr>
              <a:t>Briefing Classification: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</a:pPr>
            <a:r>
              <a:rPr lang="en-US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" y="2884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767" y="4027713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4467" y="49421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7" y="5551712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23367" y="4637312"/>
            <a:ext cx="228600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1" tIns="45715" rIns="91431" bIns="45715">
            <a:spAutoFit/>
          </a:bodyPr>
          <a:lstStyle/>
          <a:p>
            <a:pPr defTabSz="914306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16" y="1549717"/>
            <a:ext cx="3200600" cy="3288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2150" y="245807"/>
            <a:ext cx="212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024" y="1404855"/>
            <a:ext cx="861797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Show comprehension of the basic function and implementation of system calls (including legacy methods)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rgbClr val="110C3A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110C3A"/>
                </a:solidFill>
                <a:effectLst/>
                <a:latin typeface="+mn-lt"/>
              </a:rPr>
              <a:t>Demonstrate comprehension of the basic functionality provided by a C Runtime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i="0" dirty="0">
              <a:solidFill>
                <a:srgbClr val="110C3A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Implement a system call wrapper in 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rgbClr val="110C3A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110C3A"/>
                </a:solidFill>
                <a:effectLst/>
                <a:latin typeface="+mn-lt"/>
              </a:rPr>
              <a:t>Begin work on a C Runtime</a:t>
            </a:r>
          </a:p>
        </p:txBody>
      </p:sp>
    </p:spTree>
    <p:extLst>
      <p:ext uri="{BB962C8B-B14F-4D97-AF65-F5344CB8AC3E}">
        <p14:creationId xmlns:p14="http://schemas.microsoft.com/office/powerpoint/2010/main" val="172815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025" y="1404855"/>
            <a:ext cx="8185356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Mechanism by which we task the operating system (kernel) to do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b="1" i="0" dirty="0">
              <a:solidFill>
                <a:srgbClr val="110C3A"/>
              </a:solidFill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Implemented by a number of mechanisms, depending on OS/architecture</a:t>
            </a:r>
            <a:endParaRPr lang="en-US" sz="2300" b="1" i="0" dirty="0">
              <a:solidFill>
                <a:srgbClr val="110C3A"/>
              </a:solidFill>
              <a:effectLst/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7324" y="245807"/>
            <a:ext cx="2627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85981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6650" y="245807"/>
            <a:ext cx="4468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System Calls – Cont’d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025" y="1404855"/>
            <a:ext cx="8475100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Many operations require additional privilege to perform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110C3A"/>
                </a:solidFill>
                <a:effectLst/>
                <a:latin typeface="+mn-lt"/>
              </a:rPr>
              <a:t>File I/O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Memory allocation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110C3A"/>
                </a:solidFill>
                <a:effectLst/>
                <a:latin typeface="+mn-lt"/>
              </a:rPr>
              <a:t>Process creation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Device I/O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110C3A"/>
                </a:solidFill>
                <a:effectLst/>
                <a:latin typeface="+mn-lt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This requires kernel intervention to occur</a:t>
            </a:r>
            <a:endParaRPr lang="en-US" sz="2300" b="1" i="0" dirty="0">
              <a:solidFill>
                <a:srgbClr val="110C3A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69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5700" y="245807"/>
            <a:ext cx="4199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System Calls – Cont’d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199" t="34542" r="20970" b="15840"/>
          <a:stretch/>
        </p:blipFill>
        <p:spPr>
          <a:xfrm>
            <a:off x="219075" y="1695450"/>
            <a:ext cx="8724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533650" y="78658"/>
            <a:ext cx="5462431" cy="658761"/>
          </a:xfrm>
        </p:spPr>
        <p:txBody>
          <a:bodyPr/>
          <a:lstStyle/>
          <a:p>
            <a:pPr algn="ctr"/>
            <a:r>
              <a:rPr lang="en-US" sz="3000" dirty="0"/>
              <a:t>Legacy System Call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025" y="1404855"/>
            <a:ext cx="8475100" cy="26813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110C3A"/>
                </a:solidFill>
                <a:latin typeface="+mn-lt"/>
              </a:rPr>
              <a:t>In older </a:t>
            </a:r>
            <a:r>
              <a:rPr lang="en-US" sz="2300" b="1" dirty="0">
                <a:solidFill>
                  <a:srgbClr val="110C3A"/>
                </a:solidFill>
                <a:latin typeface="+mn-lt"/>
                <a:cs typeface="Arial"/>
              </a:rPr>
              <a:t>legacy systems (32-bit included) we would set </a:t>
            </a:r>
            <a:r>
              <a:rPr lang="en-US" sz="2300" b="1" dirty="0" err="1">
                <a:solidFill>
                  <a:srgbClr val="110C3A"/>
                </a:solidFill>
                <a:latin typeface="+mn-lt"/>
                <a:cs typeface="Arial"/>
              </a:rPr>
              <a:t>eax</a:t>
            </a:r>
            <a:r>
              <a:rPr lang="en-US" sz="2300" b="1" dirty="0">
                <a:solidFill>
                  <a:srgbClr val="110C3A"/>
                </a:solidFill>
                <a:latin typeface="+mn-lt"/>
                <a:cs typeface="Arial"/>
              </a:rPr>
              <a:t> with the proper system call number then invoke </a:t>
            </a:r>
            <a:r>
              <a:rPr lang="en-US" sz="2300" b="1" dirty="0" err="1">
                <a:solidFill>
                  <a:srgbClr val="110C3A"/>
                </a:solidFill>
                <a:latin typeface="+mn-lt"/>
                <a:cs typeface="Arial"/>
              </a:rPr>
              <a:t>int</a:t>
            </a:r>
            <a:r>
              <a:rPr lang="en-US" sz="2300" b="1" dirty="0">
                <a:solidFill>
                  <a:srgbClr val="110C3A"/>
                </a:solidFill>
                <a:latin typeface="+mn-lt"/>
                <a:cs typeface="Arial"/>
              </a:rPr>
              <a:t> 80h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rgbClr val="110C3A"/>
                </a:solidFill>
                <a:cs typeface="Arial"/>
              </a:rPr>
              <a:t>Int</a:t>
            </a:r>
            <a:r>
              <a:rPr lang="en-US" sz="2300" b="1" dirty="0">
                <a:solidFill>
                  <a:srgbClr val="110C3A"/>
                </a:solidFill>
                <a:cs typeface="Arial"/>
              </a:rPr>
              <a:t> 80h = </a:t>
            </a:r>
            <a:r>
              <a:rPr lang="en-US" sz="2300" b="1" dirty="0" err="1">
                <a:solidFill>
                  <a:srgbClr val="110C3A"/>
                </a:solidFill>
                <a:cs typeface="Arial"/>
              </a:rPr>
              <a:t>int</a:t>
            </a:r>
            <a:r>
              <a:rPr lang="en-US" sz="2300" b="1" dirty="0">
                <a:solidFill>
                  <a:srgbClr val="110C3A"/>
                </a:solidFill>
                <a:cs typeface="Arial"/>
              </a:rPr>
              <a:t> 0x80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b="1" dirty="0">
              <a:solidFill>
                <a:srgbClr val="110C3A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894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90975" y="78658"/>
            <a:ext cx="4005106" cy="658761"/>
          </a:xfrm>
        </p:spPr>
        <p:txBody>
          <a:bodyPr/>
          <a:lstStyle/>
          <a:p>
            <a:pPr algn="ctr"/>
            <a:r>
              <a:rPr lang="en-US" sz="3000" dirty="0"/>
              <a:t>Modern Alternative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516" y="1399965"/>
            <a:ext cx="8062974" cy="21503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  <a:cs typeface="Arial"/>
              </a:rPr>
              <a:t>On more modern systems, we have the ability to use actual keyword type instructions.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x86: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sysenter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sysexit</a:t>
            </a:r>
            <a:endParaRPr lang="en-US" sz="2300" b="1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x64: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syscall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63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600576" y="78658"/>
            <a:ext cx="3395506" cy="658761"/>
          </a:xfrm>
        </p:spPr>
        <p:txBody>
          <a:bodyPr/>
          <a:lstStyle/>
          <a:p>
            <a:pPr algn="ctr"/>
            <a:r>
              <a:rPr lang="en-US" sz="3000" dirty="0"/>
              <a:t>My First </a:t>
            </a:r>
            <a:r>
              <a:rPr lang="en-US" sz="3000" dirty="0" err="1"/>
              <a:t>Syscall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39907" y="1401012"/>
            <a:ext cx="8914776" cy="592155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Wrapping system calls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x86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X64</a:t>
            </a:r>
            <a:endParaRPr lang="en-US" sz="2300" b="1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  <a:cs typeface="Arial"/>
              </a:rPr>
              <a:t>Useful Resources: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cs typeface="Arial"/>
              </a:rPr>
              <a:t>General Info: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  <a:hlinkClick r:id="rId2"/>
              </a:rPr>
              <a:t>https://www.cs.utexas.edu/~bismith/test/syscalls/syscalls.html</a:t>
            </a:r>
            <a:endParaRPr lang="en-US" sz="2000" b="1" dirty="0">
              <a:solidFill>
                <a:schemeClr val="bg1"/>
              </a:solidFill>
              <a:latin typeface="+mn-lt"/>
              <a:cs typeface="Arial"/>
              <a:hlinkClick r:id="rId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cs typeface="Arial"/>
              </a:rPr>
              <a:t>x86-64 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cs typeface="Arial"/>
              </a:rPr>
              <a:t>syscalls</a:t>
            </a:r>
            <a:r>
              <a:rPr lang="en-US" sz="2000" b="1" dirty="0">
                <a:solidFill>
                  <a:schemeClr val="bg1"/>
                </a:solidFill>
                <a:latin typeface="+mn-lt"/>
                <a:cs typeface="Arial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  <a:hlinkClick r:id="rId3"/>
              </a:rPr>
              <a:t>http://blog.rchapman.org/posts/Linux_System_Call_Table_for_x86_64/</a:t>
            </a:r>
            <a:endParaRPr lang="en-US" sz="2000" dirty="0">
              <a:solidFill>
                <a:schemeClr val="bg1"/>
              </a:solidFill>
              <a:latin typeface="+mn-lt"/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+mn-lt"/>
                <a:cs typeface="Arial"/>
              </a:rPr>
              <a:t>32-bit 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cs typeface="Arial"/>
              </a:rPr>
              <a:t>syscalls</a:t>
            </a:r>
            <a:r>
              <a:rPr lang="en-US" sz="2000" b="1" dirty="0">
                <a:solidFill>
                  <a:schemeClr val="bg1"/>
                </a:solidFill>
                <a:latin typeface="+mn-lt"/>
                <a:cs typeface="Arial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  <a:hlinkClick r:id="rId4"/>
              </a:rPr>
              <a:t>http://syscalls.kernelgrok.com/</a:t>
            </a:r>
            <a:endParaRPr lang="en-US" sz="2000" dirty="0">
              <a:solidFill>
                <a:srgbClr val="000000"/>
              </a:solidFill>
              <a:cs typeface="Arial"/>
              <a:hlinkClick r:id="rId4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cs typeface="Arial"/>
                <a:hlinkClick r:id="rId5"/>
              </a:rPr>
              <a:t>Indepth Guide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975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076700" y="78658"/>
            <a:ext cx="3919381" cy="658761"/>
          </a:xfrm>
        </p:spPr>
        <p:txBody>
          <a:bodyPr/>
          <a:lstStyle/>
          <a:p>
            <a:pPr algn="ctr"/>
            <a:r>
              <a:rPr lang="en-US" sz="3000" dirty="0"/>
              <a:t>Getting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398" y="1401012"/>
            <a:ext cx="830580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Man pages often have a comprehensive list of required flags (even if definitions are buried in header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May be more than 1 section to a man page (if the page overlaps with a utility page “2” generally has dev docs)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660" t="65488" r="35740" b="28818"/>
          <a:stretch/>
        </p:blipFill>
        <p:spPr>
          <a:xfrm>
            <a:off x="1000126" y="4019550"/>
            <a:ext cx="7600950" cy="81837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200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905124" y="78658"/>
            <a:ext cx="5090957" cy="658761"/>
          </a:xfrm>
        </p:spPr>
        <p:txBody>
          <a:bodyPr/>
          <a:lstStyle/>
          <a:p>
            <a:pPr algn="ctr"/>
            <a:r>
              <a:rPr lang="en-US" sz="3000" dirty="0"/>
              <a:t>C Runtime: A </a:t>
            </a:r>
            <a:r>
              <a:rPr lang="en-US" sz="3000" dirty="0" err="1"/>
              <a:t>good_start</a:t>
            </a:r>
            <a:endParaRPr lang="en-US" sz="3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54038" y="291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98" y="1401012"/>
            <a:ext cx="83058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What is a runtime?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main() vs your program’s real entry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Building without a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stuff your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crt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usually does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90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398" y="1401012"/>
            <a:ext cx="74626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All functions will need to implemented/provided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Initial effort:  Wrap system functionality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sys_exit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write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19476" y="78658"/>
            <a:ext cx="4576606" cy="65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6pPr>
            <a:lvl7pPr marL="9144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7pPr>
            <a:lvl8pPr marL="13716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8pPr>
            <a:lvl9pPr marL="18288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 dirty="0"/>
              <a:t>Compiling with no CRT</a:t>
            </a:r>
          </a:p>
        </p:txBody>
      </p:sp>
    </p:spTree>
    <p:extLst>
      <p:ext uri="{BB962C8B-B14F-4D97-AF65-F5344CB8AC3E}">
        <p14:creationId xmlns:p14="http://schemas.microsoft.com/office/powerpoint/2010/main" val="29932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943" y="3110070"/>
            <a:ext cx="7717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300" b="1" dirty="0">
                <a:solidFill>
                  <a:schemeClr val="bg1"/>
                </a:solidFill>
                <a:latin typeface="+mn-lt"/>
              </a:rPr>
              <a:t>Utility Methods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97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953125" y="78658"/>
            <a:ext cx="2042956" cy="658761"/>
          </a:xfrm>
        </p:spPr>
        <p:txBody>
          <a:bodyPr/>
          <a:lstStyle/>
          <a:p>
            <a:pPr algn="ctr"/>
            <a:r>
              <a:rPr lang="en-US" sz="3000" dirty="0"/>
              <a:t> </a:t>
            </a:r>
            <a:r>
              <a:rPr lang="en-US" sz="3000" dirty="0" err="1"/>
              <a:t>sys_exit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869" t="51908" r="58478" b="30916"/>
          <a:stretch/>
        </p:blipFill>
        <p:spPr>
          <a:xfrm>
            <a:off x="3065514" y="1724025"/>
            <a:ext cx="2887611" cy="26384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1152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371850" y="78658"/>
            <a:ext cx="4624231" cy="658761"/>
          </a:xfrm>
        </p:spPr>
        <p:txBody>
          <a:bodyPr/>
          <a:lstStyle/>
          <a:p>
            <a:pPr algn="ctr"/>
            <a:r>
              <a:rPr lang="en-US" sz="3000" dirty="0"/>
              <a:t>Implementing </a:t>
            </a:r>
            <a:r>
              <a:rPr lang="en-US" sz="3000" dirty="0" err="1"/>
              <a:t>sys_exit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59" t="54971" r="23870" b="34698"/>
          <a:stretch/>
        </p:blipFill>
        <p:spPr>
          <a:xfrm>
            <a:off x="666750" y="2762250"/>
            <a:ext cx="7861300" cy="12573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237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467350" y="78658"/>
            <a:ext cx="2481106" cy="658761"/>
          </a:xfrm>
        </p:spPr>
        <p:txBody>
          <a:bodyPr/>
          <a:lstStyle/>
          <a:p>
            <a:pPr algn="ctr"/>
            <a:r>
              <a:rPr lang="en-US" sz="3000" dirty="0"/>
              <a:t>Some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924" y="1401012"/>
            <a:ext cx="712470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STDOUT – A special kind of file descriptor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sys_write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87" t="58095" r="50081" b="23643"/>
          <a:stretch/>
        </p:blipFill>
        <p:spPr>
          <a:xfrm>
            <a:off x="734403" y="2905125"/>
            <a:ext cx="3370872" cy="18954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4548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895975" y="78658"/>
            <a:ext cx="2100106" cy="658761"/>
          </a:xfrm>
        </p:spPr>
        <p:txBody>
          <a:bodyPr/>
          <a:lstStyle/>
          <a:p>
            <a:pPr algn="ctr"/>
            <a:r>
              <a:rPr lang="en-US" sz="3000" dirty="0"/>
              <a:t>Lab 14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6388" y="25692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398" y="1401012"/>
            <a:ext cx="74626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+mn-lt"/>
              </a:rPr>
              <a:t>Finally, time for “Hello, World!”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Required Objectives:</a:t>
            </a:r>
          </a:p>
          <a:p>
            <a:r>
              <a:rPr lang="en-US" sz="2300" dirty="0" err="1">
                <a:solidFill>
                  <a:schemeClr val="bg1"/>
                </a:solidFill>
                <a:latin typeface="+mn-lt"/>
              </a:rPr>
              <a:t>Populate_start</a:t>
            </a:r>
            <a:r>
              <a:rPr lang="en-US" sz="2300" dirty="0">
                <a:solidFill>
                  <a:schemeClr val="bg1"/>
                </a:solidFill>
                <a:latin typeface="+mn-lt"/>
              </a:rPr>
              <a:t>, and perform the following actions:</a:t>
            </a:r>
          </a:p>
          <a:p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Wrap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sys_write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Wrap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sys_exit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Print the string “Hello, World!” to STDOUT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Exit without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seg</a:t>
            </a:r>
            <a:r>
              <a:rPr lang="en-US" sz="2300" dirty="0">
                <a:solidFill>
                  <a:schemeClr val="bg1"/>
                </a:solidFill>
                <a:latin typeface="+mn-lt"/>
              </a:rPr>
              <a:t> fault</a:t>
            </a:r>
          </a:p>
        </p:txBody>
      </p:sp>
    </p:spTree>
    <p:extLst>
      <p:ext uri="{BB962C8B-B14F-4D97-AF65-F5344CB8AC3E}">
        <p14:creationId xmlns:p14="http://schemas.microsoft.com/office/powerpoint/2010/main" val="38078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416629" y="100429"/>
            <a:ext cx="5435599" cy="658761"/>
          </a:xfrm>
        </p:spPr>
        <p:txBody>
          <a:bodyPr/>
          <a:lstStyle/>
          <a:p>
            <a:pPr algn="ctr"/>
            <a:r>
              <a:rPr lang="en-US" sz="3000" dirty="0"/>
              <a:t>Lab – Enumerating Directory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+mn-lt"/>
              </a:rPr>
              <a:t>Entries</a:t>
            </a:r>
          </a:p>
          <a:p>
            <a:endParaRPr lang="en-US" sz="2300" dirty="0">
              <a:solidFill>
                <a:schemeClr val="bg1"/>
              </a:solidFill>
              <a:latin typeface="+mn-lt"/>
            </a:endParaRPr>
          </a:p>
          <a:p>
            <a:r>
              <a:rPr lang="en-US" sz="2300" dirty="0">
                <a:solidFill>
                  <a:schemeClr val="bg1"/>
                </a:solidFill>
                <a:latin typeface="+mn-lt"/>
              </a:rPr>
              <a:t>List the contents of a directory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Required Objectives: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List the contents of a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Print them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Optional:</a:t>
            </a:r>
          </a:p>
          <a:p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Recursively list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May need to use stat to find additional directories</a:t>
            </a:r>
          </a:p>
        </p:txBody>
      </p:sp>
    </p:spTree>
    <p:extLst>
      <p:ext uri="{BB962C8B-B14F-4D97-AF65-F5344CB8AC3E}">
        <p14:creationId xmlns:p14="http://schemas.microsoft.com/office/powerpoint/2010/main" val="277212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1032" y="395743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895975" y="78658"/>
            <a:ext cx="2100106" cy="65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6pPr>
            <a:lvl7pPr marL="9144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7pPr>
            <a:lvl8pPr marL="13716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8pPr>
            <a:lvl9pPr marL="1828800" algn="r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3000" kern="0"/>
              <a:t>Lab 14</a:t>
            </a:r>
            <a:endParaRPr lang="en-US" sz="3000" kern="0" dirty="0"/>
          </a:p>
        </p:txBody>
      </p:sp>
      <p:sp>
        <p:nvSpPr>
          <p:cNvPr id="9" name="Rectangle 8"/>
          <p:cNvSpPr/>
          <p:nvPr/>
        </p:nvSpPr>
        <p:spPr>
          <a:xfrm>
            <a:off x="533398" y="1401012"/>
            <a:ext cx="746268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+mn-lt"/>
              </a:rPr>
              <a:t>Finally, time for “Hello, World!”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Required Objectives:</a:t>
            </a:r>
          </a:p>
          <a:p>
            <a:endParaRPr lang="en-US" sz="2300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Populate_start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, and perform the following actions: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Wrap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sys_write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Wrap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sys_exit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Print the string “Hello, World!” to STDOUT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Exit without </a:t>
            </a:r>
            <a:r>
              <a:rPr lang="en-US" sz="2300" dirty="0" err="1">
                <a:solidFill>
                  <a:schemeClr val="bg1"/>
                </a:solidFill>
                <a:latin typeface="+mn-lt"/>
              </a:rPr>
              <a:t>seg</a:t>
            </a:r>
            <a:r>
              <a:rPr lang="en-US" sz="2300" dirty="0">
                <a:solidFill>
                  <a:schemeClr val="bg1"/>
                </a:solidFill>
                <a:latin typeface="+mn-lt"/>
              </a:rPr>
              <a:t> fault</a:t>
            </a:r>
          </a:p>
          <a:p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18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6388" y="25692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73" y="3210762"/>
            <a:ext cx="74626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+mn-lt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3629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667375" y="109760"/>
            <a:ext cx="2210518" cy="658761"/>
          </a:xfrm>
        </p:spPr>
        <p:txBody>
          <a:bodyPr/>
          <a:lstStyle/>
          <a:p>
            <a:pPr algn="ctr"/>
            <a:r>
              <a:rPr lang="en-US" sz="3000" dirty="0"/>
              <a:t>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Understand the basic roles and responsibilities of a simple allocator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Understand the function of the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mmap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syscall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Implement a simple allocator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173894" y="109760"/>
            <a:ext cx="3703999" cy="658761"/>
          </a:xfrm>
        </p:spPr>
        <p:txBody>
          <a:bodyPr/>
          <a:lstStyle/>
          <a:p>
            <a:pPr algn="ctr"/>
            <a:r>
              <a:rPr lang="en-US" sz="3000" dirty="0"/>
              <a:t>Allocating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The Heap – no longer just a call to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malloc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In this case,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malloc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does not exist!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How do we add memory to our process?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1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667375" y="109760"/>
            <a:ext cx="2210518" cy="658761"/>
          </a:xfrm>
        </p:spPr>
        <p:txBody>
          <a:bodyPr/>
          <a:lstStyle/>
          <a:p>
            <a:pPr algn="ctr"/>
            <a:r>
              <a:rPr lang="en-US" sz="3000" dirty="0"/>
              <a:t>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Many different strategies for heap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Lots of special cases to consider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Multithreading adds more concerns (we’ll discuss more about this later)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Our strategy here will try to remain simple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524000" y="202296"/>
            <a:ext cx="6248400" cy="539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Objectives</a:t>
            </a:r>
          </a:p>
        </p:txBody>
      </p:sp>
      <p:sp>
        <p:nvSpPr>
          <p:cNvPr id="179207" name="Rectangle 1031"/>
          <p:cNvSpPr>
            <a:spLocks noGrp="1" noChangeArrowheads="1"/>
          </p:cNvSpPr>
          <p:nvPr>
            <p:ph idx="1"/>
          </p:nvPr>
        </p:nvSpPr>
        <p:spPr>
          <a:xfrm>
            <a:off x="500856" y="1410581"/>
            <a:ext cx="8294687" cy="3478556"/>
          </a:xfrm>
        </p:spPr>
        <p:txBody>
          <a:bodyPr/>
          <a:lstStyle/>
          <a:p>
            <a:pPr eaLnBrk="1" hangingPunct="1">
              <a:defRPr/>
            </a:pPr>
            <a:r>
              <a:rPr lang="en-US" sz="2300" dirty="0"/>
              <a:t>Implement a number of basic standard library functions in assembly</a:t>
            </a:r>
          </a:p>
          <a:p>
            <a:pPr eaLnBrk="1" hangingPunct="1">
              <a:defRPr/>
            </a:pPr>
            <a:endParaRPr lang="en-US" sz="2300" dirty="0"/>
          </a:p>
          <a:p>
            <a:pPr eaLnBrk="1" hangingPunct="1">
              <a:defRPr/>
            </a:pPr>
            <a:r>
              <a:rPr lang="en-US" sz="2300" dirty="0"/>
              <a:t>Implement some essential data structures in assembly</a:t>
            </a:r>
          </a:p>
          <a:p>
            <a:pPr eaLnBrk="1" hangingPunct="1">
              <a:defRPr/>
            </a:pPr>
            <a:endParaRPr lang="en-US" sz="2300" dirty="0"/>
          </a:p>
          <a:p>
            <a:pPr eaLnBrk="1" hangingPunct="1">
              <a:defRPr/>
            </a:pPr>
            <a:r>
              <a:rPr lang="en-US" sz="2300" dirty="0"/>
              <a:t>(Optional) Complete provide bonus labs</a:t>
            </a:r>
            <a:endParaRPr lang="en-US" sz="2000" dirty="0"/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1284C0D-456C-472E-904F-1D8CE2AD17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551853" y="109760"/>
            <a:ext cx="4326040" cy="658761"/>
          </a:xfrm>
        </p:spPr>
        <p:txBody>
          <a:bodyPr/>
          <a:lstStyle/>
          <a:p>
            <a:pPr algn="ctr"/>
            <a:r>
              <a:rPr lang="en-US" sz="3000" dirty="0"/>
              <a:t>Our Allocator Strategy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7" y="1401012"/>
            <a:ext cx="8224937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Getting new memory from the kernel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everytime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we need to allocate is very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We’ll want to build a list of unused (or “free”) chunks to hand out when allocations are requested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When a chunk is requested, we can check the free list first (if initialized), to see if we have something that will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If not, we’ll need to allocate memory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90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715069" y="109760"/>
            <a:ext cx="3162824" cy="658761"/>
          </a:xfrm>
        </p:spPr>
        <p:txBody>
          <a:bodyPr/>
          <a:lstStyle/>
          <a:p>
            <a:pPr algn="ctr"/>
            <a:r>
              <a:rPr lang="en-US" sz="3000" dirty="0"/>
              <a:t>Asking for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We can actually ask for memory from the kernel in two ways: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mmap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– This is the more “modern” approach; we can ask the kernel for more memory by requesting an anonymous page mapping (we’ll be discussing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mmap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in much greater detail over the next few sections)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Brk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– We won’t really touch this too much; it lets you extend or shrink the end of the memory mapping in your program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Some additional initialization logic can also added to _start, if needed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20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438121" y="109760"/>
            <a:ext cx="1439771" cy="658761"/>
          </a:xfrm>
        </p:spPr>
        <p:txBody>
          <a:bodyPr/>
          <a:lstStyle/>
          <a:p>
            <a:pPr algn="ctr"/>
            <a:r>
              <a:rPr lang="en-US" sz="3000" dirty="0" err="1"/>
              <a:t>mmap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Lets us create a memory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May be backed by a file, or anonymous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This will be the base for our allocator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031" t="58546" r="11871" b="15188"/>
          <a:stretch/>
        </p:blipFill>
        <p:spPr>
          <a:xfrm>
            <a:off x="1595406" y="3759200"/>
            <a:ext cx="5562600" cy="19685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3675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667375" y="109760"/>
            <a:ext cx="2210518" cy="658761"/>
          </a:xfrm>
        </p:spPr>
        <p:txBody>
          <a:bodyPr/>
          <a:lstStyle/>
          <a:p>
            <a:pPr algn="ctr"/>
            <a:r>
              <a:rPr lang="en-US" sz="3000" dirty="0"/>
              <a:t>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Protection (from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mman-linux.h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Flags (need to be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OR’d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together)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705" t="48870" r="11739" b="39582"/>
          <a:stretch/>
        </p:blipFill>
        <p:spPr>
          <a:xfrm>
            <a:off x="606160" y="2187945"/>
            <a:ext cx="7933143" cy="119025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751" t="71806" r="11481" b="18604"/>
          <a:stretch/>
        </p:blipFill>
        <p:spPr>
          <a:xfrm>
            <a:off x="606161" y="4930478"/>
            <a:ext cx="7933143" cy="101599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0513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635500" y="109760"/>
            <a:ext cx="3242393" cy="658761"/>
          </a:xfrm>
        </p:spPr>
        <p:txBody>
          <a:bodyPr/>
          <a:lstStyle/>
          <a:p>
            <a:pPr algn="ctr"/>
            <a:r>
              <a:rPr lang="en-US" sz="3000" dirty="0"/>
              <a:t>Creating a Heap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Beginning the Process: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malloc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and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Steps to success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Initialization: Handled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in_start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Making Requests: Define a “block”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Keeping a list: Maintain a list of “free” chunks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6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667375" y="109760"/>
            <a:ext cx="2210518" cy="658761"/>
          </a:xfrm>
        </p:spPr>
        <p:txBody>
          <a:bodyPr/>
          <a:lstStyle/>
          <a:p>
            <a:pPr algn="ctr"/>
            <a:r>
              <a:rPr lang="en-US" sz="3000" dirty="0" err="1"/>
              <a:t>munmap</a:t>
            </a:r>
            <a:endParaRPr lang="en-US" sz="3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154" t="51182" r="63065" b="27800"/>
          <a:stretch/>
        </p:blipFill>
        <p:spPr>
          <a:xfrm>
            <a:off x="2740724" y="2066842"/>
            <a:ext cx="3523551" cy="306395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12711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146300" y="109760"/>
            <a:ext cx="5731593" cy="658761"/>
          </a:xfrm>
        </p:spPr>
        <p:txBody>
          <a:bodyPr/>
          <a:lstStyle/>
          <a:p>
            <a:pPr algn="ctr"/>
            <a:r>
              <a:rPr lang="en-US" sz="3000" dirty="0"/>
              <a:t>More About Memory Mapping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Two types of allocation: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File-backed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Anonymous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Both create an addressable buffer in your process space (assuming success)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6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19400" y="109760"/>
            <a:ext cx="5058493" cy="658761"/>
          </a:xfrm>
        </p:spPr>
        <p:txBody>
          <a:bodyPr/>
          <a:lstStyle/>
          <a:p>
            <a:pPr algn="ctr"/>
            <a:r>
              <a:rPr lang="en-US" sz="3000" dirty="0"/>
              <a:t>Memory Mapping – Cont’d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1744" y="1299412"/>
            <a:ext cx="313690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Process (in memory)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20617" y="1745688"/>
            <a:ext cx="3719155" cy="4820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6842" y="3009900"/>
            <a:ext cx="1054100" cy="2870200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5228" y="2676806"/>
            <a:ext cx="1550372" cy="1488794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64865" y="4574409"/>
            <a:ext cx="1527889" cy="1305691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54228" y="1657194"/>
            <a:ext cx="1471741" cy="2110492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2" name="Elbow Connector 21"/>
          <p:cNvCxnSpPr/>
          <p:nvPr/>
        </p:nvCxnSpPr>
        <p:spPr bwMode="auto">
          <a:xfrm rot="16200000" flipV="1">
            <a:off x="6941117" y="1644083"/>
            <a:ext cx="18894" cy="732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Freeform 26"/>
          <p:cNvSpPr/>
          <p:nvPr/>
        </p:nvSpPr>
        <p:spPr bwMode="auto">
          <a:xfrm>
            <a:off x="5435600" y="1638300"/>
            <a:ext cx="1518628" cy="2514600"/>
          </a:xfrm>
          <a:custGeom>
            <a:avLst/>
            <a:gdLst>
              <a:gd name="connsiteX0" fmla="*/ 1511300 w 1511300"/>
              <a:gd name="connsiteY0" fmla="*/ 0 h 2501900"/>
              <a:gd name="connsiteX1" fmla="*/ 0 w 1511300"/>
              <a:gd name="connsiteY1" fmla="*/ 1041400 h 2501900"/>
              <a:gd name="connsiteX2" fmla="*/ 12700 w 1511300"/>
              <a:gd name="connsiteY2" fmla="*/ 2501900 h 2501900"/>
              <a:gd name="connsiteX3" fmla="*/ 1511300 w 1511300"/>
              <a:gd name="connsiteY3" fmla="*/ 2108200 h 2501900"/>
              <a:gd name="connsiteX4" fmla="*/ 1511300 w 1511300"/>
              <a:gd name="connsiteY4" fmla="*/ 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300" h="2501900">
                <a:moveTo>
                  <a:pt x="1511300" y="0"/>
                </a:moveTo>
                <a:lnTo>
                  <a:pt x="0" y="1041400"/>
                </a:lnTo>
                <a:lnTo>
                  <a:pt x="12700" y="2501900"/>
                </a:lnTo>
                <a:lnTo>
                  <a:pt x="1511300" y="2108200"/>
                </a:lnTo>
                <a:cubicBezTo>
                  <a:pt x="1507067" y="1405467"/>
                  <a:pt x="1502833" y="702733"/>
                  <a:pt x="15113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1744" y="3124200"/>
            <a:ext cx="10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Stack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2434" y="2821038"/>
            <a:ext cx="144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Mapped view of File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52669" y="2076641"/>
            <a:ext cx="99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File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On 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Disk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1787" y="4649976"/>
            <a:ext cx="1449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Anon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1957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6200" y="3343303"/>
            <a:ext cx="614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Demonstration - </a:t>
            </a:r>
            <a:r>
              <a:rPr lang="en-US" sz="3200" b="1" dirty="0" err="1">
                <a:solidFill>
                  <a:schemeClr val="bg1"/>
                </a:solidFill>
              </a:rPr>
              <a:t>mmap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4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33800" y="109760"/>
            <a:ext cx="4144093" cy="658761"/>
          </a:xfrm>
        </p:spPr>
        <p:txBody>
          <a:bodyPr/>
          <a:lstStyle/>
          <a:p>
            <a:pPr algn="ctr"/>
            <a:r>
              <a:rPr lang="en-US" sz="3000" dirty="0"/>
              <a:t>Problem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Some pseudo – C to describe our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malloc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strategy: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Some initial structure information: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542" t="41334" r="13559" b="8508"/>
          <a:stretch/>
        </p:blipFill>
        <p:spPr>
          <a:xfrm>
            <a:off x="1219200" y="2555174"/>
            <a:ext cx="6184900" cy="424634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233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77" y="170319"/>
            <a:ext cx="6248400" cy="539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38335" y="3481314"/>
            <a:ext cx="7085045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300" dirty="0">
                <a:solidFill>
                  <a:srgbClr val="110C3A"/>
                </a:solidFill>
                <a:cs typeface="Arial" panose="020B0604020202020204" pitchFamily="34" charset="0"/>
              </a:rPr>
              <a:t>Assembly: A Practical Application</a:t>
            </a:r>
            <a:endParaRPr kumimoji="0" lang="en-US" altLang="en-US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7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33800" y="109760"/>
            <a:ext cx="4144093" cy="658761"/>
          </a:xfrm>
        </p:spPr>
        <p:txBody>
          <a:bodyPr/>
          <a:lstStyle/>
          <a:p>
            <a:pPr algn="ctr"/>
            <a:r>
              <a:rPr lang="en-US" sz="3000" dirty="0"/>
              <a:t>Problem Description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170" t="25871" r="18859" b="6196"/>
          <a:stretch/>
        </p:blipFill>
        <p:spPr>
          <a:xfrm>
            <a:off x="2425700" y="1218908"/>
            <a:ext cx="4965700" cy="541833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458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35092" y="109760"/>
            <a:ext cx="4142801" cy="658761"/>
          </a:xfrm>
        </p:spPr>
        <p:txBody>
          <a:bodyPr/>
          <a:lstStyle/>
          <a:p>
            <a:pPr algn="ctr"/>
            <a:r>
              <a:rPr lang="en-US" sz="3000" dirty="0"/>
              <a:t>Problem Description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197" t="26447" r="19128" b="6932"/>
          <a:stretch/>
        </p:blipFill>
        <p:spPr>
          <a:xfrm>
            <a:off x="2426677" y="1243493"/>
            <a:ext cx="4994031" cy="536917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3969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798277" y="109760"/>
            <a:ext cx="4079616" cy="658761"/>
          </a:xfrm>
        </p:spPr>
        <p:txBody>
          <a:bodyPr/>
          <a:lstStyle/>
          <a:p>
            <a:pPr algn="ctr"/>
            <a:r>
              <a:rPr lang="en-US" sz="3000" dirty="0"/>
              <a:t>Problem Description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61" t="39482" r="18613" b="20190"/>
          <a:stretch/>
        </p:blipFill>
        <p:spPr>
          <a:xfrm>
            <a:off x="1090247" y="1372448"/>
            <a:ext cx="7365672" cy="475956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53810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274277" y="109760"/>
            <a:ext cx="5603616" cy="658761"/>
          </a:xfrm>
        </p:spPr>
        <p:txBody>
          <a:bodyPr/>
          <a:lstStyle/>
          <a:p>
            <a:pPr algn="ctr"/>
            <a:r>
              <a:rPr lang="en-US" sz="3000" dirty="0"/>
              <a:t>Additional Steps to Consider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8" y="1401012"/>
            <a:ext cx="746268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Keep track of the number of items on the free list: release some if it becomes too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Keep multiple free lists based on chunk size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59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66800" y="215267"/>
            <a:ext cx="6846262" cy="65876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dirty="0"/>
              <a:t>Lab – Creating an Allocator</a:t>
            </a:r>
            <a:br>
              <a:rPr lang="en-US" sz="3000" dirty="0"/>
            </a:br>
            <a:r>
              <a:rPr lang="en-US" sz="2300" dirty="0"/>
              <a:t>Implement Dynamic Allocation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734" y="1166470"/>
            <a:ext cx="87225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+mn-lt"/>
              </a:rPr>
              <a:t>Required Objectives:</a:t>
            </a:r>
          </a:p>
          <a:p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Implement “allocate” so that it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Check a list of “free” chunks for an already-allocated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If a suitable block exists, remove it from the list and return it for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If no suitable block exists, use </a:t>
            </a: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mmap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to get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Implement “deallocate” so that it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Return “free” block to the free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(optionally) De-allocate blocks if the free list is too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Additionally: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You will need to keep track of how big the allocation block is somehow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1430" y="392807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688702" y="78658"/>
            <a:ext cx="4307379" cy="658761"/>
          </a:xfrm>
        </p:spPr>
        <p:txBody>
          <a:bodyPr/>
          <a:lstStyle/>
          <a:p>
            <a:pPr algn="ctr"/>
            <a:r>
              <a:rPr lang="en-US" sz="3000" dirty="0"/>
              <a:t>Utility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429" y="1401012"/>
            <a:ext cx="864014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Copy and search functions (Some methods from previous labs, such as the string instruction lab, may be helpful here)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strlen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memcpy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memset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memcmp</a:t>
            </a:r>
            <a:r>
              <a:rPr lang="en-US" sz="2300" b="1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strchr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strcmp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strcpy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strstr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Conversion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chemeClr val="bg1"/>
                </a:solidFill>
                <a:latin typeface="+mn-lt"/>
              </a:rPr>
              <a:t>atoi</a:t>
            </a:r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sz="2300" b="1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sz="23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5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1976" y="206477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+mj-lt"/>
              </a:rPr>
              <a:t>atoi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533" t="27237" r="31831" b="13367"/>
          <a:stretch/>
        </p:blipFill>
        <p:spPr>
          <a:xfrm>
            <a:off x="1781174" y="1257300"/>
            <a:ext cx="5438776" cy="54387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7643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0" y="216310"/>
            <a:ext cx="4141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Sorting (Bonus Labs)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73014" y="1264308"/>
            <a:ext cx="669387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Insertion sort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  <a:latin typeface="+mn-lt"/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4899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1225" y="3066806"/>
            <a:ext cx="521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+mj-lt"/>
              </a:rPr>
              <a:t>Lab 13 -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93158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295399" y="3174898"/>
            <a:ext cx="6422571" cy="654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300" i="0" dirty="0"/>
              <a:t>System Calls  -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8238915"/>
      </p:ext>
    </p:extLst>
  </p:cSld>
  <p:clrMapOvr>
    <a:masterClrMapping/>
  </p:clrMapOvr>
</p:sld>
</file>

<file path=ppt/theme/theme1.xml><?xml version="1.0" encoding="utf-8"?>
<a:theme xmlns:a="http://schemas.openxmlformats.org/drawingml/2006/main" name="1_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33508</TotalTime>
  <Words>979</Words>
  <Application>Microsoft Office PowerPoint</Application>
  <PresentationFormat>On-screen Show (4:3)</PresentationFormat>
  <Paragraphs>254</Paragraphs>
  <Slides>44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1_Generic</vt:lpstr>
      <vt:lpstr>PowerPoint Presentation</vt:lpstr>
      <vt:lpstr>PowerPoint Presentation</vt:lpstr>
      <vt:lpstr>Objectives</vt:lpstr>
      <vt:lpstr>PowerPoint Presentation</vt:lpstr>
      <vt:lpstr>Utility Functions</vt:lpstr>
      <vt:lpstr>PowerPoint Presentation</vt:lpstr>
      <vt:lpstr>PowerPoint Presentation</vt:lpstr>
      <vt:lpstr>PowerPoint Presentation</vt:lpstr>
      <vt:lpstr>System Calls  - an Introduction</vt:lpstr>
      <vt:lpstr>PowerPoint Presentation</vt:lpstr>
      <vt:lpstr>PowerPoint Presentation</vt:lpstr>
      <vt:lpstr>PowerPoint Presentation</vt:lpstr>
      <vt:lpstr>PowerPoint Presentation</vt:lpstr>
      <vt:lpstr>Legacy System Call Method</vt:lpstr>
      <vt:lpstr>Modern Alternative</vt:lpstr>
      <vt:lpstr>My First Syscall</vt:lpstr>
      <vt:lpstr>Getting Information</vt:lpstr>
      <vt:lpstr>C Runtime: A good_start</vt:lpstr>
      <vt:lpstr>PowerPoint Presentation</vt:lpstr>
      <vt:lpstr> sys_exit</vt:lpstr>
      <vt:lpstr>Implementing sys_exit</vt:lpstr>
      <vt:lpstr>Some Setup</vt:lpstr>
      <vt:lpstr>Lab 14</vt:lpstr>
      <vt:lpstr>Lab – Enumerating Directory</vt:lpstr>
      <vt:lpstr>PowerPoint Presentation</vt:lpstr>
      <vt:lpstr>PowerPoint Presentation</vt:lpstr>
      <vt:lpstr>Objectives</vt:lpstr>
      <vt:lpstr>Allocating Memory</vt:lpstr>
      <vt:lpstr>Objectives</vt:lpstr>
      <vt:lpstr>Our Allocator Strategy</vt:lpstr>
      <vt:lpstr>Asking for More</vt:lpstr>
      <vt:lpstr>mmap</vt:lpstr>
      <vt:lpstr>Arguments</vt:lpstr>
      <vt:lpstr>Creating a Heap</vt:lpstr>
      <vt:lpstr>munmap</vt:lpstr>
      <vt:lpstr>More About Memory Mapping</vt:lpstr>
      <vt:lpstr>Memory Mapping – Cont’d</vt:lpstr>
      <vt:lpstr>PowerPoint Presentation</vt:lpstr>
      <vt:lpstr>Problem Description</vt:lpstr>
      <vt:lpstr>Problem Description</vt:lpstr>
      <vt:lpstr>Problem Description</vt:lpstr>
      <vt:lpstr>Problem Description</vt:lpstr>
      <vt:lpstr>Additional Steps to Consider</vt:lpstr>
      <vt:lpstr>Lab – Creating an Allocator Implement Dynamic Allocation</vt:lpstr>
    </vt:vector>
  </TitlesOfParts>
  <Company>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ClarkDR</dc:creator>
  <cp:lastModifiedBy>VOGEL, JAMES G CTR USAF AFSPC 90 COS/DOT</cp:lastModifiedBy>
  <cp:revision>1143</cp:revision>
  <cp:lastPrinted>2016-11-22T17:03:59Z</cp:lastPrinted>
  <dcterms:created xsi:type="dcterms:W3CDTF">2002-10-29T20:01:03Z</dcterms:created>
  <dcterms:modified xsi:type="dcterms:W3CDTF">2018-04-17T15:59:49Z</dcterms:modified>
</cp:coreProperties>
</file>