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 SemiBold"/>
      <p:regular r:id="rId39"/>
      <p:bold r:id="rId40"/>
      <p:italic r:id="rId41"/>
      <p:boldItalic r:id="rId42"/>
    </p:embeddedFont>
    <p:embeddedFont>
      <p:font typeface="Lexend ExtraBold"/>
      <p:bold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Montserrat ExtraBold"/>
      <p:bold r:id="rId52"/>
      <p:boldItalic r:id="rId53"/>
    </p:embeddedFont>
    <p:embeddedFont>
      <p:font typeface="Lexen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918F5B-11F4-444F-80C4-B5FDCD52C7BF}">
  <a:tblStyle styleId="{E1918F5B-11F4-444F-80C4-B5FDCD52C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Montserrat-regular.fntdata"/><Relationship Id="rId43" Type="http://schemas.openxmlformats.org/officeDocument/2006/relationships/font" Target="fonts/LexendExtraBold-bold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ontserratSemiBold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MontserratExtraBold-boldItalic.fntdata"/><Relationship Id="rId52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55" Type="http://schemas.openxmlformats.org/officeDocument/2006/relationships/font" Target="fonts/Lexend-bold.fntdata"/><Relationship Id="rId10" Type="http://schemas.openxmlformats.org/officeDocument/2006/relationships/slide" Target="slides/slide4.xml"/><Relationship Id="rId54" Type="http://schemas.openxmlformats.org/officeDocument/2006/relationships/font" Target="fonts/Lexe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2c90e33b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2c90e33b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2c90e33b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2c90e33b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numbers are IDs of pages but they are not necessarily sequential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2c90e33b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2c90e33b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numbers are IDs of pages but they are not necessarily sequential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2c90e33b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2c90e33b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Heapfile on disk vs heapfile object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2c90e3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2c90e3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2c90e33b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2c90e33b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2c90e33b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2c90e33b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2c90e33b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2c90e33b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2c90e33b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2c90e33b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2c90e33b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2c90e33b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c90e33b6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c90e33b6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12c90e33b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12c90e33b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2c90e33b6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2c90e33b6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2c90e33b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12c90e33b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12c90e33b6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12c90e33b6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we are on the topic of this header page, what exactly is its purpose?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12c90e33b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12c90e33b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12c90e33b6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12c90e33b6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12c90e33b6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12c90e33b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12c90e33b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12c90e33b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12c90e33b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12c90e33b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2c90e33b6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2c90e33b6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c90e33b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c90e33b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12c90e33b6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12c90e33b6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12c90e33b6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12c90e33b6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2c90e33b6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2c90e33b6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c90e33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c90e33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2c90e33b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2c90e33b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c90e33b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c90e33b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+ write on pages in buffer pool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2c90e33b6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2c90e33b6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 or user’s view of the DB.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c90e33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2c90e33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2c90e33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2c90e33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Font typeface="Montserrat ExtraBold"/>
              <a:buNone/>
              <a:defRPr sz="49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HeapFile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Manager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CS564: Assignment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3078100" y="832950"/>
            <a:ext cx="2886300" cy="32559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3595361" y="4259946"/>
            <a:ext cx="19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</a:rPr>
              <a:t>Slotted</a:t>
            </a:r>
            <a:r>
              <a:rPr b="1" i="1"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4016927" y="1338125"/>
            <a:ext cx="1531500" cy="4647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Record 1</a:t>
            </a:r>
            <a:endParaRPr b="1"/>
          </a:p>
        </p:txBody>
      </p:sp>
      <p:sp>
        <p:nvSpPr>
          <p:cNvPr id="180" name="Google Shape;180;p22"/>
          <p:cNvSpPr/>
          <p:nvPr/>
        </p:nvSpPr>
        <p:spPr>
          <a:xfrm>
            <a:off x="4016927" y="1970950"/>
            <a:ext cx="1531500" cy="4647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Record 2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17006" y="2603775"/>
            <a:ext cx="1531500" cy="464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017006" y="3236600"/>
            <a:ext cx="1531500" cy="464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3029822" y="1370375"/>
            <a:ext cx="8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Slot 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958250" y="200320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Slot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078100" y="2636025"/>
            <a:ext cx="7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Slot 3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029822" y="3268850"/>
            <a:ext cx="8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Slot 4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87" name="Google Shape;187;p22"/>
          <p:cNvCxnSpPr>
            <a:stCxn id="177" idx="0"/>
          </p:cNvCxnSpPr>
          <p:nvPr/>
        </p:nvCxnSpPr>
        <p:spPr>
          <a:xfrm>
            <a:off x="5964400" y="2460900"/>
            <a:ext cx="1428300" cy="828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>
            <a:stCxn id="177" idx="2"/>
          </p:cNvCxnSpPr>
          <p:nvPr/>
        </p:nvCxnSpPr>
        <p:spPr>
          <a:xfrm flipH="1">
            <a:off x="1660000" y="2460900"/>
            <a:ext cx="1418100" cy="86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2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</a:t>
            </a:r>
            <a:r>
              <a:rPr b="1" lang="en" sz="1600">
                <a:solidFill>
                  <a:schemeClr val="dk1"/>
                </a:solidFill>
              </a:rPr>
              <a:t>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6334536" y="717846"/>
            <a:ext cx="195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Record ID (RID): 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(Page Number, Slot Number)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6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Heapfiles </a:t>
            </a:r>
            <a:r>
              <a:rPr lang="en" sz="1366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(unrelated to Heap data structure)</a:t>
            </a:r>
            <a:endParaRPr sz="1766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nordered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set of records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Heap files can be 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created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destroyed</a:t>
            </a:r>
            <a:endParaRPr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Existing heapfiles can be 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opened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closed</a:t>
            </a:r>
            <a:endParaRPr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Records and pages can be 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inserted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deleted</a:t>
            </a:r>
            <a:endParaRPr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Records are uniquely identified by a record id (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RID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First page is a special 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Header-Page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6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Why HeapFiles?</a:t>
            </a:r>
            <a:endParaRPr sz="1766"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Fast Inserts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Space Efficiency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6"/>
                </a:solidFill>
              </a:rPr>
              <a:t>Alternatives</a:t>
            </a:r>
            <a:r>
              <a:rPr b="1" lang="en">
                <a:solidFill>
                  <a:schemeClr val="dk1"/>
                </a:solidFill>
              </a:rPr>
              <a:t>: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Sorted files, B-Trees, Hash Indexes, …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1469850" y="1802100"/>
            <a:ext cx="6204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Programmatic Representation</a:t>
            </a:r>
            <a:endParaRPr sz="44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/>
        </p:nvSpPr>
        <p:spPr>
          <a:xfrm>
            <a:off x="8330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10342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File*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</a:t>
                      </a:r>
                      <a:br>
                        <a:rPr b="1" lang="en" sz="1600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filePtr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headerPage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headerPageNo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hdrDirtyFlag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6"/>
          <p:cNvSpPr/>
          <p:nvPr/>
        </p:nvSpPr>
        <p:spPr>
          <a:xfrm>
            <a:off x="10342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9742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1194038" y="27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050025"/>
                <a:gridCol w="1050025"/>
                <a:gridCol w="1050025"/>
                <a:gridCol w="1050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Record 1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Record 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8" name="Google Shape;228;p26"/>
          <p:cNvCxnSpPr>
            <a:stCxn id="225" idx="3"/>
          </p:cNvCxnSpPr>
          <p:nvPr/>
        </p:nvCxnSpPr>
        <p:spPr>
          <a:xfrm>
            <a:off x="5554000" y="2915350"/>
            <a:ext cx="590400" cy="8538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stCxn id="225" idx="1"/>
          </p:cNvCxnSpPr>
          <p:nvPr/>
        </p:nvCxnSpPr>
        <p:spPr>
          <a:xfrm flipH="1">
            <a:off x="521200" y="2915350"/>
            <a:ext cx="513000" cy="8439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0" name="Google Shape;230;p26"/>
          <p:cNvGraphicFramePr/>
          <p:nvPr/>
        </p:nvGraphicFramePr>
        <p:xfrm>
          <a:off x="10342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int curPageNo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26"/>
          <p:cNvGraphicFramePr/>
          <p:nvPr/>
        </p:nvGraphicFramePr>
        <p:xfrm>
          <a:off x="10342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rgbClr val="CCCCCC"/>
                          </a:solidFill>
                        </a:rPr>
                        <a:t>(page #, slot #)</a:t>
                      </a:r>
                      <a:endParaRPr b="1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32" name="Google Shape;232;p26"/>
          <p:cNvSpPr txBox="1"/>
          <p:nvPr/>
        </p:nvSpPr>
        <p:spPr>
          <a:xfrm>
            <a:off x="833000" y="1761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HeapFile</a:t>
            </a:r>
            <a:endParaRPr sz="1700"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7098775" y="89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319475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char	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	fileName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firstPage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lastPage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pageCnt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recCnt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4" name="Google Shape;234;p26"/>
          <p:cNvCxnSpPr/>
          <p:nvPr/>
        </p:nvCxnSpPr>
        <p:spPr>
          <a:xfrm>
            <a:off x="5554975" y="842925"/>
            <a:ext cx="1538100" cy="699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6"/>
          <p:cNvCxnSpPr/>
          <p:nvPr/>
        </p:nvCxnSpPr>
        <p:spPr>
          <a:xfrm>
            <a:off x="5545000" y="1502100"/>
            <a:ext cx="1538100" cy="2626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6"/>
          <p:cNvSpPr txBox="1"/>
          <p:nvPr/>
        </p:nvSpPr>
        <p:spPr>
          <a:xfrm>
            <a:off x="6769700" y="4202550"/>
            <a:ext cx="19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</a:rPr>
              <a:t>FileHdrPage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20722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27"/>
          <p:cNvGraphicFramePr/>
          <p:nvPr/>
        </p:nvGraphicFramePr>
        <p:xfrm>
          <a:off x="22734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7"/>
          <p:cNvSpPr/>
          <p:nvPr/>
        </p:nvSpPr>
        <p:spPr>
          <a:xfrm>
            <a:off x="22734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22134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cxnSp>
        <p:nvCxnSpPr>
          <p:cNvPr id="245" name="Google Shape;245;p27"/>
          <p:cNvCxnSpPr>
            <a:stCxn id="243" idx="3"/>
            <a:endCxn id="246" idx="2"/>
          </p:cNvCxnSpPr>
          <p:nvPr/>
        </p:nvCxnSpPr>
        <p:spPr>
          <a:xfrm>
            <a:off x="6793200" y="2915350"/>
            <a:ext cx="1256700" cy="649800"/>
          </a:xfrm>
          <a:prstGeom prst="curvedConnector4">
            <a:avLst>
              <a:gd fmla="val 23852" name="adj1"/>
              <a:gd fmla="val 13663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7"/>
          <p:cNvCxnSpPr>
            <a:stCxn id="243" idx="1"/>
            <a:endCxn id="248" idx="2"/>
          </p:cNvCxnSpPr>
          <p:nvPr/>
        </p:nvCxnSpPr>
        <p:spPr>
          <a:xfrm flipH="1">
            <a:off x="992400" y="2915350"/>
            <a:ext cx="1281000" cy="649800"/>
          </a:xfrm>
          <a:prstGeom prst="curvedConnector4">
            <a:avLst>
              <a:gd fmla="val 24340" name="adj1"/>
              <a:gd fmla="val 13663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9" name="Google Shape;249;p27"/>
          <p:cNvGraphicFramePr/>
          <p:nvPr/>
        </p:nvGraphicFramePr>
        <p:xfrm>
          <a:off x="22734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curPageNo = </a:t>
                      </a:r>
                      <a:r>
                        <a:rPr b="1" lang="en" sz="1600">
                          <a:solidFill>
                            <a:srgbClr val="3C78D8"/>
                          </a:solidFill>
                        </a:rPr>
                        <a:t>blue</a:t>
                      </a:r>
                      <a:endParaRPr b="1" sz="16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curDirtyFlag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27"/>
          <p:cNvGraphicFramePr/>
          <p:nvPr/>
        </p:nvGraphicFramePr>
        <p:xfrm>
          <a:off x="22734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rgbClr val="434343"/>
                          </a:solidFill>
                        </a:rPr>
                        <a:t>(page #, slot #)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46" name="Google Shape;246;p27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2395725" y="2660650"/>
            <a:ext cx="884700" cy="509400"/>
          </a:xfrm>
          <a:prstGeom prst="rect">
            <a:avLst/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3523725" y="2660650"/>
            <a:ext cx="884700" cy="509400"/>
          </a:xfrm>
          <a:prstGeom prst="rect">
            <a:avLst/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4651725" y="2660650"/>
            <a:ext cx="884700" cy="5094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5762073" y="2660650"/>
            <a:ext cx="884700" cy="5094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20722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p28"/>
          <p:cNvGraphicFramePr/>
          <p:nvPr/>
        </p:nvGraphicFramePr>
        <p:xfrm>
          <a:off x="22734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28"/>
          <p:cNvSpPr/>
          <p:nvPr/>
        </p:nvSpPr>
        <p:spPr>
          <a:xfrm>
            <a:off x="22734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22134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cxnSp>
        <p:nvCxnSpPr>
          <p:cNvPr id="273" name="Google Shape;273;p28"/>
          <p:cNvCxnSpPr>
            <a:stCxn id="271" idx="3"/>
            <a:endCxn id="274" idx="2"/>
          </p:cNvCxnSpPr>
          <p:nvPr/>
        </p:nvCxnSpPr>
        <p:spPr>
          <a:xfrm>
            <a:off x="6793200" y="2915350"/>
            <a:ext cx="1256700" cy="649800"/>
          </a:xfrm>
          <a:prstGeom prst="curvedConnector4">
            <a:avLst>
              <a:gd fmla="val 23852" name="adj1"/>
              <a:gd fmla="val 13663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8"/>
          <p:cNvCxnSpPr>
            <a:stCxn id="271" idx="1"/>
            <a:endCxn id="276" idx="2"/>
          </p:cNvCxnSpPr>
          <p:nvPr/>
        </p:nvCxnSpPr>
        <p:spPr>
          <a:xfrm flipH="1">
            <a:off x="992400" y="2915350"/>
            <a:ext cx="1281000" cy="649800"/>
          </a:xfrm>
          <a:prstGeom prst="curvedConnector4">
            <a:avLst>
              <a:gd fmla="val 24340" name="adj1"/>
              <a:gd fmla="val 13663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7" name="Google Shape;277;p28"/>
          <p:cNvGraphicFramePr/>
          <p:nvPr/>
        </p:nvGraphicFramePr>
        <p:xfrm>
          <a:off x="22734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curPageNo = </a:t>
                      </a:r>
                      <a:r>
                        <a:rPr b="1" lang="en" sz="1600">
                          <a:solidFill>
                            <a:srgbClr val="6AA84F"/>
                          </a:solidFill>
                        </a:rPr>
                        <a:t>green</a:t>
                      </a:r>
                      <a:endParaRPr b="1" sz="16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28"/>
          <p:cNvGraphicFramePr/>
          <p:nvPr/>
        </p:nvGraphicFramePr>
        <p:xfrm>
          <a:off x="22734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rgbClr val="434343"/>
                          </a:solidFill>
                        </a:rPr>
                        <a:t>(page #, slot #)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74" name="Google Shape;274;p28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2395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3523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4651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5762073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/>
          <p:nvPr/>
        </p:nvSpPr>
        <p:spPr>
          <a:xfrm>
            <a:off x="20722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p29"/>
          <p:cNvGraphicFramePr/>
          <p:nvPr/>
        </p:nvGraphicFramePr>
        <p:xfrm>
          <a:off x="22734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29"/>
          <p:cNvSpPr/>
          <p:nvPr/>
        </p:nvSpPr>
        <p:spPr>
          <a:xfrm>
            <a:off x="22734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22134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graphicFrame>
        <p:nvGraphicFramePr>
          <p:cNvPr id="301" name="Google Shape;301;p29"/>
          <p:cNvGraphicFramePr/>
          <p:nvPr/>
        </p:nvGraphicFramePr>
        <p:xfrm>
          <a:off x="22734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curPageNo = green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434343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29"/>
          <p:cNvGraphicFramePr/>
          <p:nvPr/>
        </p:nvGraphicFramePr>
        <p:xfrm>
          <a:off x="22734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(page #, slot #)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03" name="Google Shape;303;p29"/>
          <p:cNvSpPr/>
          <p:nvPr/>
        </p:nvSpPr>
        <p:spPr>
          <a:xfrm>
            <a:off x="2395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3523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4651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5762073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29"/>
          <p:cNvCxnSpPr>
            <a:endCxn id="308" idx="2"/>
          </p:cNvCxnSpPr>
          <p:nvPr/>
        </p:nvCxnSpPr>
        <p:spPr>
          <a:xfrm>
            <a:off x="6793304" y="2915275"/>
            <a:ext cx="1256700" cy="649800"/>
          </a:xfrm>
          <a:prstGeom prst="curvedConnector4">
            <a:avLst>
              <a:gd fmla="val 23848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endCxn id="310" idx="2"/>
          </p:cNvCxnSpPr>
          <p:nvPr/>
        </p:nvCxnSpPr>
        <p:spPr>
          <a:xfrm flipH="1">
            <a:off x="992504" y="2915275"/>
            <a:ext cx="1281000" cy="649800"/>
          </a:xfrm>
          <a:prstGeom prst="curvedConnector4">
            <a:avLst>
              <a:gd fmla="val 24344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/>
          <p:nvPr/>
        </p:nvSpPr>
        <p:spPr>
          <a:xfrm>
            <a:off x="20722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p30"/>
          <p:cNvGraphicFramePr/>
          <p:nvPr/>
        </p:nvGraphicFramePr>
        <p:xfrm>
          <a:off x="22734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30"/>
          <p:cNvSpPr/>
          <p:nvPr/>
        </p:nvSpPr>
        <p:spPr>
          <a:xfrm>
            <a:off x="22734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22134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graphicFrame>
        <p:nvGraphicFramePr>
          <p:cNvPr id="329" name="Google Shape;329;p30"/>
          <p:cNvGraphicFramePr/>
          <p:nvPr/>
        </p:nvGraphicFramePr>
        <p:xfrm>
          <a:off x="22734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curPageNo = green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434343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Google Shape;330;p30"/>
          <p:cNvGraphicFramePr/>
          <p:nvPr/>
        </p:nvGraphicFramePr>
        <p:xfrm>
          <a:off x="22734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(page: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green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, slot: </a:t>
                      </a:r>
                      <a:r>
                        <a:rPr b="1" lang="en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31" name="Google Shape;331;p30"/>
          <p:cNvSpPr/>
          <p:nvPr/>
        </p:nvSpPr>
        <p:spPr>
          <a:xfrm>
            <a:off x="2395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1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3523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2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4651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3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5762073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4</a:t>
            </a:r>
            <a:endParaRPr b="1" sz="1600">
              <a:solidFill>
                <a:srgbClr val="FFFF00"/>
              </a:solidFill>
            </a:endParaRPr>
          </a:p>
        </p:txBody>
      </p:sp>
      <p:cxnSp>
        <p:nvCxnSpPr>
          <p:cNvPr id="335" name="Google Shape;335;p30"/>
          <p:cNvCxnSpPr>
            <a:endCxn id="336" idx="2"/>
          </p:cNvCxnSpPr>
          <p:nvPr/>
        </p:nvCxnSpPr>
        <p:spPr>
          <a:xfrm>
            <a:off x="6793304" y="2915275"/>
            <a:ext cx="1256700" cy="649800"/>
          </a:xfrm>
          <a:prstGeom prst="curvedConnector4">
            <a:avLst>
              <a:gd fmla="val 23848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0"/>
          <p:cNvCxnSpPr>
            <a:endCxn id="338" idx="2"/>
          </p:cNvCxnSpPr>
          <p:nvPr/>
        </p:nvCxnSpPr>
        <p:spPr>
          <a:xfrm flipH="1">
            <a:off x="992504" y="2915275"/>
            <a:ext cx="1281000" cy="649800"/>
          </a:xfrm>
          <a:prstGeom prst="curvedConnector4">
            <a:avLst>
              <a:gd fmla="val 24344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0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/>
          <p:nvPr/>
        </p:nvSpPr>
        <p:spPr>
          <a:xfrm>
            <a:off x="20722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4" name="Google Shape;354;p31"/>
          <p:cNvGraphicFramePr/>
          <p:nvPr/>
        </p:nvGraphicFramePr>
        <p:xfrm>
          <a:off x="22734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31"/>
          <p:cNvSpPr/>
          <p:nvPr/>
        </p:nvSpPr>
        <p:spPr>
          <a:xfrm>
            <a:off x="22734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22134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graphicFrame>
        <p:nvGraphicFramePr>
          <p:cNvPr id="357" name="Google Shape;357;p31"/>
          <p:cNvGraphicFramePr/>
          <p:nvPr/>
        </p:nvGraphicFramePr>
        <p:xfrm>
          <a:off x="22734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curPageNo = green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434343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31"/>
          <p:cNvGraphicFramePr/>
          <p:nvPr/>
        </p:nvGraphicFramePr>
        <p:xfrm>
          <a:off x="22734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(page: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green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, slot: </a:t>
                      </a:r>
                      <a:r>
                        <a:rPr b="1" lang="en">
                          <a:solidFill>
                            <a:srgbClr val="FFFF00"/>
                          </a:solidFill>
                        </a:rPr>
                        <a:t>3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59" name="Google Shape;359;p31"/>
          <p:cNvSpPr/>
          <p:nvPr/>
        </p:nvSpPr>
        <p:spPr>
          <a:xfrm>
            <a:off x="2395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1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3523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2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4651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3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5762073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4</a:t>
            </a:r>
            <a:endParaRPr b="1" sz="1600">
              <a:solidFill>
                <a:srgbClr val="FFFF00"/>
              </a:solidFill>
            </a:endParaRPr>
          </a:p>
        </p:txBody>
      </p:sp>
      <p:cxnSp>
        <p:nvCxnSpPr>
          <p:cNvPr id="363" name="Google Shape;363;p31"/>
          <p:cNvCxnSpPr>
            <a:endCxn id="364" idx="2"/>
          </p:cNvCxnSpPr>
          <p:nvPr/>
        </p:nvCxnSpPr>
        <p:spPr>
          <a:xfrm>
            <a:off x="6793304" y="2915275"/>
            <a:ext cx="1256700" cy="649800"/>
          </a:xfrm>
          <a:prstGeom prst="curvedConnector4">
            <a:avLst>
              <a:gd fmla="val 23848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1"/>
          <p:cNvCxnSpPr>
            <a:endCxn id="366" idx="2"/>
          </p:cNvCxnSpPr>
          <p:nvPr/>
        </p:nvCxnSpPr>
        <p:spPr>
          <a:xfrm flipH="1">
            <a:off x="992504" y="2915275"/>
            <a:ext cx="1281000" cy="649800"/>
          </a:xfrm>
          <a:prstGeom prst="curvedConnector4">
            <a:avLst>
              <a:gd fmla="val 24344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1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621950"/>
            <a:ext cx="85206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Return arguments in C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getStudent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studentOutput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Page Number in files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Not sequential. More like identifiers or pointers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Record vs row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</a:rPr>
              <a:t>Typically, a row will form a record. But not always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HeapFile object vs heap file on disk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HeapFile is a class whose objects </a:t>
            </a:r>
            <a:r>
              <a:rPr lang="en" sz="1500">
                <a:solidFill>
                  <a:schemeClr val="dk1"/>
                </a:solidFill>
              </a:rPr>
              <a:t>programmatically</a:t>
            </a:r>
            <a:r>
              <a:rPr lang="en" sz="1500">
                <a:solidFill>
                  <a:schemeClr val="dk1"/>
                </a:solidFill>
              </a:rPr>
              <a:t> represent heap files on disk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/>
          <p:nvPr/>
        </p:nvSpPr>
        <p:spPr>
          <a:xfrm>
            <a:off x="20722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32"/>
          <p:cNvGraphicFramePr/>
          <p:nvPr/>
        </p:nvGraphicFramePr>
        <p:xfrm>
          <a:off x="22734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32"/>
          <p:cNvSpPr/>
          <p:nvPr/>
        </p:nvSpPr>
        <p:spPr>
          <a:xfrm>
            <a:off x="22734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22134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graphicFrame>
        <p:nvGraphicFramePr>
          <p:cNvPr id="385" name="Google Shape;385;p32"/>
          <p:cNvGraphicFramePr/>
          <p:nvPr/>
        </p:nvGraphicFramePr>
        <p:xfrm>
          <a:off x="22734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curPageNo = green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434343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Google Shape;386;p32"/>
          <p:cNvGraphicFramePr/>
          <p:nvPr/>
        </p:nvGraphicFramePr>
        <p:xfrm>
          <a:off x="22734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(page: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green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, slot: </a:t>
                      </a:r>
                      <a:r>
                        <a:rPr b="1" lang="en">
                          <a:solidFill>
                            <a:srgbClr val="FFFF00"/>
                          </a:solidFill>
                        </a:rPr>
                        <a:t>4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87" name="Google Shape;387;p32"/>
          <p:cNvSpPr/>
          <p:nvPr/>
        </p:nvSpPr>
        <p:spPr>
          <a:xfrm>
            <a:off x="2395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1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3523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2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4651725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3</a:t>
            </a:r>
            <a:endParaRPr b="1" sz="1600">
              <a:solidFill>
                <a:srgbClr val="FFFF00"/>
              </a:solidFill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5762073" y="2660650"/>
            <a:ext cx="884700" cy="509400"/>
          </a:xfrm>
          <a:prstGeom prst="rect">
            <a:avLst/>
          </a:prstGeom>
          <a:solidFill>
            <a:srgbClr val="6AA84F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4</a:t>
            </a:r>
            <a:endParaRPr b="1" sz="1600">
              <a:solidFill>
                <a:srgbClr val="FFFF00"/>
              </a:solidFill>
            </a:endParaRPr>
          </a:p>
        </p:txBody>
      </p:sp>
      <p:cxnSp>
        <p:nvCxnSpPr>
          <p:cNvPr id="391" name="Google Shape;391;p32"/>
          <p:cNvCxnSpPr>
            <a:endCxn id="392" idx="2"/>
          </p:cNvCxnSpPr>
          <p:nvPr/>
        </p:nvCxnSpPr>
        <p:spPr>
          <a:xfrm>
            <a:off x="6793304" y="2915275"/>
            <a:ext cx="1256700" cy="649800"/>
          </a:xfrm>
          <a:prstGeom prst="curvedConnector4">
            <a:avLst>
              <a:gd fmla="val 23848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2"/>
          <p:cNvCxnSpPr>
            <a:endCxn id="394" idx="2"/>
          </p:cNvCxnSpPr>
          <p:nvPr/>
        </p:nvCxnSpPr>
        <p:spPr>
          <a:xfrm flipH="1">
            <a:off x="992504" y="2915275"/>
            <a:ext cx="1281000" cy="649800"/>
          </a:xfrm>
          <a:prstGeom prst="curvedConnector4">
            <a:avLst>
              <a:gd fmla="val 24344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2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3C78D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>
            <a:off x="20722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0" name="Google Shape;410;p33"/>
          <p:cNvGraphicFramePr/>
          <p:nvPr/>
        </p:nvGraphicFramePr>
        <p:xfrm>
          <a:off x="22734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1" name="Google Shape;411;p33"/>
          <p:cNvSpPr/>
          <p:nvPr/>
        </p:nvSpPr>
        <p:spPr>
          <a:xfrm>
            <a:off x="22734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 txBox="1"/>
          <p:nvPr/>
        </p:nvSpPr>
        <p:spPr>
          <a:xfrm>
            <a:off x="22134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graphicFrame>
        <p:nvGraphicFramePr>
          <p:cNvPr id="413" name="Google Shape;413;p33"/>
          <p:cNvGraphicFramePr/>
          <p:nvPr/>
        </p:nvGraphicFramePr>
        <p:xfrm>
          <a:off x="22734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curPageNo = </a:t>
                      </a:r>
                      <a:r>
                        <a:rPr b="1" lang="en" sz="1600">
                          <a:solidFill>
                            <a:srgbClr val="FF9900"/>
                          </a:solidFill>
                        </a:rPr>
                        <a:t>orange</a:t>
                      </a:r>
                      <a:endParaRPr b="1" sz="16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33"/>
          <p:cNvGraphicFramePr/>
          <p:nvPr/>
        </p:nvGraphicFramePr>
        <p:xfrm>
          <a:off x="22734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(page: </a:t>
                      </a:r>
                      <a:r>
                        <a:rPr b="1" lang="en" sz="1600">
                          <a:solidFill>
                            <a:srgbClr val="FF9900"/>
                          </a:solidFill>
                        </a:rPr>
                        <a:t>orange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, slot: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15" name="Google Shape;415;p33"/>
          <p:cNvSpPr/>
          <p:nvPr/>
        </p:nvSpPr>
        <p:spPr>
          <a:xfrm>
            <a:off x="2395725" y="2660650"/>
            <a:ext cx="884700" cy="5094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3523725" y="2660650"/>
            <a:ext cx="884700" cy="509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2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4651725" y="2660650"/>
            <a:ext cx="884700" cy="509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3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5762073" y="2660650"/>
            <a:ext cx="884700" cy="509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4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19" name="Google Shape;419;p33"/>
          <p:cNvCxnSpPr>
            <a:endCxn id="420" idx="2"/>
          </p:cNvCxnSpPr>
          <p:nvPr/>
        </p:nvCxnSpPr>
        <p:spPr>
          <a:xfrm>
            <a:off x="6793304" y="2915275"/>
            <a:ext cx="1256700" cy="649800"/>
          </a:xfrm>
          <a:prstGeom prst="curvedConnector4">
            <a:avLst>
              <a:gd fmla="val 23848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3"/>
          <p:cNvCxnSpPr>
            <a:endCxn id="422" idx="2"/>
          </p:cNvCxnSpPr>
          <p:nvPr/>
        </p:nvCxnSpPr>
        <p:spPr>
          <a:xfrm flipH="1">
            <a:off x="992504" y="2915275"/>
            <a:ext cx="1281000" cy="649800"/>
          </a:xfrm>
          <a:prstGeom prst="curvedConnector4">
            <a:avLst>
              <a:gd fmla="val 24344" name="adj1"/>
              <a:gd fmla="val 13664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3"/>
          <p:cNvSpPr txBox="1"/>
          <p:nvPr/>
        </p:nvSpPr>
        <p:spPr>
          <a:xfrm>
            <a:off x="73927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335204" y="3133975"/>
            <a:ext cx="13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Prev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6779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755560" y="2163139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755560" y="2394125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755560" y="2624483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755560" y="2854841"/>
            <a:ext cx="633600" cy="169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7498825" y="2030250"/>
            <a:ext cx="789000" cy="10830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7576460" y="2163139"/>
            <a:ext cx="633600" cy="169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7576460" y="2394125"/>
            <a:ext cx="633600" cy="169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7576460" y="2624483"/>
            <a:ext cx="633600" cy="169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7576460" y="2854841"/>
            <a:ext cx="633600" cy="169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Creating a heap file 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(just the file, not the Class object)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8" name="Google Shape;4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createHeapFile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Check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not exists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Create file 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createFile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open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Allocate a header page using 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bufMgr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allocPage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rgbClr val="6D9EE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FileHdrPage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hdrPage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FileHdrPage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newPage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Allocate an empty, data page and call 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newPage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newPageNo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Unpin pages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Flush and close file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/>
          <p:nvPr/>
        </p:nvSpPr>
        <p:spPr>
          <a:xfrm>
            <a:off x="8330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4" name="Google Shape;444;p35"/>
          <p:cNvGraphicFramePr/>
          <p:nvPr/>
        </p:nvGraphicFramePr>
        <p:xfrm>
          <a:off x="10342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File*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filePtr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headerPage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headerPageNo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rgbClr val="434343"/>
                          </a:solidFill>
                        </a:rPr>
                      </a:b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hdrDirtyFlag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35"/>
          <p:cNvSpPr/>
          <p:nvPr/>
        </p:nvSpPr>
        <p:spPr>
          <a:xfrm>
            <a:off x="1034200" y="2540800"/>
            <a:ext cx="4519800" cy="749100"/>
          </a:xfrm>
          <a:prstGeom prst="rect">
            <a:avLst/>
          </a:prstGeom>
          <a:solidFill>
            <a:srgbClr val="212121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9742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Page*</a:t>
            </a:r>
            <a:r>
              <a:rPr b="1" lang="en" sz="1600">
                <a:solidFill>
                  <a:srgbClr val="434343"/>
                </a:solidFill>
              </a:rPr>
              <a:t> currPage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447" name="Google Shape;447;p35"/>
          <p:cNvGraphicFramePr/>
          <p:nvPr/>
        </p:nvGraphicFramePr>
        <p:xfrm>
          <a:off x="1194038" y="27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050025"/>
                <a:gridCol w="1050025"/>
                <a:gridCol w="1050025"/>
                <a:gridCol w="1050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Record 1</a:t>
                      </a:r>
                      <a:endParaRPr b="1"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Record 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448" name="Google Shape;448;p35"/>
          <p:cNvCxnSpPr>
            <a:stCxn id="445" idx="3"/>
          </p:cNvCxnSpPr>
          <p:nvPr/>
        </p:nvCxnSpPr>
        <p:spPr>
          <a:xfrm>
            <a:off x="5554000" y="2915350"/>
            <a:ext cx="590400" cy="853800"/>
          </a:xfrm>
          <a:prstGeom prst="curvedConnector2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5"/>
          <p:cNvCxnSpPr>
            <a:stCxn id="445" idx="1"/>
          </p:cNvCxnSpPr>
          <p:nvPr/>
        </p:nvCxnSpPr>
        <p:spPr>
          <a:xfrm flipH="1">
            <a:off x="521200" y="2915350"/>
            <a:ext cx="513000" cy="843900"/>
          </a:xfrm>
          <a:prstGeom prst="curvedConnector2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0" name="Google Shape;450;p35"/>
          <p:cNvGraphicFramePr/>
          <p:nvPr/>
        </p:nvGraphicFramePr>
        <p:xfrm>
          <a:off x="10342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int curPageNo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434343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Google Shape;451;p35"/>
          <p:cNvGraphicFramePr/>
          <p:nvPr/>
        </p:nvGraphicFramePr>
        <p:xfrm>
          <a:off x="10342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rgbClr val="434343"/>
                          </a:solidFill>
                        </a:rPr>
                        <a:t>(page #, slot #)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52" name="Google Shape;452;p35"/>
          <p:cNvSpPr txBox="1"/>
          <p:nvPr/>
        </p:nvSpPr>
        <p:spPr>
          <a:xfrm>
            <a:off x="833000" y="1761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HeapFile</a:t>
            </a:r>
            <a:endParaRPr sz="1700"/>
          </a:p>
        </p:txBody>
      </p:sp>
      <p:graphicFrame>
        <p:nvGraphicFramePr>
          <p:cNvPr id="453" name="Google Shape;453;p35"/>
          <p:cNvGraphicFramePr/>
          <p:nvPr/>
        </p:nvGraphicFramePr>
        <p:xfrm>
          <a:off x="7098775" y="89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319475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char	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	fileName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firstPage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lastPage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pageCnt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recCnt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4" name="Google Shape;454;p35"/>
          <p:cNvCxnSpPr/>
          <p:nvPr/>
        </p:nvCxnSpPr>
        <p:spPr>
          <a:xfrm>
            <a:off x="5554975" y="842925"/>
            <a:ext cx="1538100" cy="699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5"/>
          <p:cNvCxnSpPr/>
          <p:nvPr/>
        </p:nvCxnSpPr>
        <p:spPr>
          <a:xfrm>
            <a:off x="5545000" y="1502100"/>
            <a:ext cx="1538100" cy="2626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5"/>
          <p:cNvSpPr txBox="1"/>
          <p:nvPr/>
        </p:nvSpPr>
        <p:spPr>
          <a:xfrm>
            <a:off x="6769700" y="4202550"/>
            <a:ext cx="19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</a:rPr>
              <a:t>FileHdrPage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Creating a heap file</a:t>
            </a:r>
            <a:endParaRPr sz="2300"/>
          </a:p>
        </p:txBody>
      </p:sp>
      <p:sp>
        <p:nvSpPr>
          <p:cNvPr id="462" name="Google Shape;46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createHeapFile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“famous_chemists”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472200" y="2131300"/>
            <a:ext cx="8199600" cy="260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250" y="3381525"/>
            <a:ext cx="2210750" cy="15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6"/>
          <p:cNvSpPr/>
          <p:nvPr/>
        </p:nvSpPr>
        <p:spPr>
          <a:xfrm>
            <a:off x="661150" y="2372050"/>
            <a:ext cx="1288500" cy="1897500"/>
          </a:xfrm>
          <a:prstGeom prst="snip1Rect">
            <a:avLst>
              <a:gd fmla="val 16667" name="adj"/>
            </a:avLst>
          </a:prstGeom>
          <a:solidFill>
            <a:srgbClr val="4C113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ilename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firstPage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lastPage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pageCnt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recCnt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691450" y="4269550"/>
            <a:ext cx="122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HdrPage</a:t>
            </a:r>
            <a:endParaRPr sz="600"/>
          </a:p>
        </p:txBody>
      </p:sp>
      <p:sp>
        <p:nvSpPr>
          <p:cNvPr id="467" name="Google Shape;467;p36"/>
          <p:cNvSpPr/>
          <p:nvPr/>
        </p:nvSpPr>
        <p:spPr>
          <a:xfrm>
            <a:off x="2171825" y="2372050"/>
            <a:ext cx="1288500" cy="1897500"/>
          </a:xfrm>
          <a:prstGeom prst="snip1Rect">
            <a:avLst>
              <a:gd fmla="val 16667" name="adj"/>
            </a:avLst>
          </a:prstGeom>
          <a:solidFill>
            <a:srgbClr val="0C343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2202125" y="4269550"/>
            <a:ext cx="122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Data Page</a:t>
            </a:r>
            <a:endParaRPr sz="600"/>
          </a:p>
        </p:txBody>
      </p:sp>
      <p:sp>
        <p:nvSpPr>
          <p:cNvPr id="469" name="Google Shape;469;p36"/>
          <p:cNvSpPr txBox="1"/>
          <p:nvPr/>
        </p:nvSpPr>
        <p:spPr>
          <a:xfrm>
            <a:off x="430025" y="166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famous_chemists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Constructing a HeapFile object 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(from a heap file on disk)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5" name="Google Shape;4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HeapFile::</a:t>
            </a:r>
            <a:r>
              <a:rPr b="1"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HeapFile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returnStatus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Check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exists and open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Assign the header-page with 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filePtr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getFirstPage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bufMgr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readPage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headerPage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FileHdrPage </a:t>
            </a:r>
            <a:r>
              <a:rPr lang="en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pagePtr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the first data page into 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curPage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curPageNo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</a:pP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curRec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C4125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NULLRID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/>
          <p:nvPr/>
        </p:nvSpPr>
        <p:spPr>
          <a:xfrm>
            <a:off x="833000" y="653175"/>
            <a:ext cx="4922100" cy="418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1" name="Google Shape;481;p38"/>
          <p:cNvGraphicFramePr/>
          <p:nvPr/>
        </p:nvGraphicFramePr>
        <p:xfrm>
          <a:off x="1034250" y="8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File*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</a:t>
                      </a:r>
                      <a:br>
                        <a:rPr b="1" lang="en" sz="1600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filePtr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FileHdrPage* </a:t>
                      </a:r>
                      <a:br>
                        <a:rPr b="1" lang="en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headerPage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int </a:t>
                      </a:r>
                      <a:br>
                        <a:rPr b="1" lang="en" sz="1600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headerPageNo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Bool</a:t>
                      </a:r>
                      <a:br>
                        <a:rPr b="1" lang="en" sz="1600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hdrDirtyFlag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38"/>
          <p:cNvSpPr/>
          <p:nvPr/>
        </p:nvSpPr>
        <p:spPr>
          <a:xfrm>
            <a:off x="1034200" y="2540800"/>
            <a:ext cx="4519800" cy="749100"/>
          </a:xfrm>
          <a:prstGeom prst="rect">
            <a:avLst/>
          </a:prstGeom>
          <a:solidFill>
            <a:srgbClr val="261D00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 txBox="1"/>
          <p:nvPr/>
        </p:nvSpPr>
        <p:spPr>
          <a:xfrm>
            <a:off x="974275" y="2125100"/>
            <a:ext cx="16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Page*</a:t>
            </a:r>
            <a:r>
              <a:rPr b="1" lang="en" sz="1600">
                <a:solidFill>
                  <a:schemeClr val="dk1"/>
                </a:solidFill>
              </a:rPr>
              <a:t> currPage</a:t>
            </a:r>
            <a:endParaRPr/>
          </a:p>
        </p:txBody>
      </p:sp>
      <p:graphicFrame>
        <p:nvGraphicFramePr>
          <p:cNvPr id="484" name="Google Shape;484;p38"/>
          <p:cNvGraphicFramePr/>
          <p:nvPr/>
        </p:nvGraphicFramePr>
        <p:xfrm>
          <a:off x="1194038" y="27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050025"/>
                <a:gridCol w="1050025"/>
                <a:gridCol w="1050025"/>
                <a:gridCol w="1050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Record 1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Record 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5" name="Google Shape;485;p38"/>
          <p:cNvCxnSpPr>
            <a:stCxn id="482" idx="3"/>
          </p:cNvCxnSpPr>
          <p:nvPr/>
        </p:nvCxnSpPr>
        <p:spPr>
          <a:xfrm>
            <a:off x="5554000" y="2915350"/>
            <a:ext cx="590400" cy="8538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8"/>
          <p:cNvCxnSpPr>
            <a:stCxn id="482" idx="1"/>
          </p:cNvCxnSpPr>
          <p:nvPr/>
        </p:nvCxnSpPr>
        <p:spPr>
          <a:xfrm flipH="1">
            <a:off x="521200" y="2915350"/>
            <a:ext cx="513000" cy="8439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87" name="Google Shape;487;p38"/>
          <p:cNvGraphicFramePr/>
          <p:nvPr/>
        </p:nvGraphicFramePr>
        <p:xfrm>
          <a:off x="1034200" y="34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int curPageNo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Bool curDirtyFlag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Google Shape;488;p38"/>
          <p:cNvGraphicFramePr/>
          <p:nvPr/>
        </p:nvGraphicFramePr>
        <p:xfrm>
          <a:off x="1034200" y="4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259850"/>
                <a:gridCol w="2259850"/>
              </a:tblGrid>
              <a:tr h="431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RID curRec </a:t>
                      </a:r>
                      <a:r>
                        <a:rPr b="1" lang="en">
                          <a:solidFill>
                            <a:srgbClr val="CCCCCC"/>
                          </a:solidFill>
                        </a:rPr>
                        <a:t>(page #, slot #)</a:t>
                      </a:r>
                      <a:endParaRPr b="1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89" name="Google Shape;489;p38"/>
          <p:cNvSpPr txBox="1"/>
          <p:nvPr/>
        </p:nvSpPr>
        <p:spPr>
          <a:xfrm>
            <a:off x="833000" y="1761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HeapFile</a:t>
            </a:r>
            <a:endParaRPr sz="1700"/>
          </a:p>
        </p:txBody>
      </p:sp>
      <p:graphicFrame>
        <p:nvGraphicFramePr>
          <p:cNvPr id="490" name="Google Shape;490;p38"/>
          <p:cNvGraphicFramePr/>
          <p:nvPr/>
        </p:nvGraphicFramePr>
        <p:xfrm>
          <a:off x="7098775" y="89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319475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char	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	fileName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firstPage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lastPage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pageCnt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int</a:t>
                      </a:r>
                      <a:br>
                        <a:rPr b="1" lang="en">
                          <a:solidFill>
                            <a:schemeClr val="lt2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recCnt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1" name="Google Shape;491;p38"/>
          <p:cNvCxnSpPr/>
          <p:nvPr/>
        </p:nvCxnSpPr>
        <p:spPr>
          <a:xfrm>
            <a:off x="5554975" y="842925"/>
            <a:ext cx="1538100" cy="699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8"/>
          <p:cNvCxnSpPr/>
          <p:nvPr/>
        </p:nvCxnSpPr>
        <p:spPr>
          <a:xfrm>
            <a:off x="5545000" y="1502100"/>
            <a:ext cx="1538100" cy="2626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8"/>
          <p:cNvSpPr txBox="1"/>
          <p:nvPr/>
        </p:nvSpPr>
        <p:spPr>
          <a:xfrm>
            <a:off x="6769700" y="4202550"/>
            <a:ext cx="19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</a:rPr>
              <a:t>FileHdrPage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Get a Record 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(by RID)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9" name="Google Shape;499;p39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HeapFile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getRecord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B6B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If on correct page: 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curPageNo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pageNo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getRecord 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 current page (gets record by slot number)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 HeapFile object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Done!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Unpin current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Update HeapFile object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curPageNo,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curDirtyFlag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curRec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Read page using curPageNo, then call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getRecord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Scan Next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5" name="Google Shape;505;p40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HeapFileScan::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scanNext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outRid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Purpose: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b="1" lang="en" sz="17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famous_chemists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WHERE alias = “Heisenberg”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i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filter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 in HeapFile set using </a:t>
            </a:r>
            <a:r>
              <a:rPr b="1" i="1"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startScan</a:t>
            </a:r>
            <a:r>
              <a:rPr lang="en"/>
              <a:t>. </a:t>
            </a:r>
            <a:endParaRPr/>
          </a:p>
        </p:txBody>
      </p:sp>
      <p:graphicFrame>
        <p:nvGraphicFramePr>
          <p:cNvPr id="506" name="Google Shape;506;p40"/>
          <p:cNvGraphicFramePr/>
          <p:nvPr/>
        </p:nvGraphicFramePr>
        <p:xfrm>
          <a:off x="869575" y="282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428625"/>
                <a:gridCol w="1428625"/>
                <a:gridCol w="1428625"/>
                <a:gridCol w="1428625"/>
                <a:gridCol w="142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Alias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Address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Affiliation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DOB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Walter White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Heisenberg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Albuquerque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 Pollos 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Sept 7, 1958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Scan Next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12" name="Google Shape;512;p41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HeapFileScan::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scanNext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outRid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Valid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current Page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Iterate over pages and records (use  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nextPage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nextRecord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i="1"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matchRec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return curRec as outRid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reached end of file, return EOF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Before moving to next page, do cleanup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Unpin previous page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 all relevant HeapFile object fields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 from first record of new page (</a:t>
            </a:r>
            <a:r>
              <a:rPr b="1"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curPage-&gt;firstRecord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327475"/>
            <a:ext cx="8520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Overview</a:t>
            </a:r>
            <a:endParaRPr sz="4400">
              <a:solidFill>
                <a:srgbClr val="FFFFFF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756450" y="16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2775575"/>
                <a:gridCol w="2775575"/>
              </a:tblGrid>
              <a:tr h="1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3. Buffer </a:t>
                      </a:r>
                      <a:br>
                        <a:rPr lang="en" sz="200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</a:br>
                      <a:r>
                        <a:rPr lang="en" sz="200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Manager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00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4. HeapFile Manager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5. Front-End and Database Utilities</a:t>
                      </a:r>
                      <a:endParaRPr sz="2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6. Query and Update Operators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Scan Next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18" name="Google Shape;518;p42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HeapFileScan::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scanNext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outRid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Inv</a:t>
            </a: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alid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current Page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Start from first page (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headerPage-&gt;firstPage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Start from first record (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curPage-&gt;girstRecord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Do steps from previous slide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Insert a Record</a:t>
            </a:r>
            <a:endParaRPr sz="23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24" name="Google Shape;524;p43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InsertFileScan::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insertRecord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Record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RID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outRid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Valid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current Page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insertRecord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curPage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romanL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If OK, update header page fields and update 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curRec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romanL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Else, </a:t>
            </a:r>
            <a:r>
              <a:rPr b="1" lang="en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no-space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- insert in a new page at the end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Allocate new page and initialize it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Unpin current page and update to new page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insertRecord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on this new Page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 header page fields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Insert a Record</a:t>
            </a:r>
            <a:endParaRPr sz="23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30" name="Google Shape;530;p44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Status InsertFileScan::</a:t>
            </a:r>
            <a:r>
              <a:rPr lang="en" sz="14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insertRecord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Record 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RID</a:t>
            </a:r>
            <a:r>
              <a:rPr lang="en" sz="14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5370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outRid</a:t>
            </a:r>
            <a:r>
              <a:rPr lang="en" sz="14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792EA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Invalid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current Page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Read the last page (Use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hdrPage-&gt;lastPage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Set last page as current page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Do step s from previous slide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11700" y="327475"/>
            <a:ext cx="8520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Buffers &amp; Frames</a:t>
            </a:r>
            <a:endParaRPr sz="4400">
              <a:solidFill>
                <a:srgbClr val="FFFFFF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060900" y="1301200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RAM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974550" y="1687875"/>
            <a:ext cx="3293700" cy="2958300"/>
          </a:xfrm>
          <a:prstGeom prst="roundRect">
            <a:avLst>
              <a:gd fmla="val 6946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962100" y="1301188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DISK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875750" y="1687863"/>
            <a:ext cx="3293700" cy="2958300"/>
          </a:xfrm>
          <a:prstGeom prst="roundRect">
            <a:avLst>
              <a:gd fmla="val 694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50" y="3976100"/>
            <a:ext cx="1411825" cy="10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5504550" y="1923375"/>
            <a:ext cx="2036100" cy="24873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762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020725" y="1958888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Lexend"/>
                <a:ea typeface="Lexend"/>
                <a:cs typeface="Lexend"/>
                <a:sym typeface="Lexend"/>
              </a:rPr>
              <a:t>DB</a:t>
            </a:r>
            <a:endParaRPr b="1" sz="1600">
              <a:solidFill>
                <a:srgbClr val="98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700" y="3976100"/>
            <a:ext cx="1080276" cy="10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700" y="327475"/>
            <a:ext cx="8520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Buffers &amp; Frames</a:t>
            </a:r>
            <a:endParaRPr sz="4400">
              <a:solidFill>
                <a:srgbClr val="FFFFFF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060900" y="1301200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RAM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974550" y="1687875"/>
            <a:ext cx="3293700" cy="2958300"/>
          </a:xfrm>
          <a:prstGeom prst="roundRect">
            <a:avLst>
              <a:gd fmla="val 6946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962100" y="1301188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DISK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875750" y="1687863"/>
            <a:ext cx="3293700" cy="2958300"/>
          </a:xfrm>
          <a:prstGeom prst="roundRect">
            <a:avLst>
              <a:gd fmla="val 694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50" y="3976100"/>
            <a:ext cx="1411825" cy="10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5504550" y="1923375"/>
            <a:ext cx="2036100" cy="24873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762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020725" y="1958888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Lexend"/>
                <a:ea typeface="Lexend"/>
                <a:cs typeface="Lexend"/>
                <a:sym typeface="Lexend"/>
              </a:rPr>
              <a:t>DB</a:t>
            </a:r>
            <a:endParaRPr b="1" sz="1600">
              <a:solidFill>
                <a:srgbClr val="98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922275" y="2656150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100">
              <a:solidFill>
                <a:srgbClr val="5B0F00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643225" y="2656150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200"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1298200" y="23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661575"/>
                <a:gridCol w="661575"/>
                <a:gridCol w="661575"/>
                <a:gridCol w="661575"/>
              </a:tblGrid>
              <a:tr h="8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7"/>
          <p:cNvSpPr/>
          <p:nvPr/>
        </p:nvSpPr>
        <p:spPr>
          <a:xfrm>
            <a:off x="5922275" y="3448150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100">
              <a:solidFill>
                <a:srgbClr val="5B0F00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653163" y="3526500"/>
            <a:ext cx="4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B0F00"/>
                </a:solidFill>
              </a:rPr>
              <a:t>…</a:t>
            </a:r>
            <a:endParaRPr sz="25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700" y="3976100"/>
            <a:ext cx="1080276" cy="10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705000" y="1923375"/>
            <a:ext cx="18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BUFFER POOL</a:t>
            </a:r>
            <a:endParaRPr b="1" sz="16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250900" y="3149275"/>
            <a:ext cx="7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FRAME 1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900775" y="3149275"/>
            <a:ext cx="7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FRAME 2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559525" y="3056375"/>
            <a:ext cx="7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…</a:t>
            </a:r>
            <a:endParaRPr b="1" sz="2100">
              <a:solidFill>
                <a:srgbClr val="21212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234675" y="3149275"/>
            <a:ext cx="7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FRAME N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311700" y="327475"/>
            <a:ext cx="8520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Buffers &amp; Frames</a:t>
            </a:r>
            <a:endParaRPr sz="4400">
              <a:solidFill>
                <a:srgbClr val="FFFFFF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060900" y="1301200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RAM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974550" y="1687875"/>
            <a:ext cx="3293700" cy="2958300"/>
          </a:xfrm>
          <a:prstGeom prst="roundRect">
            <a:avLst>
              <a:gd fmla="val 6946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962100" y="1301188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DISK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875750" y="1687863"/>
            <a:ext cx="3293700" cy="2958300"/>
          </a:xfrm>
          <a:prstGeom prst="roundRect">
            <a:avLst>
              <a:gd fmla="val 694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50" y="3976100"/>
            <a:ext cx="1411825" cy="10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5504550" y="1923375"/>
            <a:ext cx="2036100" cy="24873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762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6020725" y="1958888"/>
            <a:ext cx="10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Lexend"/>
                <a:ea typeface="Lexend"/>
                <a:cs typeface="Lexend"/>
                <a:sym typeface="Lexend"/>
              </a:rPr>
              <a:t>DB</a:t>
            </a:r>
            <a:endParaRPr b="1" sz="1600">
              <a:solidFill>
                <a:srgbClr val="98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922275" y="2656150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100">
              <a:solidFill>
                <a:srgbClr val="5B0F00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643225" y="2656150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200"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1298200" y="23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661575"/>
                <a:gridCol w="661575"/>
                <a:gridCol w="661575"/>
                <a:gridCol w="661575"/>
              </a:tblGrid>
              <a:tr h="8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8"/>
          <p:cNvSpPr/>
          <p:nvPr/>
        </p:nvSpPr>
        <p:spPr>
          <a:xfrm>
            <a:off x="5922275" y="3448150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100">
              <a:solidFill>
                <a:srgbClr val="5B0F0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653163" y="3526500"/>
            <a:ext cx="4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B0F00"/>
                </a:solidFill>
              </a:rPr>
              <a:t>…</a:t>
            </a:r>
            <a:endParaRPr sz="25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700" y="3976100"/>
            <a:ext cx="1080276" cy="10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705000" y="1923375"/>
            <a:ext cx="18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BUFFER POOL</a:t>
            </a:r>
            <a:endParaRPr b="1" sz="16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250900" y="3149275"/>
            <a:ext cx="7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FRAME 1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900775" y="3149275"/>
            <a:ext cx="7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FRAME 2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559525" y="3056375"/>
            <a:ext cx="7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…</a:t>
            </a:r>
            <a:endParaRPr b="1" sz="2100">
              <a:solidFill>
                <a:srgbClr val="21212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234675" y="3149275"/>
            <a:ext cx="7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FRAME N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399100" y="2485363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100">
              <a:solidFill>
                <a:srgbClr val="5B0F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048975" y="2485375"/>
            <a:ext cx="479700" cy="604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B0F00"/>
                </a:solidFill>
              </a:rPr>
              <a:t>4KB</a:t>
            </a:r>
            <a:endParaRPr b="1" sz="11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data is arranged</a:t>
            </a:r>
            <a:endParaRPr sz="2400"/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452100" y="11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655300"/>
                <a:gridCol w="876250"/>
                <a:gridCol w="1265775"/>
              </a:tblGrid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Albert Einstein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1879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Marie Curie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1876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Charles Darwin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1890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Biology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Galileo Galilei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1564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Astronomy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Stephen Hawking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1942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Nikola Tesla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1876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James Watson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1928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Genetics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Ada Lovelace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1907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Computers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Rachel Carson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1928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Richard Feynman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1918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data is arranged</a:t>
            </a:r>
            <a:endParaRPr sz="2400"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452100" y="11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655300"/>
                <a:gridCol w="876250"/>
                <a:gridCol w="1265775"/>
              </a:tblGrid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Albert Einstein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1879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Marie Curie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1876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Charles Darwin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1890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Biology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Galileo Galilei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1564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Astronomy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Stephen Hawking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1942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Nikola Tesla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1876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James Watson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1928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Genetics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Ada Lovelace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1907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Computers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Rachel Carson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1928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Richard Feynman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1918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0"/>
          <p:cNvSpPr/>
          <p:nvPr/>
        </p:nvSpPr>
        <p:spPr>
          <a:xfrm>
            <a:off x="4736025" y="1127575"/>
            <a:ext cx="4014900" cy="365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736025" y="696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File</a:t>
            </a:r>
            <a:endParaRPr sz="1800"/>
          </a:p>
        </p:txBody>
      </p:sp>
      <p:sp>
        <p:nvSpPr>
          <p:cNvPr id="143" name="Google Shape;143;p20"/>
          <p:cNvSpPr/>
          <p:nvPr/>
        </p:nvSpPr>
        <p:spPr>
          <a:xfrm>
            <a:off x="4965725" y="1323625"/>
            <a:ext cx="1068600" cy="14667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209175" y="1323625"/>
            <a:ext cx="1068600" cy="14667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452625" y="1323625"/>
            <a:ext cx="1068600" cy="14667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070875" y="287895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Page 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314325" y="287895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Page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557775" y="287895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Page 3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data is arranged</a:t>
            </a:r>
            <a:endParaRPr sz="2400"/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452100" y="11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{E1918F5B-11F4-444F-80C4-B5FDCD52C7BF}</a:tableStyleId>
              </a:tblPr>
              <a:tblGrid>
                <a:gridCol w="1655300"/>
                <a:gridCol w="876250"/>
                <a:gridCol w="1265775"/>
              </a:tblGrid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Albert Einstein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1879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Marie Curie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1876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Chemistry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Charles Darwin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1890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Biology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Galileo Galilei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1564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Astronomy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Stephen Hawking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1942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Nikola Tesla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1876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Physics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James Watson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1928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Genetics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Ada Lovelace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1907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Computers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Rachel Carson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1928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Physics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Richard Feynman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1918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Physics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1"/>
          <p:cNvSpPr/>
          <p:nvPr/>
        </p:nvSpPr>
        <p:spPr>
          <a:xfrm>
            <a:off x="4736025" y="1127575"/>
            <a:ext cx="4014900" cy="365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736025" y="696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File</a:t>
            </a:r>
            <a:endParaRPr sz="1800"/>
          </a:p>
        </p:txBody>
      </p:sp>
      <p:sp>
        <p:nvSpPr>
          <p:cNvPr id="157" name="Google Shape;157;p21"/>
          <p:cNvSpPr/>
          <p:nvPr/>
        </p:nvSpPr>
        <p:spPr>
          <a:xfrm>
            <a:off x="4965725" y="1323625"/>
            <a:ext cx="1068600" cy="14667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209175" y="1323625"/>
            <a:ext cx="1068600" cy="14667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452625" y="1323625"/>
            <a:ext cx="1068600" cy="14667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070875" y="287895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Page 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6314325" y="287895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Page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557775" y="287895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Page 3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070875" y="1503613"/>
            <a:ext cx="858300" cy="229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070875" y="1816463"/>
            <a:ext cx="858300" cy="229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070875" y="2128463"/>
            <a:ext cx="858300" cy="229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5070875" y="2440463"/>
            <a:ext cx="858300" cy="229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314325" y="1503613"/>
            <a:ext cx="858300" cy="22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314325" y="1816463"/>
            <a:ext cx="858300" cy="22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314325" y="2128463"/>
            <a:ext cx="858300" cy="22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314325" y="2440463"/>
            <a:ext cx="858300" cy="229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7557775" y="1503613"/>
            <a:ext cx="858300" cy="229800"/>
          </a:xfrm>
          <a:prstGeom prst="rect">
            <a:avLst/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7557775" y="1816463"/>
            <a:ext cx="858300" cy="229800"/>
          </a:xfrm>
          <a:prstGeom prst="rect">
            <a:avLst/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