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Montserrat SemiBold"/>
      <p:regular r:id="rId35"/>
      <p:bold r:id="rId36"/>
      <p:italic r:id="rId37"/>
      <p:boldItalic r:id="rId38"/>
    </p:embeddedFont>
    <p:embeddedFont>
      <p:font typeface="Lexend ExtraBold"/>
      <p:bold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Montserrat ExtraBold"/>
      <p:bold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643C89-93C9-4BAB-AF73-29C4D6E6C755}">
  <a:tblStyle styleId="{C6643C89-93C9-4BAB-AF73-29C4D6E6C7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4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6.xml"/><Relationship Id="rId44" Type="http://schemas.openxmlformats.org/officeDocument/2006/relationships/font" Target="fonts/MontserratExtraBold-bold.fntdata"/><Relationship Id="rId21" Type="http://schemas.openxmlformats.org/officeDocument/2006/relationships/slide" Target="slides/slide15.xml"/><Relationship Id="rId43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Montserrat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SemiBold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SemiBold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SemiBold-bold.fntdata"/><Relationship Id="rId17" Type="http://schemas.openxmlformats.org/officeDocument/2006/relationships/slide" Target="slides/slide11.xml"/><Relationship Id="rId39" Type="http://schemas.openxmlformats.org/officeDocument/2006/relationships/font" Target="fonts/LexendExtraBold-bold.fntdata"/><Relationship Id="rId16" Type="http://schemas.openxmlformats.org/officeDocument/2006/relationships/slide" Target="slides/slide10.xml"/><Relationship Id="rId38" Type="http://schemas.openxmlformats.org/officeDocument/2006/relationships/font" Target="fonts/MontserratSemi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9a01e3f9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9a01e3f9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9a01e3f9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9a01e3f9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9a01e3f9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9a01e3f9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736082d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736082d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9a01e3f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9a01e3f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9a01e3f9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9a01e3f9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778cc65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778cc65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9a01e3f9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9a01e3f9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because we want to scan the relation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endScan() doesn’t do the clean up for you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778cc657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778cc657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9a01e3f9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9a01e3f9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scan for records that </a:t>
            </a:r>
            <a:r>
              <a:rPr lang="en"/>
              <a:t>satisfy</a:t>
            </a:r>
            <a:r>
              <a:rPr lang="en"/>
              <a:t> the condition, get the record, insert it into a temp table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2c90e33b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2c90e33b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part 6, you should get familiar with part 5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9a01e3f9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9a01e3f9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778cc657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778cc657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9a01e3f9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9a01e3f9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778cc657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778cc65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9a01e3f9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9a01e3f9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9a01e3f9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9a01e3f9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language syntax: it looks like select works like by combining delete and insert.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778cc65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778cc65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9a01e3f9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9a01e3f9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43d9b107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43d9b107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e79f49c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e79f49c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yourself as the use, you don’t want to call createHeapfile, HeapfileScan yourself. We want to have a higher level of abstraction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e79f49c1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e79f49c1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demonstrate how to run uttest later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e79f49c1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e79f49c1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9a01e3f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9a01e3f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9a01e3f9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9a01e3f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9a01e3f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9a01e3f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9a01e3f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9a01e3f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Font typeface="Montserrat ExtraBold"/>
              <a:buNone/>
              <a:defRPr sz="49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CS564: Assignment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133750" y="885175"/>
            <a:ext cx="920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&lt;DML_STATEMENT&gt; ::= &lt;QUERY&gt;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| &lt;UPDATE&gt;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133750" y="92575"/>
            <a:ext cx="68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6: DML commands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133750" y="885175"/>
            <a:ext cx="92013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&lt;DML_STATEMENT&gt; ::= </a:t>
            </a: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&lt;QUERY&gt;</a:t>
            </a:r>
            <a:endParaRPr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| &lt;UPDATE&gt;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QUERY&gt;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::= SELECT &lt;TARGET_LIST&gt; [into relname] FROM &lt;TABLE_LIST&gt; [WHERE &lt;QUAL&gt;]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&lt;TARGET_LIST&gt; ::= (relname1.attr1, relname2.attr2, ..., relnameN.attrN)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&lt;TABLE_LIST&gt; ::= (relname1 [alias1], relname2 [alias2],... relnameN [aliasN])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&lt;QUAL&gt; ::= &lt;SELECTION&gt;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|&lt;JOIN&gt;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&lt;SELECTION&gt; ::= relname.attr &lt;OP&gt; value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&lt;JOIN&gt; ::= relname1.attr1 &lt;OP&gt; relname2.attr2 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Implemented </a:t>
            </a:r>
            <a:endParaRPr b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133750" y="92575"/>
            <a:ext cx="68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6: DML commands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133750" y="885175"/>
            <a:ext cx="92013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&lt;DML_STATEMENT&gt; ::= &lt;QUERY&gt;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| </a:t>
            </a: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&lt;UPDATE&gt;</a:t>
            </a:r>
            <a:endParaRPr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&lt;UPDATE&gt;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::= &lt;DELETE&gt;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| &lt;INSERT&gt;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&lt;DELETE&gt; ::= DELETE FROM relname [where &lt;SELECTION&gt;]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&lt;INSERT&gt; ::= INSERT INTO relname (attr1, attr2,... attrN) VALUES (val1, val2,... valN)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133750" y="92575"/>
            <a:ext cx="68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6: DML commands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133750" y="92575"/>
            <a:ext cx="68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6: 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5175"/>
            <a:ext cx="4362625" cy="21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625" y="885175"/>
            <a:ext cx="4231309" cy="217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5"/>
          <p:cNvCxnSpPr/>
          <p:nvPr/>
        </p:nvCxnSpPr>
        <p:spPr>
          <a:xfrm flipH="1" rot="10800000">
            <a:off x="1245650" y="2676725"/>
            <a:ext cx="1491600" cy="20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5"/>
          <p:cNvCxnSpPr/>
          <p:nvPr/>
        </p:nvCxnSpPr>
        <p:spPr>
          <a:xfrm flipH="1" rot="10800000">
            <a:off x="5337975" y="2109050"/>
            <a:ext cx="1491600" cy="20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133750" y="885175"/>
            <a:ext cx="9201300" cy="4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Status QU_Insert(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string &amp;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relation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attrCnt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attrInfo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attrList[]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EEFF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&lt;INSERT&gt; ::= INSERT INTO relname (attr1, attr2,... attrN) VALUES (val1, val2,... valN)</a:t>
            </a:r>
            <a:endParaRPr>
              <a:solidFill>
                <a:srgbClr val="EEFF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insert into stars (real_name,soapid, starid, plays) values ("Bonarrigo, Laura", 3, 101, "Cassie");</a:t>
            </a:r>
            <a:endParaRPr sz="900">
              <a:solidFill>
                <a:srgbClr val="EEFF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-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value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the attribute and the </a:t>
            </a: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the attribute are already packaged into the attrInfo structure.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-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Since the order of the attributes in attrList[] may not be the same as in the relation, you might have to rearrange them before insertion.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-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no value is specified for an attribute, you should reject the insertion as Minirel does not implement NULLs.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133750" y="92575"/>
            <a:ext cx="68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6: insert.C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33750" y="575175"/>
            <a:ext cx="92013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Status QU_Insert(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string &amp;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relation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attrCnt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attrInfo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attrList[]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EEFF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Tips: 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-"/>
            </a:pP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i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attrCat-&gt;getRelInfo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get the attributes in order and their descriptions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-"/>
            </a:pP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Then use some loop structure to match potential unmatched attributes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-"/>
            </a:pP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void * memcpy ( void * destination, const void * </a:t>
            </a:r>
            <a:r>
              <a:rPr lang="en" sz="1900">
                <a:solidFill>
                  <a:srgbClr val="89DDFF"/>
                </a:solidFill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size_t </a:t>
            </a:r>
            <a:r>
              <a:rPr lang="en" sz="19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num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);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-"/>
            </a:pP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destination: a buffer with size of the combined length of all attributes (the size of one record)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-"/>
            </a:pPr>
            <a:r>
              <a:rPr lang="en" sz="1900">
                <a:solidFill>
                  <a:srgbClr val="89DDFF"/>
                </a:solidFill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attribute value stored in attrInfo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2" marL="13716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-"/>
            </a:pP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Handle each value type (checked by the attrType member)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-"/>
            </a:pPr>
            <a:r>
              <a:rPr lang="en" sz="19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num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atteLen member in class AttrDesc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-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b="1" i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insertRecord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</a:t>
            </a:r>
            <a:r>
              <a:rPr b="1" i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insertFileScan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insert the record into the relation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133750" y="0"/>
            <a:ext cx="68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6: insert.C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1469850" y="1892425"/>
            <a:ext cx="620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Questions</a:t>
            </a:r>
            <a:endParaRPr sz="44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133750" y="575175"/>
            <a:ext cx="9201300" cy="5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Status QU_Delete(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string &amp;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relation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string &amp;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attrName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Operator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lang="en">
                <a:solidFill>
                  <a:schemeClr val="dk1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Datatype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const </a:t>
            </a:r>
            <a:r>
              <a:rPr lang="en">
                <a:solidFill>
                  <a:schemeClr val="dk1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char *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attrValue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EEFF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delete from stars where stars.soapid = 1;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Steps: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Construct a heapFileScan object using the relation name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hfs.startScan() =&gt; scanNext() =&gt; deleteRecord() =&gt;</a:t>
            </a:r>
            <a:r>
              <a:rPr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endScan() when finished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lphaLcPeriod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Handle cases when attrName is NULL (e.g. delete from stars;)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romanLcPeriod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Null: </a:t>
            </a:r>
            <a:r>
              <a:rPr b="1" i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hfs-&gt;startScan(0, 0, STRING, NULL, EQ);</a:t>
            </a:r>
            <a:endParaRPr b="1" i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romanLcPeriod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not NULL: call startScan() with different parameters for different value types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scanNext() will return OK if there are unscanned records; if OK, keep scanNext().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delete hfs when finished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9"/>
          <p:cNvSpPr txBox="1"/>
          <p:nvPr>
            <p:ph idx="1" type="subTitle"/>
          </p:nvPr>
        </p:nvSpPr>
        <p:spPr>
          <a:xfrm>
            <a:off x="133750" y="0"/>
            <a:ext cx="66744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6: delete.C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/>
        </p:nvSpPr>
        <p:spPr>
          <a:xfrm>
            <a:off x="1469850" y="1892425"/>
            <a:ext cx="620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Questions</a:t>
            </a:r>
            <a:endParaRPr sz="44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/>
        </p:nvSpPr>
        <p:spPr>
          <a:xfrm>
            <a:off x="133750" y="885175"/>
            <a:ext cx="92013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Status QU_Select(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string &amp;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projCnt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attrInfo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projNames[]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attrInfo *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attr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Operator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char *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attrValue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EEFF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Status ScanSelect(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string &amp;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projCnt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AttrDesc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projNames[]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AttrDesc *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attrDesc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Operator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char *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reclen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31"/>
          <p:cNvSpPr txBox="1"/>
          <p:nvPr>
            <p:ph idx="1" type="subTitle"/>
          </p:nvPr>
        </p:nvSpPr>
        <p:spPr>
          <a:xfrm>
            <a:off x="133750" y="92575"/>
            <a:ext cx="68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6: select.C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327475"/>
            <a:ext cx="85206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Overview</a:t>
            </a:r>
            <a:endParaRPr sz="4400">
              <a:solidFill>
                <a:srgbClr val="FFFFFF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1756450" y="16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{C6643C89-93C9-4BAB-AF73-29C4D6E6C755}</a:tableStyleId>
              </a:tblPr>
              <a:tblGrid>
                <a:gridCol w="2775575"/>
                <a:gridCol w="2775575"/>
              </a:tblGrid>
              <a:tr h="133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3. Buffer </a:t>
                      </a:r>
                      <a:br>
                        <a:rPr lang="en" sz="200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</a:br>
                      <a:r>
                        <a:rPr lang="en" sz="200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Manager</a:t>
                      </a:r>
                      <a:endParaRPr sz="2000">
                        <a:solidFill>
                          <a:schemeClr val="dk1"/>
                        </a:solidFill>
                        <a:latin typeface="Lexend ExtraBold"/>
                        <a:ea typeface="Lexend ExtraBold"/>
                        <a:cs typeface="Lexend ExtraBold"/>
                        <a:sym typeface="Lexend ExtraBol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4. HeapFile Manager</a:t>
                      </a:r>
                      <a:endParaRPr sz="2000">
                        <a:solidFill>
                          <a:schemeClr val="dk1"/>
                        </a:solidFill>
                        <a:latin typeface="Lexend ExtraBold"/>
                        <a:ea typeface="Lexend ExtraBold"/>
                        <a:cs typeface="Lexend ExtraBold"/>
                        <a:sym typeface="Lexend ExtraBol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1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0000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5. Front-End and Database Utilities</a:t>
                      </a:r>
                      <a:endParaRPr sz="2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FF00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6. Query and Update Operators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/>
        </p:nvSpPr>
        <p:spPr>
          <a:xfrm>
            <a:off x="133750" y="885175"/>
            <a:ext cx="9201300" cy="4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Step 1: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Status QU_Select(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string &amp;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projCnt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attrInfo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projNames[]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attrInfo *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attr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Operator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char *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attrValue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EEFF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EEFFFF"/>
              </a:buClr>
              <a:buSzPts val="1400"/>
              <a:buFont typeface="Courier New"/>
              <a:buChar char="-"/>
            </a:pP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result: </a:t>
            </a:r>
            <a:r>
              <a:rPr lang="en">
                <a:solidFill>
                  <a:schemeClr val="dk1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the temp table to store the output in</a:t>
            </a:r>
            <a:endParaRPr>
              <a:solidFill>
                <a:schemeClr val="dk1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-"/>
            </a:pP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projCnt: </a:t>
            </a:r>
            <a:r>
              <a:rPr lang="en">
                <a:solidFill>
                  <a:schemeClr val="dk1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Projection counts </a:t>
            </a:r>
            <a:endParaRPr>
              <a:solidFill>
                <a:schemeClr val="dk1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-"/>
            </a:pP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projNames[]</a:t>
            </a:r>
            <a:r>
              <a:rPr lang="en">
                <a:solidFill>
                  <a:schemeClr val="dk1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 A list of projections; I.e.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&lt;TARGET_LIST&gt;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-"/>
            </a:pP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attr, op, attrValue: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&lt;QUAL&gt;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EEFFFF"/>
              </a:buClr>
              <a:buSzPts val="1400"/>
              <a:buFont typeface="Courier New"/>
              <a:buChar char="-"/>
            </a:pP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Qu_Select sets up things and then calls </a:t>
            </a:r>
            <a:r>
              <a:rPr lang="en" u="sng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ScanSelect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to do the actual work</a:t>
            </a:r>
            <a:endParaRPr>
              <a:solidFill>
                <a:srgbClr val="EEFF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EEFFFF"/>
              </a:buClr>
              <a:buSzPts val="1400"/>
              <a:buFont typeface="Courier New"/>
              <a:buChar char="-"/>
            </a:pP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Transform </a:t>
            </a:r>
            <a:r>
              <a:rPr b="1"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attrInfo 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b="1"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AttrDesc: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for both classes, see </a:t>
            </a:r>
            <a:r>
              <a:rPr b="1" i="1"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catalog.h</a:t>
            </a:r>
            <a:endParaRPr>
              <a:solidFill>
                <a:srgbClr val="EEFF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792EA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Status </a:t>
            </a:r>
            <a:r>
              <a:rPr lang="en" u="sng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ScanSelect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string &amp;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projCnt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AttrDesc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projNames[]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AttrDesc *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attrDesc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Operator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char *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reclen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32"/>
          <p:cNvSpPr txBox="1"/>
          <p:nvPr>
            <p:ph idx="1" type="subTitle"/>
          </p:nvPr>
        </p:nvSpPr>
        <p:spPr>
          <a:xfrm>
            <a:off x="133750" y="92575"/>
            <a:ext cx="68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6: select.C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/>
        </p:nvSpPr>
        <p:spPr>
          <a:xfrm>
            <a:off x="133750" y="885175"/>
            <a:ext cx="92013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&lt;DML_STATEMENT&gt; ::= </a:t>
            </a: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&lt;QUERY&gt;</a:t>
            </a:r>
            <a:endParaRPr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| &lt;UPDATE&gt;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&lt;QUERY&gt;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::= SELECT &lt;TARGET_LIST&gt; [into relname] FROM &lt;TABLE_LIST&gt; [WHERE &lt;QUAL&gt;]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&lt;TARGET_LIST&gt; ::= (relname1.attr1, relname2.attr2, ..., relnameN.attrN)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&lt;TABLE_LIST&gt; ::= (relname1 [alias1], relname2 [alias2],... relnameN [aliasN])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&lt;QUAL&gt; ::= &lt;SELECTION&gt;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|&lt;JOIN&gt;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&lt;SELECTION&gt; ::= relname.attr &lt;OP&gt; value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&lt;JOIN&gt; ::= relname1.attr1 &lt;OP&gt; relname2.attr2 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Implemented </a:t>
            </a:r>
            <a:endParaRPr b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33"/>
          <p:cNvSpPr txBox="1"/>
          <p:nvPr>
            <p:ph idx="1" type="subTitle"/>
          </p:nvPr>
        </p:nvSpPr>
        <p:spPr>
          <a:xfrm>
            <a:off x="133750" y="92575"/>
            <a:ext cx="68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6: DML commands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/>
        </p:nvSpPr>
        <p:spPr>
          <a:xfrm>
            <a:off x="133750" y="885175"/>
            <a:ext cx="920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34"/>
          <p:cNvSpPr txBox="1"/>
          <p:nvPr>
            <p:ph idx="1" type="subTitle"/>
          </p:nvPr>
        </p:nvSpPr>
        <p:spPr>
          <a:xfrm>
            <a:off x="133750" y="92575"/>
            <a:ext cx="68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6: QU_Select</a:t>
            </a:r>
            <a:endParaRPr/>
          </a:p>
        </p:txBody>
      </p:sp>
      <p:graphicFrame>
        <p:nvGraphicFramePr>
          <p:cNvPr id="183" name="Google Shape;183;p34"/>
          <p:cNvGraphicFramePr/>
          <p:nvPr/>
        </p:nvGraphicFramePr>
        <p:xfrm>
          <a:off x="1286075" y="79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{C6643C89-93C9-4BAB-AF73-29C4D6E6C755}</a:tableStyleId>
              </a:tblPr>
              <a:tblGrid>
                <a:gridCol w="3661325"/>
                <a:gridCol w="3086000"/>
              </a:tblGrid>
              <a:tr h="36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QU_Select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ScanSelect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792EA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en">
                          <a:solidFill>
                            <a:srgbClr val="EEFFFF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string &amp; </a:t>
                      </a:r>
                      <a:r>
                        <a:rPr lang="en">
                          <a:solidFill>
                            <a:srgbClr val="FF5370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5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C792EA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en">
                          <a:solidFill>
                            <a:srgbClr val="EEFFFF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 </a:t>
                      </a:r>
                      <a:r>
                        <a:rPr lang="en">
                          <a:solidFill>
                            <a:srgbClr val="FF5370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projCnt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C792EA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en">
                          <a:solidFill>
                            <a:srgbClr val="EEFFFF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attrInfo </a:t>
                      </a:r>
                      <a:r>
                        <a:rPr lang="en">
                          <a:solidFill>
                            <a:srgbClr val="FF5370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projNames[]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C792EA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en">
                          <a:solidFill>
                            <a:srgbClr val="EEFFFF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AttrDesc </a:t>
                      </a:r>
                      <a:r>
                        <a:rPr lang="en">
                          <a:solidFill>
                            <a:srgbClr val="FF5370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projNames[]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C792EA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en">
                          <a:solidFill>
                            <a:srgbClr val="EEFFFF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attrInfo *</a:t>
                      </a:r>
                      <a:r>
                        <a:rPr lang="en">
                          <a:solidFill>
                            <a:srgbClr val="FF5370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attr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792EA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en">
                          <a:solidFill>
                            <a:srgbClr val="EEFFFF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AttrDesc *</a:t>
                      </a:r>
                      <a:r>
                        <a:rPr lang="en">
                          <a:solidFill>
                            <a:srgbClr val="FF5370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attrDesc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5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C792EA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en">
                          <a:solidFill>
                            <a:srgbClr val="EEFFFF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Operator </a:t>
                      </a:r>
                      <a:r>
                        <a:rPr lang="en">
                          <a:solidFill>
                            <a:srgbClr val="FF5370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same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21212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65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C792EA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en">
                          <a:solidFill>
                            <a:srgbClr val="EEFFFF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char *</a:t>
                      </a:r>
                      <a:r>
                        <a:rPr lang="en">
                          <a:solidFill>
                            <a:srgbClr val="FF5370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attrValue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C792EA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en">
                          <a:solidFill>
                            <a:srgbClr val="EEFFFF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char *</a:t>
                      </a:r>
                      <a:r>
                        <a:rPr lang="en">
                          <a:solidFill>
                            <a:srgbClr val="FF5370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filter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(same)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Once you turn </a:t>
                      </a:r>
                      <a:r>
                        <a:rPr lang="en">
                          <a:solidFill>
                            <a:srgbClr val="FF5370"/>
                          </a:solidFill>
                        </a:rPr>
                        <a:t>attr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to </a:t>
                      </a:r>
                      <a:r>
                        <a:rPr lang="en">
                          <a:solidFill>
                            <a:srgbClr val="FF5370"/>
                          </a:solidFill>
                        </a:rPr>
                        <a:t>attrDesc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the reclen can be retrieved from the attrLen member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C792EA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en">
                          <a:solidFill>
                            <a:srgbClr val="EEFFFF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 </a:t>
                      </a:r>
                      <a:r>
                        <a:rPr lang="en">
                          <a:solidFill>
                            <a:srgbClr val="FF5370"/>
                          </a:solidFill>
                          <a:highlight>
                            <a:srgbClr val="21212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reclen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/>
        </p:nvSpPr>
        <p:spPr>
          <a:xfrm>
            <a:off x="1469850" y="1892425"/>
            <a:ext cx="620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Questions</a:t>
            </a:r>
            <a:endParaRPr sz="44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/>
        </p:nvSpPr>
        <p:spPr>
          <a:xfrm>
            <a:off x="133750" y="885175"/>
            <a:ext cx="9201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&lt;QUERY&gt; ::= SELECT &lt;TARGET_LIST&gt; [into relname] FROM &lt;TABLE_LIST&gt; [WHERE &lt;QUAL&gt;]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Examples: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-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select soapid, name, network, rating from soaps;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-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select network, soapid, name into ned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from soaps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where network = "CBS";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36"/>
          <p:cNvSpPr txBox="1"/>
          <p:nvPr>
            <p:ph idx="1" type="subTitle"/>
          </p:nvPr>
        </p:nvSpPr>
        <p:spPr>
          <a:xfrm>
            <a:off x="133750" y="92575"/>
            <a:ext cx="68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6: ScanSelect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/>
        </p:nvSpPr>
        <p:spPr>
          <a:xfrm>
            <a:off x="133750" y="885175"/>
            <a:ext cx="8808000" cy="7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Steps: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delete.c, we use hfs scan methods to use filter to filter out records to be deleted. In scanSelect(), we use the same steps to find all records.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each record that satisfies the filter, instead of calling deleteRecord() in delete.c, we call </a:t>
            </a:r>
            <a:r>
              <a:rPr b="1" i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getRecord()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get the record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b="1" i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memcpy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copy each attribute in the record into a list of attrInfo objects.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Call </a:t>
            </a:r>
            <a:r>
              <a:rPr b="1" i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QU_Insert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insert the record into the temporary table or the table specified by the user (in either case, it is the same variable called result). 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Open "result" as an InsertFileScan object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Open current table (to be scanned) as a HeapFileScan object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Check if an unconditional scan is required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Check attrType: INTEGER, FLOAT, STRING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Scan the current table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find a record, then copy stuff over to the temporary record (memcpy)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Insert into the output table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37"/>
          <p:cNvSpPr txBox="1"/>
          <p:nvPr>
            <p:ph idx="1" type="subTitle"/>
          </p:nvPr>
        </p:nvSpPr>
        <p:spPr>
          <a:xfrm>
            <a:off x="133750" y="92575"/>
            <a:ext cx="68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6: ScanSelect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1469850" y="1892425"/>
            <a:ext cx="620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Questions</a:t>
            </a:r>
            <a:endParaRPr sz="44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/>
        </p:nvSpPr>
        <p:spPr>
          <a:xfrm>
            <a:off x="133750" y="885175"/>
            <a:ext cx="885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will test your submissions using </a:t>
            </a:r>
            <a:r>
              <a:rPr b="1" i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qu.1, qu.5, qu.7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only</a:t>
            </a:r>
            <a:endParaRPr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zip file you will submit contains </a:t>
            </a:r>
            <a:r>
              <a:rPr b="1" i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insert.c, delete.c, select.c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your group info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9"/>
          <p:cNvSpPr txBox="1"/>
          <p:nvPr>
            <p:ph idx="1" type="subTitle"/>
          </p:nvPr>
        </p:nvSpPr>
        <p:spPr>
          <a:xfrm>
            <a:off x="133750" y="92575"/>
            <a:ext cx="68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6: grading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/>
        </p:nvSpPr>
        <p:spPr>
          <a:xfrm>
            <a:off x="1469850" y="1892425"/>
            <a:ext cx="620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Questions</a:t>
            </a:r>
            <a:endParaRPr sz="44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133750" y="92575"/>
            <a:ext cx="68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5 &amp; 6: an Overview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33750" y="820200"/>
            <a:ext cx="9053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whole project is about creating a miniature, sql like database called </a:t>
            </a:r>
            <a:r>
              <a:rPr i="1"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Minirel</a:t>
            </a:r>
            <a:endParaRPr i="1"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ato"/>
              <a:buChar char="-"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already finished the backend: the buf manager and the heapfile manager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ato"/>
              <a:buChar char="-"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need to construct the front end 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ato"/>
              <a:buChar char="-"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Take in user inputs, parse them, understand them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ato"/>
              <a:buChar char="-"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And, call the appropriate backend procedures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33750" y="885175"/>
            <a:ext cx="9201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rabicPeriod"/>
            </a:pPr>
            <a:r>
              <a:rPr i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dbcreate &lt;db_name&gt; </a:t>
            </a:r>
            <a:endParaRPr i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lphaLcPeriod"/>
            </a:pP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Implemented</a:t>
            </a: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you in stage 5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inirel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&lt;db_name&gt;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rabicPeriod"/>
            </a:pPr>
            <a:r>
              <a:rPr i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dbdestroy &lt;db_name&gt;</a:t>
            </a:r>
            <a:endParaRPr i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lphaLcPeriod"/>
            </a:pP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Implemented</a:t>
            </a: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you in stage 5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Note: this is the same structure used in the test file for stage 5: </a:t>
            </a:r>
            <a:r>
              <a:rPr i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uttest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133750" y="92575"/>
            <a:ext cx="68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5</a:t>
            </a:r>
            <a:r>
              <a:rPr lang="en"/>
              <a:t> &amp; 6</a:t>
            </a:r>
            <a:r>
              <a:rPr lang="en"/>
              <a:t>: How Minirel works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33750" y="885175"/>
            <a:ext cx="9201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minirel &lt;db_name&gt;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: runs a loop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-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show prompt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-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get a user </a:t>
            </a: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command </a:t>
            </a:r>
            <a:endParaRPr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-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call parse() to parse it into an internal format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-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call interp() to understand what the query wants to do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-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call the appropriate backend procedure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-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show results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already </a:t>
            </a: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implemented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you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33750" y="92575"/>
            <a:ext cx="68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5 &amp; 6: minirel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133750" y="885175"/>
            <a:ext cx="9201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Front-End Command Syntax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&lt;SQL_COMMAND&gt; ::= &lt;DDL_STATEMENT&gt;;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|   &lt;DML_STATEMENT&gt;;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&lt;DDL_STATEMENT&gt; ::= &lt;CREATE&gt;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|   &lt;DESTROY&gt;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|   &lt;LOAD&gt;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|   &lt;PRINT&gt;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|   &lt;HELP&gt;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|   &lt;QUIT&gt;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133750" y="92575"/>
            <a:ext cx="68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5 &amp; 6: minirel commands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133750" y="885175"/>
            <a:ext cx="92013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Front-End Command Syntax: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&lt;SQL_COMMAND&gt; ::= </a:t>
            </a: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&lt;DDL_STATEMENT&gt;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|   &lt;DML_STATEMENT&gt;;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&lt;DDL_STATEMENT&gt;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::= &lt;CREATE&gt;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|   &lt;DESTROY&gt;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|   &lt;LOAD&gt;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|   &lt;PRINT&gt;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|   &lt;HELP&gt;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|   &lt;QUIT&gt;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DDL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Data Definition Language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Note: all the DDL commands are </a:t>
            </a: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implemented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you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133750" y="92575"/>
            <a:ext cx="68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5: minirel commands - DDL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133750" y="885175"/>
            <a:ext cx="920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133750" y="92575"/>
            <a:ext cx="68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5: 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133750" y="885175"/>
            <a:ext cx="9201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Understand how minirel works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lphaLcPeriod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loop structure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lphaLcPeriod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Parse and interpretation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DDL commands for testing and debugging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i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RelCatalog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Class and the </a:t>
            </a:r>
            <a:r>
              <a:rPr b="1" i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AttrCatalog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Class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lphaLcPeriod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will be using </a:t>
            </a:r>
            <a:r>
              <a:rPr b="1" i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attrCat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i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relCat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global variables in stage 6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lphaLcPeriod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Read through and consult </a:t>
            </a: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catalog.c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catalog.h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when working on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stage 6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133750" y="92575"/>
            <a:ext cx="68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5: takeaways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000000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