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41" r:id="rId3"/>
    <p:sldMasterId id="2147483766" r:id="rId4"/>
  </p:sldMasterIdLst>
  <p:notesMasterIdLst>
    <p:notesMasterId r:id="rId13"/>
  </p:notesMasterIdLst>
  <p:handoutMasterIdLst>
    <p:handoutMasterId r:id="rId14"/>
  </p:handoutMasterIdLst>
  <p:sldIdLst>
    <p:sldId id="1330" r:id="rId5"/>
    <p:sldId id="1331" r:id="rId6"/>
    <p:sldId id="1332" r:id="rId7"/>
    <p:sldId id="1333" r:id="rId8"/>
    <p:sldId id="1334" r:id="rId9"/>
    <p:sldId id="1335" r:id="rId10"/>
    <p:sldId id="1336" r:id="rId11"/>
    <p:sldId id="13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B5C6A-03C2-40EB-A317-3F7BD7686553}" v="7" dt="2022-09-14T15:37:32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9"/>
    <p:restoredTop sz="84802"/>
  </p:normalViewPr>
  <p:slideViewPr>
    <p:cSldViewPr snapToGrid="0">
      <p:cViewPr varScale="1">
        <p:scale>
          <a:sx n="147" d="100"/>
          <a:sy n="147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206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ZHOU" userId="XQ3JGpj4y/Xh7gJeyG+W46T0ZseHY7n0uDox+HPIKns=" providerId="None" clId="Web-{248B5C6A-03C2-40EB-A317-3F7BD7686553}"/>
    <pc:docChg chg="modSld">
      <pc:chgData name="Jason ZHOU" userId="XQ3JGpj4y/Xh7gJeyG+W46T0ZseHY7n0uDox+HPIKns=" providerId="None" clId="Web-{248B5C6A-03C2-40EB-A317-3F7BD7686553}" dt="2022-09-14T15:37:25.477" v="1" actId="20577"/>
      <pc:docMkLst>
        <pc:docMk/>
      </pc:docMkLst>
      <pc:sldChg chg="modSp">
        <pc:chgData name="Jason ZHOU" userId="XQ3JGpj4y/Xh7gJeyG+W46T0ZseHY7n0uDox+HPIKns=" providerId="None" clId="Web-{248B5C6A-03C2-40EB-A317-3F7BD7686553}" dt="2022-09-14T15:37:25.477" v="1" actId="20577"/>
        <pc:sldMkLst>
          <pc:docMk/>
          <pc:sldMk cId="3373193813" sldId="1354"/>
        </pc:sldMkLst>
        <pc:spChg chg="mod">
          <ac:chgData name="Jason ZHOU" userId="XQ3JGpj4y/Xh7gJeyG+W46T0ZseHY7n0uDox+HPIKns=" providerId="None" clId="Web-{248B5C6A-03C2-40EB-A317-3F7BD7686553}" dt="2022-09-14T15:37:25.477" v="1" actId="20577"/>
          <ac:spMkLst>
            <pc:docMk/>
            <pc:sldMk cId="3373193813" sldId="1354"/>
            <ac:spMk id="11" creationId="{E5590222-462C-44DE-BD16-7C38CAFAD2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2405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942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56730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157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85659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3442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887181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4567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730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6129687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6982591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613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9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0575800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7359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6673446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5361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0868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923255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7600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274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7144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66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4226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636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3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315095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2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60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8398020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998604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25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99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SideCode_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124709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59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8317077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32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95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3537570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8831038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20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1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1952" cy="8233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34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831627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94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7863303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6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alf_banner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8233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432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98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9711360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30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2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6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312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6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89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92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91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90.xml"/><Relationship Id="rId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1232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  <p:sldLayoutId id="214748376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University of </a:t>
            </a:r>
            <a:r>
              <a:rPr lang="en-US" sz="800" dirty="0">
                <a:solidFill>
                  <a:srgbClr val="C00000"/>
                </a:solidFill>
              </a:rPr>
              <a:t>Wisconsin</a:t>
            </a:r>
            <a:r>
              <a:rPr lang="en-US" sz="800" dirty="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225700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CAD1F-6BE6-417D-C8CD-AE3BFD718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A6CF-45CA-5E2C-786E-05C06E58D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ECE 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[Fall 2024]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BD1215-86EB-8815-1F85-B6FC8D9EE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N-body Simulation</a:t>
            </a:r>
          </a:p>
          <a:p>
            <a:r>
              <a:rPr lang="en-US" dirty="0"/>
              <a:t>10/14/2024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757B8-8708-4B29-9E13-6E6A1169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B6F7-F704-0BD2-F921-9AC12D68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N-body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AED3-2987-440E-FC56-038AB81F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of programming assignment #4</a:t>
            </a:r>
          </a:p>
          <a:p>
            <a:endParaRPr lang="en-US" dirty="0"/>
          </a:p>
          <a:p>
            <a:r>
              <a:rPr lang="en-US" dirty="0"/>
              <a:t>A dynamical system of particles interacting gravitationally, e.g.,</a:t>
            </a:r>
          </a:p>
          <a:p>
            <a:pPr lvl="1"/>
            <a:r>
              <a:rPr lang="en-US" dirty="0"/>
              <a:t>Orbits of planets in the solar system</a:t>
            </a:r>
          </a:p>
          <a:p>
            <a:pPr lvl="1"/>
            <a:r>
              <a:rPr lang="en-US" dirty="0"/>
              <a:t>Movement of stars in a galaxy</a:t>
            </a:r>
          </a:p>
          <a:p>
            <a:pPr lvl="1"/>
            <a:endParaRPr lang="en-US" dirty="0"/>
          </a:p>
          <a:p>
            <a:r>
              <a:rPr lang="en-US" dirty="0"/>
              <a:t>Algorithm key components:</a:t>
            </a:r>
          </a:p>
          <a:p>
            <a:pPr lvl="1"/>
            <a:r>
              <a:rPr lang="en-US" dirty="0"/>
              <a:t>Force Calculation</a:t>
            </a:r>
          </a:p>
          <a:p>
            <a:pPr lvl="1"/>
            <a:r>
              <a:rPr lang="en-US" dirty="0"/>
              <a:t>Time Integration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5F0B-CFD3-CD68-2A0C-B3BFDC5C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N-body simulation">
            <a:extLst>
              <a:ext uri="{FF2B5EF4-FFF2-40B4-BE49-F238E27FC236}">
                <a16:creationId xmlns:a16="http://schemas.microsoft.com/office/drawing/2014/main" id="{A2483C9C-3B36-8154-5893-DCA04D97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09" y="2999888"/>
            <a:ext cx="3251200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1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3EE3-3693-00DF-9F61-DB1BDFCA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FDA1E-183B-0FB2-AED3-7AF2EEA75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Assume a system of </a:t>
                </a:r>
                <a:r>
                  <a:rPr lang="en-US" b="0" i="1" dirty="0">
                    <a:solidFill>
                      <a:srgbClr val="1F2937"/>
                    </a:solidFill>
                    <a:effectLst/>
                    <a:latin typeface="source-serif-pro"/>
                  </a:rPr>
                  <a:t>N</a:t>
                </a:r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 point particles, indexed by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. Each particle has the :</a:t>
                </a:r>
              </a:p>
              <a:p>
                <a:pPr lvl="1"/>
                <a:r>
                  <a:rPr lang="en-US" dirty="0">
                    <a:solidFill>
                      <a:srgbClr val="1F2937"/>
                    </a:solidFill>
                    <a:latin typeface="source-serif-pro"/>
                  </a:rPr>
                  <a:t>m</a:t>
                </a:r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 </a:t>
                </a:r>
              </a:p>
              <a:p>
                <a:pPr lvl="1"/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position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0" dirty="0">
                  <a:solidFill>
                    <a:srgbClr val="1F2937"/>
                  </a:solidFill>
                  <a:effectLst/>
                  <a:latin typeface="source-serif-pro"/>
                </a:endParaRPr>
              </a:p>
              <a:p>
                <a:pPr lvl="1"/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velocity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0" dirty="0">
                  <a:solidFill>
                    <a:srgbClr val="1F2937"/>
                  </a:solidFill>
                  <a:effectLst/>
                  <a:latin typeface="source-serif-pro"/>
                </a:endParaRPr>
              </a:p>
              <a:p>
                <a:pPr lvl="1"/>
                <a:endParaRPr lang="en-US" b="0" i="0" dirty="0">
                  <a:solidFill>
                    <a:srgbClr val="1F2937"/>
                  </a:solidFill>
                  <a:effectLst/>
                  <a:latin typeface="source-serif-pro"/>
                </a:endParaRPr>
              </a:p>
              <a:p>
                <a:r>
                  <a:rPr lang="en-US" dirty="0">
                    <a:solidFill>
                      <a:srgbClr val="1F2937"/>
                    </a:solidFill>
                  </a:rPr>
                  <a:t>According to Newton’s </a:t>
                </a:r>
                <a:r>
                  <a:rPr lang="en-US" dirty="0">
                    <a:solidFill>
                      <a:srgbClr val="1F2937"/>
                    </a:solidFill>
                    <a:latin typeface="source-serif-pro"/>
                  </a:rPr>
                  <a:t>law of universal gravitation, the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1F293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1F2937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1F293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1F2937"/>
                    </a:solidFill>
                    <a:latin typeface="source-serif-pro"/>
                  </a:rPr>
                  <a:t> of </a:t>
                </a:r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solidFill>
                      <a:srgbClr val="1F2937"/>
                    </a:solidFill>
                    <a:latin typeface="source-serif-pro"/>
                  </a:rPr>
                  <a:t> </a:t>
                </a:r>
                <a:r>
                  <a:rPr lang="en-US" dirty="0">
                    <a:solidFill>
                      <a:srgbClr val="1F2937"/>
                    </a:solidFill>
                    <a:latin typeface="source-serif-pro"/>
                  </a:rPr>
                  <a:t>is </a:t>
                </a:r>
                <a:r>
                  <a:rPr lang="en-US" dirty="0">
                    <a:solidFill>
                      <a:srgbClr val="1F2937"/>
                    </a:solidFill>
                  </a:rPr>
                  <a:t>given by</a:t>
                </a:r>
                <a:endParaRPr lang="en-US" b="0" i="0" dirty="0">
                  <a:solidFill>
                    <a:srgbClr val="1F2937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FDA1E-183B-0FB2-AED3-7AF2EEA75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6" t="-1538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55E7-21AC-0779-19BB-B6D821B9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5D75-5A16-4722-7ED1-9C876BD32E75}"/>
                  </a:ext>
                </a:extLst>
              </p:cNvPr>
              <p:cNvSpPr txBox="1"/>
              <p:nvPr/>
            </p:nvSpPr>
            <p:spPr>
              <a:xfrm>
                <a:off x="2361539" y="4368720"/>
                <a:ext cx="6192570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5D75-5A16-4722-7ED1-9C876BD3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39" y="4368720"/>
                <a:ext cx="6192570" cy="795859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88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6DEF-6525-7B8D-B6E4-01553206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Calculation 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305A-9168-77BE-7375-0EFB0F1B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EAAC2-A405-7AA9-4433-5760F464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05" y="1195942"/>
            <a:ext cx="9282229" cy="50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4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A9D2-8E44-EC80-0997-6AE04FB3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BA75-D0C2-96C9-F5D6-96D4401BF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positions and velocities of the particles are updated using a ‘kick-drift-kick’ method.</a:t>
                </a:r>
              </a:p>
              <a:p>
                <a:r>
                  <a:rPr lang="en-US" dirty="0"/>
                  <a:t>For each timestep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following steps are applied to every particle: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Half-step ‘kick’: Update the velocity based on the current acceleration: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Full-step ‘drift’: Update the position using the new velocity: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Another half-step ’kick’: Update the velocity again based on the new acceleration.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BA75-D0C2-96C9-F5D6-96D4401BF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6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F6DD8-E8D7-A2AF-1A32-419B6FD7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9BB4DC-7B69-E913-178A-33DAE50B98CA}"/>
                  </a:ext>
                </a:extLst>
              </p:cNvPr>
              <p:cNvSpPr txBox="1"/>
              <p:nvPr/>
            </p:nvSpPr>
            <p:spPr>
              <a:xfrm>
                <a:off x="4214804" y="3169698"/>
                <a:ext cx="205537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9BB4DC-7B69-E913-178A-33DAE50B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804" y="3169698"/>
                <a:ext cx="2055371" cy="518604"/>
              </a:xfrm>
              <a:prstGeom prst="rect">
                <a:avLst/>
              </a:prstGeom>
              <a:blipFill>
                <a:blip r:embed="rId3"/>
                <a:stretch>
                  <a:fillRect l="-1227" t="-4762" r="-61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2E6F1A-E363-1C8B-3A3B-5D7FA4223F2C}"/>
                  </a:ext>
                </a:extLst>
              </p:cNvPr>
              <p:cNvSpPr txBox="1"/>
              <p:nvPr/>
            </p:nvSpPr>
            <p:spPr>
              <a:xfrm>
                <a:off x="4214804" y="4360130"/>
                <a:ext cx="1983556" cy="298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2E6F1A-E363-1C8B-3A3B-5D7FA4223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804" y="4360130"/>
                <a:ext cx="1983556" cy="298351"/>
              </a:xfrm>
              <a:prstGeom prst="rect">
                <a:avLst/>
              </a:prstGeom>
              <a:blipFill>
                <a:blip r:embed="rId4"/>
                <a:stretch>
                  <a:fillRect l="-1266" r="-633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0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B1FF-60DA-4D0D-DBDE-4252F66C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Integration 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6A37E-22D3-3690-78CB-72B9CED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7C398-EB9E-D911-CAE9-9F3EFBF8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0" y="1401349"/>
            <a:ext cx="10926519" cy="47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6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41DA-7405-B253-1227-06398D95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N-body Simulation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6D9B-6464-3B14-D82E-86609E7D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command:</a:t>
            </a:r>
          </a:p>
          <a:p>
            <a:pPr lvl="1"/>
            <a:r>
              <a:rPr lang="en-US" dirty="0"/>
              <a:t>&gt;&gt;&gt;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python3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nbody.py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8B47-1A22-227B-B3AB-BB72E538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480-B9DC-A81B-1AD1-0D96CCC4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AA50-91DE-F978-694E-CFBE6D79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the n-body simulation Python code to C++.</a:t>
            </a:r>
          </a:p>
          <a:p>
            <a:pPr lvl="1"/>
            <a:r>
              <a:rPr lang="en-US" dirty="0"/>
              <a:t>We will provide a skeleton code.</a:t>
            </a:r>
          </a:p>
          <a:p>
            <a:r>
              <a:rPr lang="en-US" dirty="0"/>
              <a:t>Parallelize the n-body C++ code using OpenMP (highlighted below).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A1926-953D-2B0B-2B61-A489EFBA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8764-C796-11DD-A0C2-4872ADFC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647"/>
          <a:stretch/>
        </p:blipFill>
        <p:spPr>
          <a:xfrm>
            <a:off x="158122" y="2863568"/>
            <a:ext cx="5996045" cy="3735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05F51-E6CE-9D98-EE27-AA0A0EBE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198"/>
          <a:stretch/>
        </p:blipFill>
        <p:spPr>
          <a:xfrm>
            <a:off x="6457705" y="2863568"/>
            <a:ext cx="5529826" cy="373514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1BD44B-21EE-DCFD-545E-AE5F750CD301}"/>
              </a:ext>
            </a:extLst>
          </p:cNvPr>
          <p:cNvSpPr/>
          <p:nvPr/>
        </p:nvSpPr>
        <p:spPr>
          <a:xfrm>
            <a:off x="332510" y="4733530"/>
            <a:ext cx="1635628" cy="23274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724C12-E307-4EBF-E820-2D9AD2DF651C}"/>
              </a:ext>
            </a:extLst>
          </p:cNvPr>
          <p:cNvSpPr/>
          <p:nvPr/>
        </p:nvSpPr>
        <p:spPr>
          <a:xfrm>
            <a:off x="7173092" y="3402873"/>
            <a:ext cx="2301834" cy="24601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65AD9DD-18FA-EBD8-FA0B-6ADF7D6959DA}"/>
              </a:ext>
            </a:extLst>
          </p:cNvPr>
          <p:cNvSpPr/>
          <p:nvPr/>
        </p:nvSpPr>
        <p:spPr>
          <a:xfrm>
            <a:off x="7173092" y="3944354"/>
            <a:ext cx="2301834" cy="24601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B1953D8-7596-E29E-EF71-6ADC3388C59A}"/>
              </a:ext>
            </a:extLst>
          </p:cNvPr>
          <p:cNvSpPr/>
          <p:nvPr/>
        </p:nvSpPr>
        <p:spPr>
          <a:xfrm>
            <a:off x="7173092" y="4535964"/>
            <a:ext cx="3886794" cy="43031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44E73D-F8CC-ABBE-C37A-1098346A347E}"/>
              </a:ext>
            </a:extLst>
          </p:cNvPr>
          <p:cNvSpPr/>
          <p:nvPr/>
        </p:nvSpPr>
        <p:spPr>
          <a:xfrm>
            <a:off x="7173092" y="5829742"/>
            <a:ext cx="2301834" cy="27496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05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13341</TotalTime>
  <Words>275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source-serif-pro</vt:lpstr>
      <vt:lpstr>Arial</vt:lpstr>
      <vt:lpstr>Calibri</vt:lpstr>
      <vt:lpstr>Calibri Light</vt:lpstr>
      <vt:lpstr>Cambria Math</vt:lpstr>
      <vt:lpstr>Menlo</vt:lpstr>
      <vt:lpstr>Custom Design</vt:lpstr>
      <vt:lpstr>Main</vt:lpstr>
      <vt:lpstr>1_Custom Design</vt:lpstr>
      <vt:lpstr>2_Custom Design</vt:lpstr>
      <vt:lpstr>ECE 759 High Performance Computing for Applications in Engineering  [Fall 2024] </vt:lpstr>
      <vt:lpstr>Introduction to N-body Simulation</vt:lpstr>
      <vt:lpstr>Force Calculation</vt:lpstr>
      <vt:lpstr>Force Calculation Python Code</vt:lpstr>
      <vt:lpstr>Time Integration</vt:lpstr>
      <vt:lpstr>Time Integration Python Code</vt:lpstr>
      <vt:lpstr>N-body Simulation Demo</vt:lpstr>
      <vt:lpstr>Programming Assignment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JIE TONG</cp:lastModifiedBy>
  <cp:revision>717</cp:revision>
  <dcterms:created xsi:type="dcterms:W3CDTF">2018-05-16T17:28:20Z</dcterms:created>
  <dcterms:modified xsi:type="dcterms:W3CDTF">2024-10-14T19:55:06Z</dcterms:modified>
</cp:coreProperties>
</file>