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ags/tag79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slideLayouts/slideLayout32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tags/tag75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4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notesSlides/notesSlide37.xml" ContentType="application/vnd.openxmlformats-officedocument.presentationml.notesSlide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33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40.xml" ContentType="application/vnd.openxmlformats-officedocument.presentationml.notesSlide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89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</p:sldMasterIdLst>
  <p:notesMasterIdLst>
    <p:notesMasterId r:id="rId48"/>
  </p:notesMasterIdLst>
  <p:sldIdLst>
    <p:sldId id="264" r:id="rId4"/>
    <p:sldId id="286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0" r:id="rId21"/>
    <p:sldId id="312" r:id="rId22"/>
    <p:sldId id="313" r:id="rId23"/>
    <p:sldId id="314" r:id="rId24"/>
    <p:sldId id="317" r:id="rId25"/>
    <p:sldId id="315" r:id="rId26"/>
    <p:sldId id="316" r:id="rId27"/>
    <p:sldId id="318" r:id="rId28"/>
    <p:sldId id="319" r:id="rId29"/>
    <p:sldId id="330" r:id="rId30"/>
    <p:sldId id="321" r:id="rId31"/>
    <p:sldId id="320" r:id="rId32"/>
    <p:sldId id="322" r:id="rId33"/>
    <p:sldId id="324" r:id="rId34"/>
    <p:sldId id="323" r:id="rId35"/>
    <p:sldId id="325" r:id="rId36"/>
    <p:sldId id="326" r:id="rId37"/>
    <p:sldId id="327" r:id="rId38"/>
    <p:sldId id="328" r:id="rId39"/>
    <p:sldId id="329" r:id="rId40"/>
    <p:sldId id="331" r:id="rId41"/>
    <p:sldId id="332" r:id="rId42"/>
    <p:sldId id="333" r:id="rId43"/>
    <p:sldId id="334" r:id="rId44"/>
    <p:sldId id="335" r:id="rId45"/>
    <p:sldId id="336" r:id="rId46"/>
    <p:sldId id="280" r:id="rId47"/>
  </p:sldIdLst>
  <p:sldSz cx="12192000" cy="6858000"/>
  <p:notesSz cx="6858000" cy="9144000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B4"/>
    <a:srgbClr val="4868A2"/>
    <a:srgbClr val="FFFFFF"/>
    <a:srgbClr val="D8E8F3"/>
    <a:srgbClr val="FBF9F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7" autoAdjust="0"/>
    <p:restoredTop sz="94474" autoAdjust="0"/>
  </p:normalViewPr>
  <p:slideViewPr>
    <p:cSldViewPr snapToGrid="0">
      <p:cViewPr varScale="1">
        <p:scale>
          <a:sx n="117" d="100"/>
          <a:sy n="117" d="100"/>
        </p:scale>
        <p:origin x="-108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87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2C0C-1FFB-426F-943D-49D393611648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69E8-19F7-47D4-AFC6-D17EEAD4A9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774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423719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33208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93799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744090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005080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55860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07525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222316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293326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753627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69420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641455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39097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582950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48215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668476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248898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11227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563753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271249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960142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12402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579059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367025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177191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313438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842725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247519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700291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803263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6245532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2139293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73151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354600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1786813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3595508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8985917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6469812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75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32238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33957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56635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23051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68819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microsoft.com/office/2007/relationships/hdphoto" Target="../media/hdphoto1.wdp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7670" y="-26504"/>
            <a:ext cx="12209670" cy="6886714"/>
            <a:chOff x="-17670" y="-26504"/>
            <a:chExt cx="12209670" cy="688671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-17670" y="-1104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" name="任意多边形 11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270269" y="1578800"/>
            <a:ext cx="3633789" cy="35855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1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2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3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 userDrawn="1">
            <p:custDataLst>
              <p:tags r:id="rId1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MH_Number"/>
          <p:cNvSpPr/>
          <p:nvPr userDrawn="1">
            <p:custDataLst>
              <p:tags r:id="rId2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8AB73-C21A-4206-95C6-E985B3C13B87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0AF3E-958B-448D-89BC-62A954884B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61312-70F7-4F70-A0A8-1B1CAB6B8F68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4FEF5-7A0F-4DCA-98E9-0D9DF67522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721083-8B9B-4E35-B1C4-992A33719A8F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990FD-5C4A-4094-8146-5EC2C7199B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6A0FCC-29A9-4593-82CA-B42A571305FF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1F22F-07AE-43B0-A831-8F80CFE46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545FF-1764-49BC-BC5E-7717E943F92C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84D68-995A-4CEB-9F10-B45AF7819B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52451" y="0"/>
            <a:ext cx="2941981" cy="97798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7C83F-81A3-4146-89D3-5109E605CC98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050AD-E1B9-4656-B4DB-C23897F9A6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025DBF-65E2-46B4-97BB-99B9FD7E25F5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698E2-977C-4D70-B9AF-B6067A84FC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22BD7-4E1B-4FB7-A03C-460A46502940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4C84-1AB0-4F35-8B82-A34D9165B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7A4577-CD9C-4901-B987-71884D66A71C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5189F-99F5-4BF7-BCC2-7C4588CB1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D64001-25A3-428E-966A-AE18BCE5A33A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7C1D8-4561-4D29-9F3E-DAF5EAD52E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43"/>
            <a:ext cx="27432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43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94FBE4-A909-4081-8F44-E27395A0F5DD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D1892-913F-4512-BEFD-C3DBCD3229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7670" y="-26504"/>
            <a:ext cx="12209670" cy="6886714"/>
            <a:chOff x="-17670" y="-26504"/>
            <a:chExt cx="12209670" cy="6886714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/>
          </p:nvSpPr>
          <p:spPr>
            <a:xfrm>
              <a:off x="-17670" y="-1104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4" name="任意多边形 13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270269" y="1578800"/>
            <a:ext cx="3633789" cy="358555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52451" y="0"/>
            <a:ext cx="2941981" cy="97798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1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2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3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12192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168" y="6742114"/>
            <a:ext cx="12170833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167" y="-9525"/>
            <a:ext cx="12192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51" r:id="rId13"/>
    <p:sldLayoutId id="2147483658" r:id="rId14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AC2FBBD8-C38E-4DEA-A36B-1A9976652700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DFD85A7-EB8A-4E89-BDF1-90919F01F5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209CE7-C191-49CB-93DE-563C8614E8C5}" type="datetimeFigureOut">
              <a:rPr lang="zh-CN" altLang="en-US" smtClean="0"/>
              <a:pPr/>
              <a:t>2018/11/29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3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6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0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2500" y="2785183"/>
            <a:ext cx="94692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 </a:t>
            </a:r>
            <a:r>
              <a:rPr lang="en-US" altLang="zh-CN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面向对象编程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5729" y="2546678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因封装而隐藏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5728" y="3399082"/>
            <a:ext cx="9579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没有为私有属性提供直接的支持，而是需要程序员知道在什么情况下从外部修改属性是安全的。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35727" y="4682373"/>
            <a:ext cx="9579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提供让方法或者属性成为私有的方式，在其名称前加两个下划线，以此类似于其他语言的标准私有化方法。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2778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5729" y="2546678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隐藏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8284" y="3069898"/>
            <a:ext cx="7294349" cy="2579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70368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5729" y="2546678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隐藏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2235" y="3379419"/>
            <a:ext cx="8466447" cy="26134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0943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5729" y="2546678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隐藏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9954" y="3429000"/>
            <a:ext cx="10205235" cy="20472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35728" y="5688080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无法禁止别人访问对象的私有方法和属性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6066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1156" y="2280962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继承与多态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1156" y="2804182"/>
            <a:ext cx="5044050" cy="2779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34933" y="3040717"/>
            <a:ext cx="4467300" cy="19205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5396" y="5820677"/>
            <a:ext cx="103335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对于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Dog，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Cat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来说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，Animal就是它的父类，对于Animal来说，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Dog和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Cat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就是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它的子类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852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1156" y="2075257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继承与多态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4135" y="5314140"/>
            <a:ext cx="103335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当子类和父类都存在相同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的方法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时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，子类覆盖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了父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类，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在代码运行的时候，总是会调用子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类的方法，体现了多态特性。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3698" y="2598477"/>
            <a:ext cx="4271432" cy="266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78489" y="2856736"/>
            <a:ext cx="3191086" cy="1908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80826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1156" y="2075257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isinstance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48874" y="5373794"/>
            <a:ext cx="7700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isinstance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判断变量是否属于某一种类型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4396" y="3017578"/>
            <a:ext cx="4202164" cy="20749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22762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1156" y="2075257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issubclass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判断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一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个类是否是另一个类的子类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1156" y="4206207"/>
            <a:ext cx="7700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__base__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查看类的基类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2843" y="2781183"/>
            <a:ext cx="4044568" cy="11244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64757" y="4729427"/>
            <a:ext cx="4720740" cy="18515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99495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1156" y="2075257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多重继承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5120" y="6064314"/>
            <a:ext cx="10431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多重继承是个功能强大的工具，但除非万不得已，尽量避免使用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402" y="2642131"/>
            <a:ext cx="7126194" cy="2949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5596" y="4268469"/>
            <a:ext cx="4226614" cy="12624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3551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1156" y="2075257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多重继承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5181" y="2763069"/>
            <a:ext cx="100521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如果多个父类以不同的方式实现同一个方法（即多个同名的方法），必须在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calss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语句中小心排列这些父类，因为前面类的方法将覆盖后面类的方法。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8466" y="4312656"/>
            <a:ext cx="100521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如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class 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TalkCal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(Talker, Calculator):pass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如两个父类都有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talk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方法，那么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Talker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将导致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Calculator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中的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talk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方法无法访问。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368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8618" y="2346670"/>
            <a:ext cx="533351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5.1 </a:t>
            </a:r>
            <a:r>
              <a:rPr lang="zh-CN" altLang="en-US" sz="4000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多态</a:t>
            </a:r>
            <a:r>
              <a:rPr lang="zh-CN" altLang="en-US" sz="4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、封装与</a:t>
            </a:r>
            <a:r>
              <a:rPr lang="zh-CN" altLang="en-US" sz="4000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继承</a:t>
            </a:r>
            <a:endParaRPr lang="en-US" altLang="zh-CN" sz="4000" b="1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5.2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5.3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5.4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7073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抽象基类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5181" y="2763069"/>
            <a:ext cx="100521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ABC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Abstract Base Class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（抽象基类），主要定义了基本类和最基本的抽象方法，可以为子类定义共有的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，不需要具体实现。相当于是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Java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中的接口或者是抽象类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8466" y="4312656"/>
            <a:ext cx="100521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抽象基类可以不实现具体的方法（当然也可以实现，只不过子类如果想调用抽象基类中定义的方法需要使用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super()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）而是将其留给派生类实现。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7866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抽象基类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9879" y="2379382"/>
            <a:ext cx="5702756" cy="19871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4677" y="4897768"/>
            <a:ext cx="10175519" cy="1442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7853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抽象基类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2855" y="5035918"/>
            <a:ext cx="10404806" cy="1471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99731" y="2199436"/>
            <a:ext cx="5446205" cy="2646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15266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抽象基类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8464" y="2869749"/>
            <a:ext cx="100521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直接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继承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       直接继承抽象基类的子类就没有这么灵活，抽象基类中可以声明”抽象方法“和“抽象属性”，只有完全覆写（实现）了抽象基类中的“抽象”内容后，才能被实例化，而虚拟子类则不受此影响。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1478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抽象基类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6075" y="2617805"/>
            <a:ext cx="5983389" cy="12281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6537" y="4259651"/>
            <a:ext cx="6262467" cy="2003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8491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抽象基类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8464" y="2869749"/>
            <a:ext cx="100521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虚拟子类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将其他的类”注册“到抽象基类下当虚拟子类（调用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register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方法），虚拟子类的好处是你实现的第三方子类不需要直接继承自基类，可以实现抽象基类中的部分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接口，也可以根本不实现，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77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抽象基类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52701" y="2151961"/>
            <a:ext cx="5148665" cy="7131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90431" y="2943667"/>
            <a:ext cx="3808218" cy="1920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800" y="4942459"/>
            <a:ext cx="8882356" cy="175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25693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2686" y="1994977"/>
            <a:ext cx="533351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5.1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多态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、封装与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继承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5.2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5.3 </a:t>
            </a:r>
            <a:r>
              <a:rPr lang="zh-CN" altLang="en-US" sz="4000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5.4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>
              <a:lnSpc>
                <a:spcPct val="130000"/>
              </a:lnSpc>
            </a:pP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3043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构造函数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8464" y="2869749"/>
            <a:ext cx="100521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用于初始化类的内部状态，使用方式为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__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init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__(self,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参数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类被实例化的时候就会执行该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函数，可以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把要先初始化的属性放到这个函数里面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3919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构造函数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0970" y="2611736"/>
            <a:ext cx="4382653" cy="15677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7326" y="4404177"/>
            <a:ext cx="2886926" cy="1383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26686" y="2776458"/>
            <a:ext cx="5914860" cy="1238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09780" y="4553229"/>
            <a:ext cx="3086559" cy="12346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375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203812"/>
            <a:ext cx="4301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多态、封装与继承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2513" y="2327197"/>
            <a:ext cx="3037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polymorphism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6557" y="3123816"/>
            <a:ext cx="95794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多态指的是能够同样地对待不同类型和类的对象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即无需知道对象属于哪个类就可调用其方法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操作的行为将随对象所属的类而变化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3197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析构函数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8464" y="2869749"/>
            <a:ext cx="100521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提供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__del__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方法构成析构函数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当使用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del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删除对象时，会调用他本身的析构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当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对象在某个作用域中调用完毕，在跳出其作用域的同时析构函数也会被调用一次，这样可以用来释放内存空间</a:t>
            </a:r>
          </a:p>
        </p:txBody>
      </p:sp>
      <p:sp>
        <p:nvSpPr>
          <p:cNvPr id="7" name="矩形 6"/>
          <p:cNvSpPr/>
          <p:nvPr/>
        </p:nvSpPr>
        <p:spPr>
          <a:xfrm>
            <a:off x="968463" y="5414008"/>
            <a:ext cx="10052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鉴于无法知道准确的调用时间，建议尽可能不要使用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__del__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1751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析构函数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3619" y="4430154"/>
            <a:ext cx="3472353" cy="21535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5862" y="2069151"/>
            <a:ext cx="7664654" cy="21878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7798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重写构造函数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8464" y="2869749"/>
            <a:ext cx="10052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重写是继承机制的一个重要方面，对构造函数尤其重要。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464" y="3844288"/>
            <a:ext cx="100521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构造函数用于初始化新建对象的状态，对于大多数子类来说，除了父类的初始化代码外，还需要有自己的初始化。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8464" y="5048248"/>
            <a:ext cx="100521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与重写普通方法相比，重写构造函数时，必须调用父类的构造函数，否则可能无法正确的初始化对象。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080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重写构造函数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26090" y="2379382"/>
            <a:ext cx="5067259" cy="40266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90378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重写构造函数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22241" y="3163052"/>
            <a:ext cx="7825067" cy="25824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45131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重写构造函数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5225" y="2901443"/>
            <a:ext cx="7276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调用未关联的超类构造函数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5225" y="3690885"/>
            <a:ext cx="7276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使用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super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8700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重写构造函数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1818" y="2572259"/>
            <a:ext cx="7276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调用未关联的超类构造函数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1200" y="3424663"/>
            <a:ext cx="4661237" cy="21802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25040" y="4069080"/>
            <a:ext cx="3642360" cy="472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51240" y="3424663"/>
            <a:ext cx="4904276" cy="19855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3019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4810" y="2049039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重写构造函数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1705" y="2310649"/>
            <a:ext cx="7276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使用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super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4810" y="3095479"/>
            <a:ext cx="5073414" cy="25367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5040" y="4069080"/>
            <a:ext cx="3642360" cy="472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7150" y="3257681"/>
            <a:ext cx="3634879" cy="196963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59904" y="5794388"/>
            <a:ext cx="100043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使用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super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函数更直观，即便有多个父类，只需调用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super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函数一次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0282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2686" y="1994977"/>
            <a:ext cx="533351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5.1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多态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、封装与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继承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5.2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5.3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5.4 </a:t>
            </a:r>
            <a:r>
              <a:rPr lang="zh-CN" altLang="en-US" sz="4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4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>
              <a:lnSpc>
                <a:spcPct val="130000"/>
              </a:lnSpc>
            </a:pP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0857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933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8649" y="2379382"/>
            <a:ext cx="92283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对新式类，将类的方法变成属性来访问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可以使用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property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property([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fget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[,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fset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[,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fdel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[, doc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]]]])</a:t>
            </a: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也可以将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property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函数当作装饰器使用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@property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0136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203812"/>
            <a:ext cx="4301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多态、封装与继承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0287" y="2532973"/>
            <a:ext cx="95794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&gt;&gt;&gt;‘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abc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’.count(‘a’)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&gt;&gt;&gt;[1,2,’a’].count(‘a’)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90286" y="4554602"/>
            <a:ext cx="95794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&gt;&gt;&gt;1+2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&gt;&gt;&gt;’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sdut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’+’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edu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’</a:t>
            </a:r>
          </a:p>
          <a:p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sdutedu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9989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933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160" y="2902602"/>
            <a:ext cx="4206240" cy="35869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3857" y="3493396"/>
            <a:ext cx="3917234" cy="17115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77061" y="2211904"/>
            <a:ext cx="92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property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6841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933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5663" y="2425346"/>
            <a:ext cx="8579158" cy="1418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5449" y="4225041"/>
            <a:ext cx="3606301" cy="17337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36682" y="4490060"/>
            <a:ext cx="3147386" cy="14687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16037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933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7061" y="2211904"/>
            <a:ext cx="92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@property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96640" y="2211904"/>
            <a:ext cx="3733799" cy="4493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01416" y="2588869"/>
            <a:ext cx="2773438" cy="28554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24779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933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7061" y="2211904"/>
            <a:ext cx="92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@property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7061" y="3092645"/>
            <a:ext cx="99033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看到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@property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，在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对实例属性操作的时候，就知道该属性很可能不是直接暴露的，而是通过getter和setter方法来实现的。</a:t>
            </a: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只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定义getter方法，不定义setter方法就是一个只读属性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3214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FFFF"/>
                </a:solidFill>
                <a:latin typeface="+mj-lt"/>
                <a:ea typeface="+mj-ea"/>
              </a:rPr>
              <a:t>谢谢</a:t>
            </a:r>
            <a:br>
              <a:rPr lang="zh-CN" altLang="en-US" smtClean="0">
                <a:solidFill>
                  <a:srgbClr val="FFFFFF"/>
                </a:solidFill>
                <a:latin typeface="+mj-lt"/>
                <a:ea typeface="+mj-ea"/>
              </a:rPr>
            </a:br>
            <a:r>
              <a:rPr lang="zh-CN" altLang="en-US" smtClean="0">
                <a:solidFill>
                  <a:srgbClr val="FFFFFF"/>
                </a:solidFill>
                <a:latin typeface="+mj-lt"/>
                <a:ea typeface="+mj-ea"/>
              </a:rPr>
              <a:t>大家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203812"/>
            <a:ext cx="4301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多态、封装与继承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9439" y="3231538"/>
            <a:ext cx="5503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目的：向外部隐藏不必要的细节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2513" y="2327197"/>
            <a:ext cx="3037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encapsulation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2517" y="4197434"/>
            <a:ext cx="55543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可以让对象拥有自己的状态。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对象的状态由对象的属性来表征。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对象的方法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可以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修改这些属性。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9594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40668" y="1203812"/>
            <a:ext cx="4301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多态、封装与继承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1662" y="3081250"/>
            <a:ext cx="9579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继承：一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个派生类（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derived class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）继承基类（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base class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）的字段和方法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1661" y="4370312"/>
            <a:ext cx="9579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继承允许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把一个派生类的对象作为一个基类对象对待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例如，一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Dog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类型的对象派生自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Animal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类。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58761" y="2322674"/>
            <a:ext cx="2064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Inheritance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6118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2686" y="1994977"/>
            <a:ext cx="533351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5.1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多态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、封装与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继承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5.2 </a:t>
            </a:r>
            <a:r>
              <a:rPr lang="zh-CN" altLang="en-US" sz="4000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5.3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5.4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>
              <a:lnSpc>
                <a:spcPct val="130000"/>
              </a:lnSpc>
            </a:pP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060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5729" y="2546678"/>
            <a:ext cx="9579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类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(Class):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用来描述具有相同的属性和方法的对象的集合。它定义了该集合中每个对象所共有的属性和方法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9366" y="4433924"/>
            <a:ext cx="9190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对象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：通过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类定义的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数据结构的实例。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对象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包括两个数据成员（类变量和实例变量）和方法。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7852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9796" y="1265368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类与对象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5729" y="2546678"/>
            <a:ext cx="9579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自定义类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3056" y="3282236"/>
            <a:ext cx="8122719" cy="28078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35085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OTHERS"/>
  <p:tag name="ID" val="5471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KSO_WM_TEMPLATE_CATEGORY" val="custom"/>
  <p:tag name="KSO_WM_TEMPLATE_INDEX" val="160107"/>
  <p:tag name="KSO_WM_TAG_VERSION" val="1.0"/>
  <p:tag name="KSO_WM_SLIDE_ID" val="custom160107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30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谢谢_x000B_大家"/>
</p:tagLst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13401</TotalTime>
  <Words>1357</Words>
  <Application>Microsoft Office PowerPoint</Application>
  <PresentationFormat>自定义</PresentationFormat>
  <Paragraphs>241</Paragraphs>
  <Slides>44</Slides>
  <Notes>44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  <vt:variant>
        <vt:lpstr>自定义放映</vt:lpstr>
      </vt:variant>
      <vt:variant>
        <vt:i4>1</vt:i4>
      </vt:variant>
    </vt:vector>
  </HeadingPairs>
  <TitlesOfParts>
    <vt:vector size="48" baseType="lpstr">
      <vt:lpstr>通用_蓝</vt:lpstr>
      <vt:lpstr>1_通用_蓝</vt:lpstr>
      <vt:lpstr>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谢谢 大家</vt:lpstr>
      <vt:lpstr>自定义放映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624</cp:revision>
  <dcterms:created xsi:type="dcterms:W3CDTF">2015-09-21T02:28:00Z</dcterms:created>
  <dcterms:modified xsi:type="dcterms:W3CDTF">2018-11-29T13:28:46Z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2052-10.1.0.5420</vt:lpwstr>
  </property>
</Properties>
</file>