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78" r:id="rId2"/>
    <p:sldId id="257" r:id="rId3"/>
    <p:sldId id="330" r:id="rId4"/>
    <p:sldId id="397" r:id="rId5"/>
    <p:sldId id="336" r:id="rId6"/>
    <p:sldId id="333" r:id="rId7"/>
    <p:sldId id="265" r:id="rId8"/>
    <p:sldId id="266" r:id="rId9"/>
    <p:sldId id="267" r:id="rId10"/>
    <p:sldId id="269" r:id="rId11"/>
    <p:sldId id="268" r:id="rId12"/>
    <p:sldId id="354" r:id="rId13"/>
    <p:sldId id="279" r:id="rId14"/>
    <p:sldId id="271" r:id="rId15"/>
    <p:sldId id="280" r:id="rId16"/>
    <p:sldId id="281" r:id="rId17"/>
    <p:sldId id="282" r:id="rId18"/>
    <p:sldId id="283" r:id="rId19"/>
    <p:sldId id="306" r:id="rId20"/>
    <p:sldId id="303" r:id="rId21"/>
    <p:sldId id="392" r:id="rId22"/>
    <p:sldId id="391" r:id="rId23"/>
    <p:sldId id="376" r:id="rId24"/>
    <p:sldId id="304" r:id="rId25"/>
    <p:sldId id="307" r:id="rId26"/>
    <p:sldId id="308" r:id="rId27"/>
    <p:sldId id="309" r:id="rId28"/>
    <p:sldId id="342" r:id="rId29"/>
    <p:sldId id="398" r:id="rId30"/>
    <p:sldId id="311" r:id="rId31"/>
    <p:sldId id="312" r:id="rId32"/>
    <p:sldId id="343" r:id="rId33"/>
    <p:sldId id="345" r:id="rId34"/>
    <p:sldId id="346" r:id="rId35"/>
    <p:sldId id="305" r:id="rId36"/>
    <p:sldId id="390" r:id="rId37"/>
    <p:sldId id="347" r:id="rId38"/>
    <p:sldId id="348" r:id="rId39"/>
    <p:sldId id="349" r:id="rId40"/>
    <p:sldId id="40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85429" autoAdjust="0"/>
  </p:normalViewPr>
  <p:slideViewPr>
    <p:cSldViewPr>
      <p:cViewPr varScale="1">
        <p:scale>
          <a:sx n="97" d="100"/>
          <a:sy n="97" d="100"/>
        </p:scale>
        <p:origin x="-22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6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0BD4EE-80EE-4CCC-98EA-F3B52CEB0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mro</a:t>
            </a:r>
            <a:r>
              <a:rPr lang="zh-CN" altLang="en-US" smtClean="0"/>
              <a:t>的功能是返回从</a:t>
            </a:r>
            <a:r>
              <a:rPr lang="en-US" altLang="zh-CN" smtClean="0"/>
              <a:t>object</a:t>
            </a:r>
            <a:r>
              <a:rPr lang="zh-CN" altLang="en-US" smtClean="0"/>
              <a:t>继承的类的继承树列表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A4588-16FB-440B-9F73-1459D4688B1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55514-D2F1-4CA4-8C42-F8586B6040F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BA15B-6396-49B5-9300-3098FC64B2B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D46E0-F9C5-4070-94E4-9EBB0206083C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E760B-A0EF-4C66-8039-061B0792745E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796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4213" y="908050"/>
            <a:ext cx="56864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>
                <a:latin typeface="Arial" charset="0"/>
              </a:rPr>
              <a:t>Python</a:t>
            </a:r>
            <a:r>
              <a:rPr lang="zh-CN" altLang="en-US">
                <a:latin typeface="Arial" charset="0"/>
              </a:rPr>
              <a:t>程序设计语言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489200"/>
            <a:ext cx="5648325" cy="939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Python</a:t>
            </a:r>
            <a:r>
              <a:rPr lang="zh-CN" altLang="en-US"/>
              <a:t>程序设计语言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21163"/>
            <a:ext cx="542925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张晓 西北工业大学计算机学院</a:t>
            </a:r>
          </a:p>
          <a:p>
            <a:r>
              <a:rPr lang="en-US" altLang="zh-CN"/>
              <a:t>zhangxiao@nwpu.edu.cn</a:t>
            </a:r>
          </a:p>
          <a:p>
            <a:r>
              <a:rPr lang="en-US" altLang="zh-CN"/>
              <a:t>2009-8-20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4F601-C30F-4F7A-B78D-ED4993F6A1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B731B-4757-4F5F-B7A8-A5CBD8D0CC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4C217-E0B1-4C8D-A16F-04EA6907E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23515-BC11-4DE2-843A-4CBD14CD7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04B96-4D81-4ACA-B5FC-043DCA106E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E07B2-FCA1-4819-9BDF-FD654B13E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859EE-2BF6-40D6-AEA8-F005734CE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5732-D8A5-4BA8-8165-F74FFB3DD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18BC5-148F-4A13-B3F0-95A6B56437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6E74-208A-45C2-9D9E-DC2EE75F4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4909A-0A6A-4C5B-8C4E-1FB445E95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F894E-65C8-4BBE-B006-45859FE97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0"/>
            <a:ext cx="198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BAA92C-EDFD-4BC8-90C0-56D4B465C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5" name="Picture 9" descr="pytho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34225" y="188913"/>
            <a:ext cx="2009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E2AE6-E9B1-4C46-A3FB-9B42084AE50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400" y="2286000"/>
            <a:ext cx="44291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4000" dirty="0" err="1"/>
              <a:t>SymPy</a:t>
            </a:r>
            <a:endParaRPr lang="zh-CN" altLang="en-US" sz="3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0" y="3733800"/>
            <a:ext cx="47863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3600" kern="0" dirty="0">
                <a:latin typeface="+mn-lt"/>
                <a:ea typeface="+mn-ea"/>
              </a:rPr>
              <a:t>—</a:t>
            </a:r>
            <a:r>
              <a:rPr lang="zh-CN" altLang="en-US" sz="3600" dirty="0"/>
              <a:t>符号运算库</a:t>
            </a:r>
            <a:endParaRPr lang="en-US" altLang="zh-CN" sz="36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1536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3200" dirty="0" smtClean="0"/>
              <a:t>数值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为了实现符号运算，在</a:t>
            </a:r>
            <a:r>
              <a:rPr lang="en-US" altLang="zh-CN" sz="2800" dirty="0" err="1" smtClean="0"/>
              <a:t>SymPy</a:t>
            </a:r>
            <a:r>
              <a:rPr lang="zh-CN" sz="2800" dirty="0" smtClean="0"/>
              <a:t>内部有一整套数值运算系统。因此</a:t>
            </a:r>
            <a:r>
              <a:rPr lang="en-US" altLang="zh-CN" sz="2800" dirty="0" err="1" smtClean="0"/>
              <a:t>SymPy</a:t>
            </a:r>
            <a:r>
              <a:rPr lang="zh-CN" sz="2800" dirty="0" smtClean="0"/>
              <a:t>的数值和</a:t>
            </a:r>
            <a:r>
              <a:rPr lang="en-US" altLang="zh-CN" sz="2800" dirty="0" smtClean="0"/>
              <a:t>Python </a:t>
            </a:r>
            <a:r>
              <a:rPr lang="zh-CN" sz="2800" dirty="0" smtClean="0"/>
              <a:t>的整数、浮点数是完全不同的对象。为了使用方便，</a:t>
            </a:r>
            <a:r>
              <a:rPr lang="en-US" altLang="zh-CN" sz="2800" dirty="0" err="1" smtClean="0"/>
              <a:t>SymPy</a:t>
            </a:r>
            <a:r>
              <a:rPr lang="zh-CN" sz="2800" dirty="0" smtClean="0"/>
              <a:t>会尽量</a:t>
            </a:r>
            <a:r>
              <a:rPr lang="zh-CN" altLang="en-US" sz="2800" dirty="0" smtClean="0"/>
              <a:t>自</a:t>
            </a:r>
            <a:r>
              <a:rPr lang="zh-CN" sz="2800" dirty="0" smtClean="0"/>
              <a:t>动将</a:t>
            </a:r>
            <a:r>
              <a:rPr lang="en-US" altLang="zh-CN" sz="2800" dirty="0" smtClean="0"/>
              <a:t>Python</a:t>
            </a:r>
            <a:r>
              <a:rPr lang="zh-CN" sz="2800" dirty="0" smtClean="0"/>
              <a:t>的数值类型转换为</a:t>
            </a:r>
            <a:r>
              <a:rPr lang="en-US" altLang="zh-CN" sz="2800" dirty="0" err="1" smtClean="0"/>
              <a:t>SymPy</a:t>
            </a:r>
            <a:r>
              <a:rPr lang="zh-CN" sz="2800" dirty="0" smtClean="0"/>
              <a:t>的数值类型。此外，</a:t>
            </a:r>
            <a:r>
              <a:rPr lang="en-US" altLang="zh-CN" sz="2800" dirty="0" err="1" smtClean="0"/>
              <a:t>SymPy</a:t>
            </a:r>
            <a:r>
              <a:rPr lang="zh-CN" sz="2800" dirty="0" smtClean="0"/>
              <a:t>提供了一个</a:t>
            </a:r>
            <a:r>
              <a:rPr lang="en-US" altLang="zh-CN" sz="2800" dirty="0" smtClean="0"/>
              <a:t>S</a:t>
            </a:r>
            <a:r>
              <a:rPr lang="zh-CN" sz="2800" dirty="0" smtClean="0"/>
              <a:t>对象用于进行这种转换。在下面的例子中，当有</a:t>
            </a:r>
            <a:r>
              <a:rPr lang="en-US" altLang="zh-CN" sz="2800" dirty="0" err="1" smtClean="0"/>
              <a:t>SymPy</a:t>
            </a:r>
            <a:r>
              <a:rPr lang="zh-CN" sz="2800" dirty="0" smtClean="0"/>
              <a:t>的数值参与计算时，结果将是</a:t>
            </a:r>
            <a:r>
              <a:rPr lang="en-US" altLang="zh-CN" sz="2800" dirty="0" err="1" smtClean="0"/>
              <a:t>SymPy</a:t>
            </a:r>
            <a:r>
              <a:rPr lang="zh-CN" sz="2800" dirty="0" smtClean="0"/>
              <a:t>的数值对象。</a:t>
            </a:r>
            <a:endParaRPr lang="zh-CN" altLang="en-US" sz="28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2002F-8F8D-4CD2-B3DC-94987978A574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  <a:r>
              <a:rPr lang="zh-CN" altLang="zh-CN" sz="2800" smtClean="0"/>
              <a:t>“5/6”</a:t>
            </a:r>
            <a:r>
              <a:rPr lang="zh-CN" sz="2800" smtClean="0"/>
              <a:t>在</a:t>
            </a:r>
            <a:r>
              <a:rPr lang="en-US" altLang="zh-CN" sz="2800" smtClean="0"/>
              <a:t>SymPy</a:t>
            </a:r>
            <a:r>
              <a:rPr lang="zh-CN" sz="2800" smtClean="0"/>
              <a:t>中使用</a:t>
            </a:r>
            <a:r>
              <a:rPr lang="en-US" altLang="zh-CN" sz="2800" smtClean="0"/>
              <a:t>Rational</a:t>
            </a:r>
            <a:r>
              <a:rPr lang="zh-CN" sz="2800" smtClean="0"/>
              <a:t>对象表示，它由两个整数的商表示，数学上称之为有理数。也可以直接通过</a:t>
            </a:r>
            <a:r>
              <a:rPr lang="en-US" altLang="zh-CN" sz="2800" smtClean="0"/>
              <a:t>Rational</a:t>
            </a:r>
            <a:r>
              <a:rPr lang="zh-CN" sz="2800" smtClean="0"/>
              <a:t>创建：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31760-4147-4DA0-9970-2474C1D24D5D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6934200" cy="13239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1/2 + 1/3 #</a:t>
            </a:r>
            <a:r>
              <a:rPr lang="zh-CN" altLang="en-US" sz="2000"/>
              <a:t>结果为浮点数 </a:t>
            </a:r>
            <a:endParaRPr lang="en-US" altLang="zh-CN" sz="2000"/>
          </a:p>
          <a:p>
            <a:r>
              <a:rPr lang="en-US" altLang="zh-CN" sz="2000"/>
              <a:t>0.8333333333333333 </a:t>
            </a:r>
          </a:p>
          <a:p>
            <a:r>
              <a:rPr lang="en-US" altLang="zh-CN" sz="2000"/>
              <a:t>&gt;&gt;&gt; S(1)/2 + 1/S(3) #</a:t>
            </a:r>
            <a:r>
              <a:rPr lang="zh-CN" altLang="en-US" sz="2000"/>
              <a:t>结果为</a:t>
            </a:r>
            <a:r>
              <a:rPr lang="en-US" altLang="zh-CN" sz="2000"/>
              <a:t>SymPy</a:t>
            </a:r>
            <a:r>
              <a:rPr lang="zh-CN" altLang="en-US" sz="2000"/>
              <a:t>的数值对象 </a:t>
            </a:r>
            <a:endParaRPr lang="en-US" altLang="zh-CN" sz="2000"/>
          </a:p>
          <a:p>
            <a:r>
              <a:rPr lang="en-US" altLang="zh-CN" sz="2000"/>
              <a:t>5/6</a:t>
            </a:r>
            <a:endParaRPr lang="zh-CN" altLang="en-US" sz="200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219200" y="4953000"/>
            <a:ext cx="6934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Rational(5, 10) #</a:t>
            </a:r>
            <a:r>
              <a:rPr lang="zh-CN" altLang="en-US" sz="2000"/>
              <a:t>有理数会自动进行约分处理 </a:t>
            </a:r>
            <a:endParaRPr lang="en-US" altLang="zh-CN" sz="2000"/>
          </a:p>
          <a:p>
            <a:r>
              <a:rPr lang="en-US" altLang="zh-CN" sz="2000"/>
              <a:t>1/2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E01E78-0C69-4A7A-AA86-B3B587A29697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7412" name="内容占位符 5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r>
              <a:rPr lang="zh-CN" altLang="en-US" sz="3200" smtClean="0"/>
              <a:t>运算符和函数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SymPy</a:t>
            </a:r>
            <a:r>
              <a:rPr lang="zh-CN" altLang="en-US" sz="2800" smtClean="0"/>
              <a:t>重新定义了所有的数学运算符和数学函数。例如</a:t>
            </a:r>
            <a:r>
              <a:rPr lang="en-US" altLang="zh-CN" sz="2800" smtClean="0"/>
              <a:t>Add</a:t>
            </a:r>
            <a:r>
              <a:rPr lang="zh-CN" altLang="en-US" sz="2800" smtClean="0"/>
              <a:t>类表示加法，</a:t>
            </a:r>
            <a:r>
              <a:rPr lang="en-US" altLang="zh-CN" sz="2800" smtClean="0"/>
              <a:t>Mul</a:t>
            </a:r>
            <a:r>
              <a:rPr lang="zh-CN" altLang="en-US" sz="2800" smtClean="0"/>
              <a:t>类表示乘法，而</a:t>
            </a:r>
            <a:r>
              <a:rPr lang="en-US" altLang="zh-CN" sz="2800" smtClean="0"/>
              <a:t>Pow</a:t>
            </a:r>
            <a:r>
              <a:rPr lang="zh-CN" altLang="en-US" sz="2800" smtClean="0"/>
              <a:t>类表示指数运算，</a:t>
            </a:r>
            <a:r>
              <a:rPr lang="en-US" altLang="zh-CN" sz="2800" smtClean="0"/>
              <a:t>sin</a:t>
            </a:r>
            <a:r>
              <a:rPr lang="zh-CN" altLang="en-US" sz="2800" smtClean="0"/>
              <a:t>类表示正弦函数。</a:t>
            </a:r>
          </a:p>
          <a:p>
            <a:pPr>
              <a:buFont typeface="Wingdings" pitchFamily="2" charset="2"/>
              <a:buNone/>
            </a:pPr>
            <a:r>
              <a:rPr lang="en-US" altLang="zh-CN" i="1" smtClean="0"/>
              <a:t>                       </a:t>
            </a:r>
            <a:endParaRPr lang="zh-CN" altLang="en-US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447800" y="3810000"/>
            <a:ext cx="6019800" cy="163195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zh-CN" sz="2000" b="1"/>
              <a:t>&gt;&gt;&gt; </a:t>
            </a:r>
            <a:r>
              <a:rPr lang="es-ES" altLang="zh-CN" sz="2000"/>
              <a:t>var("x,y,z,n")</a:t>
            </a:r>
          </a:p>
          <a:p>
            <a:r>
              <a:rPr lang="es-ES" altLang="zh-CN" sz="2000" b="1"/>
              <a:t>&gt;&gt;&gt; </a:t>
            </a:r>
            <a:r>
              <a:rPr lang="es-ES" altLang="zh-CN" sz="2000"/>
              <a:t>Add(x,y,z)</a:t>
            </a:r>
          </a:p>
          <a:p>
            <a:r>
              <a:rPr lang="es-ES" altLang="zh-CN" sz="2000"/>
              <a:t> x + y + z </a:t>
            </a:r>
          </a:p>
          <a:p>
            <a:r>
              <a:rPr lang="es-ES" altLang="zh-CN" sz="2000" b="1"/>
              <a:t>&gt;&gt;&gt; </a:t>
            </a:r>
            <a:r>
              <a:rPr lang="es-ES" altLang="zh-CN" sz="2000"/>
              <a:t>Add(Mul(x,y,z), Pow(x,y), sin(z))</a:t>
            </a:r>
          </a:p>
          <a:p>
            <a:r>
              <a:rPr lang="es-ES" altLang="zh-CN" sz="2000"/>
              <a:t>x*y*z + x**y + sin(z)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  当然，也可以使用和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表达式相同的方式创建</a:t>
            </a:r>
            <a:r>
              <a:rPr lang="en-US" altLang="zh-CN" sz="2800" dirty="0" err="1" smtClean="0"/>
              <a:t>SymPy</a:t>
            </a:r>
            <a:r>
              <a:rPr lang="zh-CN" altLang="en-US" sz="2800" dirty="0" smtClean="0"/>
              <a:t>的表达式：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  在</a:t>
            </a:r>
            <a:r>
              <a:rPr lang="en-US" altLang="zh-CN" sz="2800" dirty="0" smtClean="0"/>
              <a:t>Basic</a:t>
            </a:r>
            <a:r>
              <a:rPr lang="zh-CN" altLang="en-US" sz="2800" dirty="0" smtClean="0"/>
              <a:t>类中定义了两个很重要的属性：</a:t>
            </a:r>
            <a:r>
              <a:rPr lang="en-US" altLang="zh-CN" sz="2800" dirty="0" err="1" smtClean="0"/>
              <a:t>func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args</a:t>
            </a:r>
            <a:r>
              <a:rPr lang="zh-CN" altLang="en-US" sz="2800" dirty="0" smtClean="0"/>
              <a:t>。</a:t>
            </a:r>
            <a:r>
              <a:rPr lang="en-US" altLang="zh-CN" sz="2800" dirty="0" err="1" smtClean="0"/>
              <a:t>func</a:t>
            </a:r>
            <a:r>
              <a:rPr lang="zh-CN" altLang="en-US" sz="2800" dirty="0" smtClean="0"/>
              <a:t>属性得到对象的类，而</a:t>
            </a:r>
            <a:r>
              <a:rPr lang="en-US" altLang="zh-CN" sz="2800" dirty="0" err="1" smtClean="0"/>
              <a:t>args</a:t>
            </a:r>
            <a:r>
              <a:rPr lang="zh-CN" altLang="en-US" sz="2800" dirty="0" smtClean="0"/>
              <a:t>得到其参数。使用这两个属性可以观察</a:t>
            </a:r>
            <a:r>
              <a:rPr lang="en-US" altLang="zh-CN" sz="2800" dirty="0" err="1" smtClean="0"/>
              <a:t>SymPy</a:t>
            </a:r>
            <a:r>
              <a:rPr lang="zh-CN" altLang="en-US" sz="2800" dirty="0" smtClean="0"/>
              <a:t>所创建的表达式。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SymPy</a:t>
            </a:r>
            <a:r>
              <a:rPr lang="zh-CN" altLang="en-US" sz="2800" dirty="0" smtClean="0"/>
              <a:t>没有减法运算类，下面看看减法运算所得到的表达式：</a:t>
            </a:r>
            <a:endParaRPr lang="zh-CN" alt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0A767-A3D4-45CE-9595-45FDD4873C99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143000" y="2133600"/>
            <a:ext cx="74676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zh-CN" sz="2000" b="1"/>
              <a:t>&gt;&gt;&gt; </a:t>
            </a:r>
            <a:r>
              <a:rPr lang="es-ES" altLang="zh-CN" sz="2000"/>
              <a:t>x*y*z + sin(z) + x**y </a:t>
            </a:r>
          </a:p>
          <a:p>
            <a:r>
              <a:rPr lang="es-ES" altLang="zh-CN" sz="2000"/>
              <a:t>x*y*z + x**y + sin(z)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数学表达式</a:t>
            </a:r>
            <a:endParaRPr lang="en-US" altLang="zh-CN" sz="34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通过上面的例子可以看出，表达式“</a:t>
            </a:r>
            <a:r>
              <a:rPr lang="en-US" altLang="zh-CN" sz="2800" smtClean="0"/>
              <a:t>x-y”</a:t>
            </a:r>
            <a:r>
              <a:rPr lang="zh-CN" altLang="en-US" sz="2800" smtClean="0"/>
              <a:t>在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中实际上是用“</a:t>
            </a:r>
            <a:r>
              <a:rPr lang="en-US" altLang="zh-CN" sz="2800" smtClean="0"/>
              <a:t>Add(x, Mul(-1, y))”</a:t>
            </a:r>
            <a:r>
              <a:rPr lang="zh-CN" altLang="en-US" sz="2800" smtClean="0"/>
              <a:t>表示的。同样，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中没有除法类，可使用和上面相同的方法观察“</a:t>
            </a:r>
            <a:r>
              <a:rPr lang="en-US" altLang="zh-CN" sz="2800" smtClean="0"/>
              <a:t>x/y</a:t>
            </a:r>
            <a:r>
              <a:rPr lang="zh-CN" altLang="en-US" sz="2800" smtClean="0"/>
              <a:t>”在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中是如何表示的。</a:t>
            </a:r>
            <a:endParaRPr lang="zh-CN" altLang="zh-CN" sz="2800" smtClean="0"/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45243-3DCD-43F4-B628-82A8E52C84A7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6400800" cy="2862263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t = x - y</a:t>
            </a:r>
          </a:p>
          <a:p>
            <a:r>
              <a:rPr lang="en-US" altLang="zh-CN" sz="2000"/>
              <a:t>&gt;&gt;&gt; t.func # </a:t>
            </a:r>
            <a:r>
              <a:rPr lang="zh-CN" altLang="en-US" sz="2000"/>
              <a:t>减法运算用加法类</a:t>
            </a:r>
            <a:r>
              <a:rPr lang="en-US" altLang="zh-CN" sz="2000"/>
              <a:t>Add</a:t>
            </a:r>
            <a:r>
              <a:rPr lang="zh-CN" altLang="en-US" sz="2000"/>
              <a:t>表示 </a:t>
            </a:r>
            <a:endParaRPr lang="en-US" altLang="zh-CN" sz="2000"/>
          </a:p>
          <a:p>
            <a:r>
              <a:rPr lang="en-US" altLang="zh-CN" sz="2000"/>
              <a:t>sympy.core.add.Add </a:t>
            </a:r>
          </a:p>
          <a:p>
            <a:r>
              <a:rPr lang="en-US" altLang="zh-CN" sz="2000"/>
              <a:t>&gt;&gt;&gt; t.args # </a:t>
            </a:r>
            <a:r>
              <a:rPr lang="zh-CN" altLang="en-US" sz="2000"/>
              <a:t>两个加数一个是</a:t>
            </a:r>
            <a:r>
              <a:rPr lang="en-US" altLang="zh-CN" sz="2000"/>
              <a:t>x</a:t>
            </a:r>
            <a:r>
              <a:rPr lang="en-US" sz="2000"/>
              <a:t>，</a:t>
            </a:r>
            <a:r>
              <a:rPr lang="zh-CN" altLang="en-US" sz="2000"/>
              <a:t>一个是</a:t>
            </a:r>
            <a:r>
              <a:rPr lang="en-US" altLang="zh-CN" sz="2000"/>
              <a:t>-y </a:t>
            </a:r>
          </a:p>
          <a:p>
            <a:r>
              <a:rPr lang="en-US" altLang="zh-CN" sz="2000"/>
              <a:t>(x, -y)</a:t>
            </a:r>
          </a:p>
          <a:p>
            <a:r>
              <a:rPr lang="en-US" altLang="zh-CN" sz="2000"/>
              <a:t> &gt;&gt;&gt; t.args[1].func # -y</a:t>
            </a:r>
            <a:r>
              <a:rPr lang="zh-CN" altLang="en-US" sz="2000"/>
              <a:t>是用</a:t>
            </a:r>
            <a:r>
              <a:rPr lang="en-US" altLang="zh-CN" sz="2000"/>
              <a:t>Mul</a:t>
            </a:r>
            <a:r>
              <a:rPr lang="zh-CN" altLang="en-US" sz="2000"/>
              <a:t>表示的 </a:t>
            </a:r>
            <a:endParaRPr lang="en-US" altLang="zh-CN" sz="2000"/>
          </a:p>
          <a:p>
            <a:r>
              <a:rPr lang="en-US" altLang="zh-CN" sz="2000"/>
              <a:t>sympy.core.mul.Mul </a:t>
            </a:r>
          </a:p>
          <a:p>
            <a:r>
              <a:rPr lang="en-US" altLang="zh-CN" sz="2000"/>
              <a:t>&gt;&gt;&gt; t.args[1].args </a:t>
            </a:r>
          </a:p>
          <a:p>
            <a:r>
              <a:rPr lang="en-US" altLang="zh-CN" sz="2000"/>
              <a:t>(-1, y)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zh-CN" sz="3600" smtClean="0">
              <a:solidFill>
                <a:schemeClr val="tx1"/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zh-CN" sz="3200" smtClean="0"/>
              <a:t>表达式变换</a:t>
            </a:r>
            <a:r>
              <a:rPr lang="zh-CN" altLang="en-US" sz="3200" smtClean="0"/>
              <a:t>和</a:t>
            </a:r>
            <a:r>
              <a:rPr lang="zh-CN" sz="3200" smtClean="0"/>
              <a:t>化简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         </a:t>
            </a:r>
            <a:r>
              <a:rPr lang="en-US" altLang="zh-CN" sz="2800" smtClean="0"/>
              <a:t>simplify()</a:t>
            </a:r>
            <a:r>
              <a:rPr lang="zh-CN" sz="2800" smtClean="0"/>
              <a:t>可以对数学表达式进行化简，例如</a:t>
            </a:r>
            <a:r>
              <a:rPr lang="zh-CN" altLang="zh-CN" sz="2800" smtClean="0"/>
              <a:t>:</a:t>
            </a:r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simplify()</a:t>
            </a:r>
            <a:r>
              <a:rPr lang="zh-CN" sz="2800" smtClean="0"/>
              <a:t>调用</a:t>
            </a:r>
            <a:r>
              <a:rPr lang="en-US" altLang="zh-CN" sz="2800" smtClean="0"/>
              <a:t>SymPy</a:t>
            </a:r>
            <a:r>
              <a:rPr lang="zh-CN" sz="2800" smtClean="0"/>
              <a:t>内部的多种表达式变换函数对表达式进行化简运算。但是数学表达式的化简是</a:t>
            </a:r>
            <a:r>
              <a:rPr lang="zh-CN" altLang="en-US" sz="2800" smtClean="0"/>
              <a:t>一</a:t>
            </a:r>
            <a:r>
              <a:rPr lang="zh-CN" sz="2800" smtClean="0"/>
              <a:t>件非常复杂的工作，并且对于同一个表达式，根据其使用目的可以有多种化简方案。</a:t>
            </a:r>
            <a:endParaRPr lang="en-US" altLang="zh-CN" sz="280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FE823-71BF-40DD-89AD-0BDB1A96DDE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828800" y="2590800"/>
            <a:ext cx="5791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simplify((x+2)**2 - (x+1)**2) </a:t>
            </a:r>
          </a:p>
          <a:p>
            <a:r>
              <a:rPr lang="en-US" altLang="zh-CN" sz="2000"/>
              <a:t>2*x + 3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sz="3600" smtClean="0"/>
              <a:t>符号运算</a:t>
            </a:r>
            <a:endParaRPr lang="en-US" altLang="zh-CN" sz="3600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14605-ECAB-4F28-82F2-0103AA7D0B12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1508" name="内容占位符 4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19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radsimp()</a:t>
            </a:r>
            <a:r>
              <a:rPr lang="zh-CN" sz="2800" smtClean="0"/>
              <a:t>对表达式的分母进行有理化，它所得到的</a:t>
            </a:r>
            <a:r>
              <a:rPr lang="zh-CN" altLang="en-US" sz="2800" smtClean="0"/>
              <a:t>表</a:t>
            </a:r>
            <a:r>
              <a:rPr lang="zh-CN" sz="2800" smtClean="0"/>
              <a:t>达式的</a:t>
            </a:r>
            <a:r>
              <a:rPr lang="zh-CN" altLang="en-US" sz="2800" smtClean="0"/>
              <a:t>分</a:t>
            </a:r>
            <a:r>
              <a:rPr lang="zh-CN" sz="2800" smtClean="0"/>
              <a:t>母部分将不含无理数。例如：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它也可以对带符号的表达式进行处理</a:t>
            </a:r>
            <a:r>
              <a:rPr lang="zh-CN" altLang="zh-CN" sz="2800" smtClean="0"/>
              <a:t>: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600200" y="2362200"/>
            <a:ext cx="63246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radsimp(1/(sqrt(5)+2*sqrt(2)))</a:t>
            </a:r>
          </a:p>
          <a:p>
            <a:r>
              <a:rPr lang="en-US" altLang="zh-CN" sz="2000"/>
              <a:t>(-sqrt(5) + 2*sqrt(2))/3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600200" y="4191000"/>
            <a:ext cx="63246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&gt;&gt;&gt;radsimp(1/(y*sqrt(x)+x*sqrt(y)))</a:t>
            </a:r>
          </a:p>
          <a:p>
            <a:r>
              <a:rPr lang="es-ES" altLang="zh-CN" sz="2000"/>
              <a:t>(-sqrt(x)*y + x*sqrt(y))/(x*y*(x - y))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sz="3600" smtClean="0"/>
              <a:t>符号运算</a:t>
            </a:r>
            <a:endParaRPr lang="en-US" altLang="zh-CN" sz="360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</a:t>
            </a:r>
            <a:r>
              <a:rPr lang="zh-CN" altLang="zh-CN" sz="2800" b="1" dirty="0" smtClean="0"/>
              <a:t> </a:t>
            </a:r>
            <a:r>
              <a:rPr lang="en-US" altLang="zh-CN" sz="2800" b="1" dirty="0" smtClean="0"/>
              <a:t>    </a:t>
            </a:r>
            <a:r>
              <a:rPr lang="en-US" altLang="zh-CN" sz="2800" dirty="0" err="1" smtClean="0"/>
              <a:t>ratsimp</a:t>
            </a:r>
            <a:r>
              <a:rPr lang="en-US" altLang="zh-CN" sz="2800" dirty="0" smtClean="0"/>
              <a:t>()</a:t>
            </a:r>
            <a:r>
              <a:rPr lang="zh-CN" sz="2800" dirty="0" smtClean="0"/>
              <a:t>对表达式中的分母进行通分运算，即将表达式转换为分</a:t>
            </a:r>
            <a:r>
              <a:rPr lang="zh-CN" altLang="en-US" sz="2800" dirty="0" smtClean="0"/>
              <a:t>子除分母的形式：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      </a:t>
            </a:r>
            <a:r>
              <a:rPr lang="en-US" altLang="zh-CN" sz="2800" dirty="0" smtClean="0"/>
              <a:t>fraction()</a:t>
            </a:r>
            <a:r>
              <a:rPr lang="zh-CN" sz="2800" dirty="0" smtClean="0"/>
              <a:t>返回一个包含表达式的分子和分母的元组</a:t>
            </a:r>
            <a:r>
              <a:rPr lang="zh-CN" altLang="zh-CN" sz="2800" dirty="0" smtClean="0"/>
              <a:t>,</a:t>
            </a:r>
            <a:r>
              <a:rPr lang="zh-CN" sz="2800" dirty="0" smtClean="0"/>
              <a:t>用它可以获得</a:t>
            </a:r>
            <a:r>
              <a:rPr lang="en-US" altLang="zh-CN" sz="2800" dirty="0" err="1" smtClean="0"/>
              <a:t>ratsimp</a:t>
            </a:r>
            <a:r>
              <a:rPr lang="en-US" altLang="zh-CN" sz="2800" dirty="0" smtClean="0"/>
              <a:t>()</a:t>
            </a:r>
            <a:r>
              <a:rPr lang="zh-CN" sz="2800" dirty="0" smtClean="0"/>
              <a:t>通分之后的分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zh-CN" sz="2800" dirty="0" smtClean="0"/>
              <a:t>子或分母：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</a:t>
            </a:r>
            <a:r>
              <a:rPr lang="zh-CN" sz="2800" dirty="0" smtClean="0"/>
              <a:t>注意</a:t>
            </a:r>
            <a:r>
              <a:rPr lang="en-US" altLang="zh-CN" sz="2800" dirty="0" smtClean="0"/>
              <a:t>fraction()</a:t>
            </a:r>
            <a:r>
              <a:rPr lang="zh-CN" sz="2800" dirty="0" smtClean="0"/>
              <a:t>不会自动对表达式进行通分运算，因此：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518C31-7F1D-4527-A810-B4E854FDB21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676400" y="2057400"/>
            <a:ext cx="6553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ratsimp(x/(x+y)+y/(x-y))</a:t>
            </a:r>
          </a:p>
          <a:p>
            <a:r>
              <a:rPr lang="es-ES" altLang="zh-CN" sz="2000"/>
              <a:t>2*y**2/(x**2 - y**2) + 1</a:t>
            </a:r>
            <a:endParaRPr lang="zh-CN" altLang="en-US" sz="200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743200" y="4038600"/>
            <a:ext cx="54864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fraction(ratsimp(1/x+1/y))</a:t>
            </a:r>
          </a:p>
          <a:p>
            <a:r>
              <a:rPr lang="en-US" altLang="zh-CN" sz="2000"/>
              <a:t>(x + y, x*y)</a:t>
            </a:r>
            <a:endParaRPr lang="zh-CN" altLang="en-US" sz="2000"/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2971800" y="5486400"/>
            <a:ext cx="54864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fraction(1/x+1/y)</a:t>
            </a:r>
          </a:p>
          <a:p>
            <a:r>
              <a:rPr lang="en-US" altLang="zh-CN" sz="2000"/>
              <a:t>(1/y + 1/x, 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cancel()</a:t>
            </a:r>
            <a:r>
              <a:rPr lang="zh-CN" altLang="en-US" sz="2800" smtClean="0"/>
              <a:t>对分式表达式的分子分母进行约分运算，可以对纯符号的分式表达式以及自定义函数表达式进行约分，但是不能对内部函数的表达式进行约分。</a:t>
            </a:r>
            <a:endParaRPr 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60FE8-E56D-4BC5-A8C3-22B457145CEC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7924800" cy="255428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&gt;&gt;&gt;cancel((x**2-1)/(1+x))</a:t>
            </a:r>
            <a:endParaRPr lang="zh-CN" altLang="en-US" sz="2000" dirty="0"/>
          </a:p>
          <a:p>
            <a:r>
              <a:rPr lang="en-US" altLang="zh-CN" sz="2000" dirty="0"/>
              <a:t>x-1</a:t>
            </a:r>
            <a:endParaRPr lang="zh-CN" altLang="en-US" sz="2000" dirty="0"/>
          </a:p>
          <a:p>
            <a:r>
              <a:rPr lang="en-US" altLang="zh-CN" sz="2000" dirty="0"/>
              <a:t>&gt;&gt;&gt; cancel(sin((x**2-1)/(1+x))) # cancel</a:t>
            </a:r>
            <a:r>
              <a:rPr lang="zh-CN" altLang="en-US" sz="2000" dirty="0"/>
              <a:t>不能对函数内部的表达式进行约分 </a:t>
            </a:r>
            <a:endParaRPr lang="en-US" altLang="zh-CN" sz="2000" dirty="0"/>
          </a:p>
          <a:p>
            <a:r>
              <a:rPr lang="en-US" altLang="zh-CN" sz="2000" dirty="0"/>
              <a:t>sin(x**2/(x + 1) - 1/(x + 1))</a:t>
            </a:r>
          </a:p>
          <a:p>
            <a:r>
              <a:rPr lang="en-US" altLang="zh-CN" sz="2000" dirty="0"/>
              <a:t>&gt;&gt;&gt; cancel((f(x)**2-1)/(f(x)+1)) # </a:t>
            </a:r>
            <a:r>
              <a:rPr lang="zh-CN" altLang="en-US" sz="2000" dirty="0"/>
              <a:t> </a:t>
            </a:r>
            <a:r>
              <a:rPr lang="en-US" altLang="zh-CN" sz="2000" dirty="0"/>
              <a:t>#</a:t>
            </a:r>
            <a:r>
              <a:rPr lang="zh-CN" altLang="en-US" sz="2000" dirty="0"/>
              <a:t>能对自定义函数表达式进行约分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f(x) - 1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382000" cy="5424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    </a:t>
            </a:r>
            <a:r>
              <a:rPr lang="en-US" altLang="zh-CN" sz="2800" dirty="0" err="1" smtClean="0"/>
              <a:t>trigsimp</a:t>
            </a:r>
            <a:r>
              <a:rPr lang="en-US" altLang="zh-CN" sz="2800" dirty="0" smtClean="0"/>
              <a:t>()</a:t>
            </a:r>
            <a:r>
              <a:rPr lang="zh-CN" sz="2800" dirty="0" smtClean="0"/>
              <a:t>对表达式中的三角函数进行化简。它有两个可选参数</a:t>
            </a:r>
            <a:r>
              <a:rPr lang="en-US" altLang="zh-CN" sz="2800" dirty="0" smtClean="0"/>
              <a:t>--deep</a:t>
            </a:r>
            <a:r>
              <a:rPr lang="zh-CN" sz="2800" dirty="0" smtClean="0"/>
              <a:t>和</a:t>
            </a:r>
            <a:r>
              <a:rPr lang="en-US" altLang="zh-CN" sz="2800" dirty="0" smtClean="0"/>
              <a:t>recursive</a:t>
            </a:r>
            <a:r>
              <a:rPr lang="en-US" sz="2800" dirty="0" smtClean="0"/>
              <a:t>，</a:t>
            </a:r>
            <a:r>
              <a:rPr lang="zh-CN" sz="2800" dirty="0" smtClean="0"/>
              <a:t>默认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zh-CN" sz="2800" dirty="0" smtClean="0"/>
              <a:t>值都为</a:t>
            </a:r>
            <a:r>
              <a:rPr lang="en-US" altLang="zh-CN" sz="2800" dirty="0" smtClean="0"/>
              <a:t>False</a:t>
            </a:r>
            <a:r>
              <a:rPr lang="en-US" sz="2800" dirty="0" smtClean="0"/>
              <a:t>。</a:t>
            </a:r>
            <a:r>
              <a:rPr lang="zh-CN" sz="2800" dirty="0" smtClean="0"/>
              <a:t>当</a:t>
            </a:r>
            <a:r>
              <a:rPr lang="en-US" altLang="zh-CN" sz="2800" dirty="0" smtClean="0"/>
              <a:t>deep</a:t>
            </a:r>
            <a:r>
              <a:rPr lang="zh-CN" sz="2800" dirty="0" smtClean="0"/>
              <a:t>参数为</a:t>
            </a:r>
            <a:r>
              <a:rPr lang="en-US" altLang="zh-CN" sz="2800" dirty="0" smtClean="0"/>
              <a:t>True</a:t>
            </a:r>
            <a:r>
              <a:rPr lang="zh-CN" sz="2800" dirty="0" smtClean="0"/>
              <a:t>时，将对表达式中的所有子表达式进行简化运算；当</a:t>
            </a:r>
            <a:r>
              <a:rPr lang="en-US" altLang="zh-CN" sz="2800" dirty="0" smtClean="0"/>
              <a:t>recursive </a:t>
            </a:r>
            <a:r>
              <a:rPr lang="zh-CN" sz="2800" dirty="0" smtClean="0"/>
              <a:t>参数为</a:t>
            </a:r>
            <a:r>
              <a:rPr lang="en-US" altLang="zh-CN" sz="2800" dirty="0" smtClean="0"/>
              <a:t>True</a:t>
            </a:r>
            <a:r>
              <a:rPr lang="zh-CN" sz="2800" dirty="0" smtClean="0"/>
              <a:t>时，将递归使用</a:t>
            </a:r>
            <a:r>
              <a:rPr lang="en-US" altLang="zh-CN" sz="2800" dirty="0" err="1" smtClean="0"/>
              <a:t>trigsimp</a:t>
            </a:r>
            <a:r>
              <a:rPr lang="en-US" altLang="zh-CN" sz="2800" dirty="0" smtClean="0"/>
              <a:t>()</a:t>
            </a:r>
            <a:r>
              <a:rPr lang="zh-CN" sz="2800" dirty="0" smtClean="0"/>
              <a:t>进行最大限度的化简：</a:t>
            </a:r>
            <a:endParaRPr lang="zh-CN" altLang="en-US" sz="2800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C8134-A027-4962-8055-52269CF4A342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838200" y="4007584"/>
            <a:ext cx="7848600" cy="1631216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trigsimp</a:t>
            </a:r>
            <a:r>
              <a:rPr lang="en-US" altLang="zh-CN" sz="2000" dirty="0"/>
              <a:t>(sin(x)**2+2*sin(x)*</a:t>
            </a:r>
            <a:r>
              <a:rPr lang="en-US" altLang="zh-CN" sz="2000" dirty="0" err="1"/>
              <a:t>cos</a:t>
            </a:r>
            <a:r>
              <a:rPr lang="en-US" altLang="zh-CN" sz="2000" dirty="0"/>
              <a:t>(x)+</a:t>
            </a:r>
            <a:r>
              <a:rPr lang="en-US" altLang="zh-CN" sz="2000" dirty="0" err="1"/>
              <a:t>cos</a:t>
            </a:r>
            <a:r>
              <a:rPr lang="en-US" altLang="zh-CN" sz="2000" dirty="0"/>
              <a:t>(x)**2)</a:t>
            </a:r>
          </a:p>
          <a:p>
            <a:r>
              <a:rPr lang="en-US" altLang="zh-CN" sz="2000" dirty="0"/>
              <a:t>sin(2*x) + 1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trigsimp</a:t>
            </a:r>
            <a:r>
              <a:rPr lang="en-US" altLang="zh-CN" sz="2000" dirty="0"/>
              <a:t>(f(sin(x)**2+2*sin(x)*</a:t>
            </a:r>
            <a:r>
              <a:rPr lang="en-US" altLang="zh-CN" sz="2000" dirty="0" err="1"/>
              <a:t>cos</a:t>
            </a:r>
            <a:r>
              <a:rPr lang="en-US" altLang="zh-CN" sz="2000" dirty="0"/>
              <a:t>(x)+</a:t>
            </a:r>
            <a:r>
              <a:rPr lang="en-US" altLang="zh-CN" sz="2000" dirty="0" err="1"/>
              <a:t>cos</a:t>
            </a:r>
            <a:r>
              <a:rPr lang="en-US" altLang="zh-CN" sz="2000" dirty="0"/>
              <a:t>(x)**2</a:t>
            </a:r>
            <a:r>
              <a:rPr lang="en-US" altLang="zh-CN" sz="2000" dirty="0" smtClean="0"/>
              <a:t>))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f(sin(2*x) + 1)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881938" cy="5272087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数学表达式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符号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数值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运算符和函数</a:t>
            </a:r>
            <a:endParaRPr lang="en-US" altLang="zh-CN" sz="2800" dirty="0" smtClean="0"/>
          </a:p>
          <a:p>
            <a:pPr eaLnBrk="1" hangingPunct="1"/>
            <a:r>
              <a:rPr lang="zh-CN" altLang="en-US" sz="3200" dirty="0" smtClean="0"/>
              <a:t>符号运算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表达式变换和化简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方程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微分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微分方程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积分</a:t>
            </a:r>
            <a:endParaRPr lang="en-US" altLang="zh-CN" sz="2800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1135B-1F28-4BDA-B0D4-2CE5909EBC0E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2C07BF-AA32-4349-8271-3AEA910F0BF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5604" name="内容占位符 5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dirty="0" err="1" smtClean="0"/>
              <a:t>expand_trig</a:t>
            </a:r>
            <a:r>
              <a:rPr lang="en-US" altLang="zh-CN" sz="2800" dirty="0" smtClean="0"/>
              <a:t>()</a:t>
            </a:r>
            <a:r>
              <a:rPr lang="zh-CN" sz="2800" dirty="0" smtClean="0"/>
              <a:t>可以对三角函数的表达式进行展开。它实际上是对</a:t>
            </a:r>
            <a:r>
              <a:rPr lang="en-US" altLang="zh-CN" sz="2800" dirty="0" smtClean="0"/>
              <a:t>expand()</a:t>
            </a:r>
            <a:r>
              <a:rPr lang="zh-CN" sz="2800" dirty="0" smtClean="0"/>
              <a:t>的封装，通过将 </a:t>
            </a:r>
            <a:r>
              <a:rPr lang="en-US" altLang="zh-CN" sz="2800" dirty="0" smtClean="0"/>
              <a:t>expand()</a:t>
            </a:r>
            <a:r>
              <a:rPr lang="zh-CN" sz="2800" dirty="0" smtClean="0"/>
              <a:t>的</a:t>
            </a:r>
            <a:r>
              <a:rPr lang="en-US" altLang="zh-CN" sz="2800" dirty="0" smtClean="0"/>
              <a:t>trig</a:t>
            </a:r>
            <a:r>
              <a:rPr lang="zh-CN" sz="2800" dirty="0" smtClean="0"/>
              <a:t>参数设置为</a:t>
            </a:r>
            <a:r>
              <a:rPr lang="en-US" altLang="zh-CN" sz="2800" dirty="0" smtClean="0"/>
              <a:t>True,</a:t>
            </a:r>
            <a:r>
              <a:rPr lang="zh-CN" sz="2800" dirty="0" smtClean="0"/>
              <a:t>实现三角函数的展开</a:t>
            </a:r>
            <a:r>
              <a:rPr lang="zh-CN" altLang="en-US" sz="2800" dirty="0" smtClean="0"/>
              <a:t>计算</a:t>
            </a:r>
            <a:r>
              <a:rPr lang="zh-CN" sz="2800" dirty="0" smtClean="0"/>
              <a:t>。输入</a:t>
            </a:r>
            <a:r>
              <a:rPr lang="en-US" sz="2800" dirty="0" smtClean="0"/>
              <a:t>“</a:t>
            </a:r>
            <a:r>
              <a:rPr lang="en-US" altLang="zh-CN" sz="2800" dirty="0" err="1" smtClean="0"/>
              <a:t>expand_trig</a:t>
            </a:r>
            <a:r>
              <a:rPr lang="en-US" altLang="zh-CN" sz="2800" dirty="0" smtClean="0"/>
              <a:t>??” </a:t>
            </a:r>
            <a:r>
              <a:rPr lang="zh-CN" sz="2800" dirty="0" smtClean="0"/>
              <a:t>来査看它调用</a:t>
            </a:r>
            <a:r>
              <a:rPr lang="en-US" altLang="zh-CN" sz="2800" dirty="0" smtClean="0"/>
              <a:t>expand()</a:t>
            </a:r>
            <a:r>
              <a:rPr lang="zh-CN" sz="2800" dirty="0" smtClean="0"/>
              <a:t>时的参数。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      </a:t>
            </a:r>
            <a:r>
              <a:rPr lang="en-US" altLang="zh-CN" sz="2800" dirty="0" smtClean="0"/>
              <a:t>expand()</a:t>
            </a:r>
            <a:r>
              <a:rPr lang="zh-CN" altLang="en-US" sz="2800" dirty="0" smtClean="0"/>
              <a:t>通用的展开运算，</a:t>
            </a:r>
            <a:r>
              <a:rPr lang="zh-CN" sz="2800" dirty="0" smtClean="0"/>
              <a:t>根据用户设置的标志参数对表达式进行展幵。</a:t>
            </a:r>
            <a:r>
              <a:rPr lang="zh-CN" sz="2800" b="1" dirty="0" smtClean="0"/>
              <a:t>默认情况下，以下的标志参数为 </a:t>
            </a:r>
            <a:r>
              <a:rPr lang="en-US" altLang="zh-CN" sz="2800" b="1" dirty="0" smtClean="0"/>
              <a:t>True</a:t>
            </a:r>
            <a:r>
              <a:rPr lang="en-US" sz="2800" b="1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         </a:t>
            </a:r>
            <a:r>
              <a:rPr lang="en-US" altLang="zh-CN" sz="2800" dirty="0" err="1" smtClean="0"/>
              <a:t>mul</a:t>
            </a:r>
            <a:r>
              <a:rPr lang="en-US" sz="2800" dirty="0" smtClean="0"/>
              <a:t>：</a:t>
            </a:r>
            <a:r>
              <a:rPr lang="zh-CN" altLang="en-US" sz="2800" dirty="0" smtClean="0"/>
              <a:t>展开乘法</a:t>
            </a:r>
            <a:endParaRPr lang="zh-CN" sz="2800" dirty="0" smtClean="0"/>
          </a:p>
          <a:p>
            <a:pPr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143000" y="3505200"/>
            <a:ext cx="70104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expand_trig(sin(2*x+y))</a:t>
            </a:r>
          </a:p>
          <a:p>
            <a:r>
              <a:rPr lang="es-ES" altLang="zh-CN" sz="2000"/>
              <a:t>(2*cos(x)**2 - 1)*sin(y) + 2*sin(x)*cos(x)*cos(y)</a:t>
            </a:r>
            <a:endParaRPr lang="en-US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log:</a:t>
            </a:r>
            <a:r>
              <a:rPr lang="zh-CN" sz="2800" dirty="0" smtClean="0"/>
              <a:t>展开对数函数参数中的乘积和幂运算</a:t>
            </a:r>
          </a:p>
          <a:p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multinomial:</a:t>
            </a:r>
            <a:r>
              <a:rPr lang="zh-CN" sz="2800" dirty="0" smtClean="0"/>
              <a:t>展开加法式的整数次幂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   </a:t>
            </a:r>
            <a:r>
              <a:rPr lang="en-US" altLang="zh-CN" sz="2800" dirty="0" err="1" smtClean="0"/>
              <a:t>power_base</a:t>
            </a:r>
            <a:r>
              <a:rPr lang="en-US" altLang="zh-CN" sz="2800" dirty="0" smtClean="0"/>
              <a:t>:</a:t>
            </a:r>
            <a:r>
              <a:rPr lang="zh-CN" sz="2800" dirty="0" smtClean="0"/>
              <a:t>展开幂函数的底数乘积</a:t>
            </a:r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77CBD-2BD5-4685-B1C5-C1F59B4951C4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1628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=symbols("</a:t>
            </a:r>
            <a:r>
              <a:rPr lang="en-US" altLang="zh-CN" sz="2000" dirty="0" err="1"/>
              <a:t>x,y",positive</a:t>
            </a:r>
            <a:r>
              <a:rPr lang="en-US" altLang="zh-CN" sz="2000" dirty="0"/>
              <a:t>=True) </a:t>
            </a:r>
          </a:p>
          <a:p>
            <a:r>
              <a:rPr lang="en-US" altLang="zh-CN" sz="2000" dirty="0"/>
              <a:t>&gt;&gt;&gt;expand(log(x*y**2))</a:t>
            </a:r>
            <a:endParaRPr lang="zh-CN" altLang="en-US" sz="2000" dirty="0"/>
          </a:p>
          <a:p>
            <a:r>
              <a:rPr lang="en-US" altLang="zh-CN" sz="2000" dirty="0"/>
              <a:t>log(x) + 2*log(y)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143000" y="3810000"/>
            <a:ext cx="6553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expand((x+y)**3)</a:t>
            </a:r>
          </a:p>
          <a:p>
            <a:r>
              <a:rPr lang="es-ES" altLang="zh-CN" sz="2000"/>
              <a:t>x**3 + 3*x**2*y + 3*x*y**2 + y**3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1295400" y="5334000"/>
            <a:ext cx="6553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&gt;&gt;&gt;expand(x**(y+z)) </a:t>
            </a:r>
          </a:p>
          <a:p>
            <a:r>
              <a:rPr lang="es-ES" altLang="zh-CN" sz="2000"/>
              <a:t>x**y*x**z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可以将默认为</a:t>
            </a:r>
            <a:r>
              <a:rPr lang="en-US" altLang="zh-CN" sz="2800" dirty="0" smtClean="0"/>
              <a:t>True</a:t>
            </a:r>
            <a:r>
              <a:rPr lang="zh-CN" sz="2800" dirty="0" smtClean="0"/>
              <a:t>的标志参数设置为</a:t>
            </a:r>
            <a:r>
              <a:rPr lang="en-US" altLang="zh-CN" sz="2800" dirty="0" smtClean="0"/>
              <a:t>False,</a:t>
            </a:r>
            <a:r>
              <a:rPr lang="zh-CN" sz="2800" dirty="0" smtClean="0"/>
              <a:t>强制不展</a:t>
            </a:r>
            <a:r>
              <a:rPr lang="zh-CN" altLang="en-US" sz="2800" dirty="0" smtClean="0"/>
              <a:t>开</a:t>
            </a:r>
            <a:r>
              <a:rPr lang="zh-CN" sz="2800" dirty="0" smtClean="0"/>
              <a:t>对应的表达式。在下面的例子中， 将</a:t>
            </a:r>
            <a:r>
              <a:rPr lang="en-US" altLang="zh-CN" sz="2800" dirty="0" err="1" smtClean="0"/>
              <a:t>mul</a:t>
            </a:r>
            <a:r>
              <a:rPr lang="zh-CN" sz="2800" dirty="0" smtClean="0"/>
              <a:t>设置为</a:t>
            </a:r>
            <a:r>
              <a:rPr lang="en-US" altLang="zh-CN" sz="2800" dirty="0" smtClean="0"/>
              <a:t>False,</a:t>
            </a:r>
            <a:r>
              <a:rPr lang="zh-CN" sz="2800" dirty="0" smtClean="0"/>
              <a:t>因此不对乘法进行展开：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expand</a:t>
            </a:r>
            <a:r>
              <a:rPr lang="en-US" altLang="zh-CN" sz="2800" b="1" dirty="0" smtClean="0"/>
              <a:t>()</a:t>
            </a:r>
            <a:r>
              <a:rPr lang="zh-CN" sz="2800" b="1" dirty="0" smtClean="0"/>
              <a:t>的以下标志参数默认为</a:t>
            </a:r>
            <a:r>
              <a:rPr lang="en-US" altLang="zh-CN" sz="2800" b="1" dirty="0" smtClean="0"/>
              <a:t>False</a:t>
            </a:r>
            <a:r>
              <a:rPr lang="en-US" sz="2800" b="1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complex:</a:t>
            </a:r>
            <a:r>
              <a:rPr lang="zh-CN" altLang="en-US" sz="2800" dirty="0" smtClean="0"/>
              <a:t>展开复数的实部和虚部，默认不展开复数的实部和虚部</a:t>
            </a:r>
            <a:r>
              <a:rPr lang="en-US" altLang="zh-CN" sz="2800" dirty="0" smtClean="0"/>
              <a:t>: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endParaRPr lang="zh-CN" altLang="zh-CN" sz="2800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  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65795-5479-4F2F-B603-CA9376CBC152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133600" y="2590800"/>
            <a:ext cx="60198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x,y,z=symbols("x,y,z", positive=True)</a:t>
            </a:r>
          </a:p>
          <a:p>
            <a:r>
              <a:rPr lang="en-US" altLang="zh-CN" sz="2000"/>
              <a:t>&gt;&gt;&gt; expand(x*log(y*z), mul=False) </a:t>
            </a:r>
          </a:p>
          <a:p>
            <a:r>
              <a:rPr lang="en-US" altLang="zh-CN" sz="2000"/>
              <a:t>x*(log(y) + log(z))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828800" y="5334000"/>
            <a:ext cx="6172200" cy="13239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x,y=symbols("x,y",complex=True)</a:t>
            </a:r>
            <a:endParaRPr lang="zh-CN" altLang="en-US" sz="2000"/>
          </a:p>
          <a:p>
            <a:r>
              <a:rPr lang="en-US" altLang="zh-CN" sz="2000"/>
              <a:t>&gt;&gt;&gt; expand(x*y, complex=True)</a:t>
            </a:r>
            <a:endParaRPr lang="zh-CN" altLang="en-US" sz="2000"/>
          </a:p>
          <a:p>
            <a:r>
              <a:rPr lang="en-US" altLang="zh-CN" sz="2000"/>
              <a:t>re(x)*re(y) + I*re(x)*im(y) + I*re(y)*im(x) - im(x)*im(y)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func:</a:t>
            </a:r>
            <a:r>
              <a:rPr lang="zh-CN" sz="2800" smtClean="0"/>
              <a:t>对一些特殊函数进行展</a:t>
            </a:r>
            <a:r>
              <a:rPr lang="zh-CN" altLang="en-US" sz="2800" smtClean="0"/>
              <a:t>开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r>
              <a:rPr lang="zh-CN" altLang="zh-CN" b="1" smtClean="0"/>
              <a:t>	</a:t>
            </a:r>
            <a:endParaRPr lang="zh-CN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trig:</a:t>
            </a:r>
            <a:r>
              <a:rPr lang="zh-CN" sz="2800" smtClean="0"/>
              <a:t>展开三角函数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expand_log()</a:t>
            </a:r>
            <a:r>
              <a:rPr lang="en-US" sz="2800" smtClean="0"/>
              <a:t>、</a:t>
            </a:r>
            <a:r>
              <a:rPr lang="en-US" altLang="zh-CN" sz="2800" smtClean="0"/>
              <a:t>expand mul()</a:t>
            </a:r>
            <a:r>
              <a:rPr lang="en-US" sz="2800" smtClean="0"/>
              <a:t>、</a:t>
            </a:r>
            <a:r>
              <a:rPr lang="en-US" altLang="zh-CN" sz="2800" smtClean="0"/>
              <a:t>expand_complex()</a:t>
            </a:r>
            <a:r>
              <a:rPr lang="en-US" sz="2800" smtClean="0"/>
              <a:t>、</a:t>
            </a:r>
            <a:r>
              <a:rPr lang="en-US" altLang="zh-CN" sz="2800" smtClean="0"/>
              <a:t>expand_trig()</a:t>
            </a:r>
            <a:r>
              <a:rPr lang="en-US" sz="2800" smtClean="0"/>
              <a:t>、</a:t>
            </a:r>
            <a:r>
              <a:rPr lang="en-US" altLang="zh-CN" sz="2800" smtClean="0"/>
              <a:t>expand_func()</a:t>
            </a:r>
            <a:r>
              <a:rPr lang="zh-CN" sz="2800" smtClean="0"/>
              <a:t>等函数则通过将相应的标志参数设置为</a:t>
            </a:r>
            <a:r>
              <a:rPr lang="en-US" altLang="zh-CN" sz="2800" smtClean="0"/>
              <a:t>True,</a:t>
            </a:r>
            <a:r>
              <a:rPr lang="zh-CN" sz="2800" smtClean="0"/>
              <a:t>对</a:t>
            </a:r>
            <a:r>
              <a:rPr lang="en-US" altLang="zh-CN" sz="2800" smtClean="0"/>
              <a:t>expand()</a:t>
            </a:r>
            <a:r>
              <a:rPr lang="zh-CN" sz="2800" smtClean="0"/>
              <a:t>进行封装。</a:t>
            </a:r>
            <a:endParaRPr lang="zh-CN" altLang="en-US" sz="280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AFD76D-E79F-4E51-9DD4-B88C617F5B4D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66294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expand (gamma (1+x),func=True)</a:t>
            </a:r>
            <a:endParaRPr lang="zh-CN" altLang="en-US" sz="2000"/>
          </a:p>
          <a:p>
            <a:r>
              <a:rPr lang="en-US" altLang="zh-CN" sz="2000"/>
              <a:t>x*gamma(x)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066800" y="3352800"/>
            <a:ext cx="67056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expand(sin(x+y), trig=True) </a:t>
            </a:r>
          </a:p>
          <a:p>
            <a:r>
              <a:rPr lang="en-US" altLang="zh-CN" sz="2000"/>
              <a:t>sin(x)*cos(y) + sin(y)*cos(x)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en-US" altLang="zh-CN" sz="3600" smtClean="0">
              <a:solidFill>
                <a:schemeClr val="tx1"/>
              </a:solidFill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8CB31-DE08-4F22-8490-E1EFEEC049D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9700" name="内容占位符 6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2800" dirty="0" smtClean="0"/>
              <a:t> </a:t>
            </a:r>
            <a:r>
              <a:rPr lang="en-US" altLang="zh-CN" sz="2800" dirty="0" smtClean="0"/>
              <a:t>         factor()</a:t>
            </a:r>
            <a:r>
              <a:rPr lang="zh-CN" sz="2800" dirty="0" smtClean="0"/>
              <a:t>可以对多项式表达式进行因式分解：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       </a:t>
            </a:r>
            <a:r>
              <a:rPr lang="en-US" altLang="zh-CN" sz="2800" dirty="0" smtClean="0"/>
              <a:t>collect()</a:t>
            </a:r>
            <a:r>
              <a:rPr lang="zh-CN" sz="2800" dirty="0" smtClean="0"/>
              <a:t>收集表达式中指定符号的有理指数次幂的系数。例如，希望获得如下表达式中</a:t>
            </a:r>
            <a:r>
              <a:rPr lang="en-US" altLang="zh-CN" sz="2800" dirty="0" smtClean="0"/>
              <a:t>x</a:t>
            </a:r>
            <a:r>
              <a:rPr lang="zh-CN" sz="2800" dirty="0" smtClean="0"/>
              <a:t>的各次幂的系数：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133600" y="1905000"/>
            <a:ext cx="6172200" cy="13239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factor(15*x**2+2*y-3*x-10*x*y)</a:t>
            </a:r>
            <a:endParaRPr lang="zh-CN" altLang="en-US" sz="2000"/>
          </a:p>
          <a:p>
            <a:r>
              <a:rPr lang="en-US" altLang="zh-CN" sz="2000"/>
              <a:t> (3*x - 2*y)*(5*x - 1) </a:t>
            </a:r>
          </a:p>
          <a:p>
            <a:r>
              <a:rPr lang="en-US" altLang="zh-CN" sz="2000"/>
              <a:t>&gt;&gt;&gt; factor(expand((x+y)**20))</a:t>
            </a:r>
            <a:endParaRPr lang="zh-CN" altLang="en-US" sz="2000"/>
          </a:p>
          <a:p>
            <a:r>
              <a:rPr lang="en-US" altLang="zh-CN" sz="2000"/>
              <a:t>(x + y)**20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828800" y="5105400"/>
            <a:ext cx="6172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a,b=symbols('a,b')</a:t>
            </a:r>
          </a:p>
          <a:p>
            <a:r>
              <a:rPr lang="en-US" altLang="zh-CN" sz="2000"/>
              <a:t>&gt;&gt;&gt; eq = (1+a*x)**3 + (1+b*x)**2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en-US" altLang="zh-CN" sz="360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334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首先需要对表达式</a:t>
            </a:r>
            <a:r>
              <a:rPr lang="en-US" sz="2800" dirty="0" err="1" smtClean="0"/>
              <a:t>eq</a:t>
            </a:r>
            <a:r>
              <a:rPr lang="zh-CN" sz="2800" dirty="0" smtClean="0"/>
              <a:t>进行展开，得到的表达式</a:t>
            </a:r>
            <a:r>
              <a:rPr lang="en-US" sz="2800" dirty="0" smtClean="0"/>
              <a:t>eq2</a:t>
            </a:r>
            <a:r>
              <a:rPr lang="zh-CN" sz="2800" dirty="0" smtClean="0"/>
              <a:t>是一系列乘式的和: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然后调用</a:t>
            </a:r>
            <a:r>
              <a:rPr lang="en-US" sz="2800" dirty="0" smtClean="0"/>
              <a:t>collect(),</a:t>
            </a:r>
            <a:r>
              <a:rPr lang="zh-CN" sz="2800" dirty="0" smtClean="0"/>
              <a:t>对表达式</a:t>
            </a:r>
            <a:r>
              <a:rPr lang="en-US" sz="2800" dirty="0" smtClean="0"/>
              <a:t>eq2</a:t>
            </a:r>
            <a:r>
              <a:rPr lang="zh-CN" sz="2800" dirty="0" smtClean="0"/>
              <a:t>中</a:t>
            </a:r>
            <a:r>
              <a:rPr lang="en-US" sz="2800" cap="small" dirty="0" smtClean="0"/>
              <a:t>x</a:t>
            </a:r>
            <a:r>
              <a:rPr lang="zh-CN" sz="2800" dirty="0" smtClean="0"/>
              <a:t>的幂的系数进行收集</a:t>
            </a:r>
            <a:r>
              <a:rPr lang="en-US" sz="2800" dirty="0" smtClean="0"/>
              <a:t>：</a:t>
            </a:r>
            <a:endParaRPr lang="zh-CN" sz="2800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48CFA-94C9-4C35-A680-2A4D440C5EC1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7010400" cy="13239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&gt;&gt;&gt;eq2 = expand (eq)</a:t>
            </a:r>
            <a:r>
              <a:rPr lang="zh-CN" altLang="zh-CN" sz="2000"/>
              <a:t> </a:t>
            </a:r>
            <a:endParaRPr lang="en-US" altLang="zh-CN" sz="2000"/>
          </a:p>
          <a:p>
            <a:r>
              <a:rPr lang="en-US" altLang="zh-CN" sz="2000"/>
              <a:t>&gt;&gt;&gt;eq2</a:t>
            </a:r>
          </a:p>
          <a:p>
            <a:r>
              <a:rPr lang="pt-BR" altLang="zh-CN" sz="2000"/>
              <a:t>a**3*x**3 + 3*a**2*x**2 + 3*a*x + b**2*x**2 + 2*b*x + 2</a:t>
            </a:r>
            <a:endParaRPr lang="zh-CN" altLang="en-US" sz="2000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219200" y="4648200"/>
            <a:ext cx="70104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collect(eq2,x)</a:t>
            </a:r>
          </a:p>
          <a:p>
            <a:r>
              <a:rPr lang="pt-BR" altLang="zh-CN" sz="2000"/>
              <a:t>a**3*x**3 + x**2*(3*a**2 + b**2) + x*(3*a + 2*b) + 2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默认情况下，</a:t>
            </a:r>
            <a:r>
              <a:rPr lang="en-US" sz="2800" dirty="0" smtClean="0"/>
              <a:t>collect()</a:t>
            </a:r>
            <a:r>
              <a:rPr lang="zh-CN" sz="2800" dirty="0" smtClean="0"/>
              <a:t>返回的是一个整理之后的表达式，如果我们希望得到</a:t>
            </a:r>
            <a:r>
              <a:rPr lang="en-US" sz="2800" dirty="0" smtClean="0"/>
              <a:t>x</a:t>
            </a:r>
            <a:r>
              <a:rPr lang="zh-CN" sz="2800" dirty="0" smtClean="0"/>
              <a:t>的各次幂的系数，可以设置</a:t>
            </a:r>
            <a:r>
              <a:rPr lang="en-US" sz="2800" dirty="0" smtClean="0"/>
              <a:t>evaluate</a:t>
            </a:r>
            <a:r>
              <a:rPr lang="zh-CN" sz="2800" dirty="0" smtClean="0"/>
              <a:t>参数为</a:t>
            </a:r>
            <a:r>
              <a:rPr lang="en-US" sz="2800" dirty="0" smtClean="0"/>
              <a:t>False,</a:t>
            </a:r>
            <a:r>
              <a:rPr lang="zh-CN" sz="2800" dirty="0" smtClean="0"/>
              <a:t>让它返回一个以</a:t>
            </a:r>
            <a:r>
              <a:rPr lang="en-US" sz="2800" cap="small" dirty="0" smtClean="0"/>
              <a:t>x</a:t>
            </a:r>
            <a:r>
              <a:rPr lang="zh-CN" sz="2800" dirty="0" smtClean="0"/>
              <a:t>的幂为键、值为系数的字典：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    </a:t>
            </a:r>
            <a:endParaRPr lang="en-US" altLang="zh-CN" sz="2800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4A0F1-DBFA-48FE-9E22-76D2B7D4C0FE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219200" y="3276600"/>
            <a:ext cx="7010400" cy="193833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p = collect(eq2, x, evaluate=False)</a:t>
            </a:r>
            <a:endParaRPr lang="zh-CN" altLang="en-US" sz="2000"/>
          </a:p>
          <a:p>
            <a:r>
              <a:rPr lang="en-US" altLang="zh-CN" sz="2000"/>
              <a:t>&gt;&gt;&gt; p[S(1)] #</a:t>
            </a:r>
            <a:r>
              <a:rPr lang="zh-CN" altLang="en-US" sz="2000"/>
              <a:t>常数项，注意需要用</a:t>
            </a:r>
            <a:r>
              <a:rPr lang="en-US" altLang="zh-CN" sz="2000"/>
              <a:t>SymPy</a:t>
            </a:r>
            <a:r>
              <a:rPr lang="zh-CN" altLang="en-US" sz="2000"/>
              <a:t>中的数值</a:t>
            </a:r>
            <a:r>
              <a:rPr lang="en-US" altLang="zh-CN" sz="2000"/>
              <a:t>1,</a:t>
            </a:r>
            <a:r>
              <a:rPr lang="zh-CN" altLang="en-US" sz="2000"/>
              <a:t>或者使用</a:t>
            </a:r>
            <a:r>
              <a:rPr lang="en-US" altLang="zh-CN" sz="2000"/>
              <a:t>p[x**0]</a:t>
            </a:r>
            <a:endParaRPr lang="zh-CN" altLang="en-US" sz="2000"/>
          </a:p>
          <a:p>
            <a:r>
              <a:rPr lang="en-US" altLang="zh-CN" sz="2000"/>
              <a:t>2</a:t>
            </a:r>
            <a:endParaRPr lang="zh-CN" altLang="en-US" sz="2000"/>
          </a:p>
          <a:p>
            <a:r>
              <a:rPr lang="en-US" altLang="zh-CN" sz="2000"/>
              <a:t>&gt;&gt;&gt; p[x**2] # x</a:t>
            </a:r>
            <a:r>
              <a:rPr lang="zh-CN" altLang="en-US" sz="2000"/>
              <a:t>的</a:t>
            </a:r>
            <a:r>
              <a:rPr lang="en-US" altLang="zh-CN" sz="2000"/>
              <a:t>2</a:t>
            </a:r>
            <a:r>
              <a:rPr lang="zh-CN" altLang="en-US" sz="2000"/>
              <a:t>次项系数 </a:t>
            </a:r>
            <a:endParaRPr lang="en-US" altLang="zh-CN" sz="2000"/>
          </a:p>
          <a:p>
            <a:r>
              <a:rPr lang="en-US" altLang="zh-CN" sz="2000"/>
              <a:t>b**2 + 3*a**2</a:t>
            </a:r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3097B-5011-422E-8E50-3075E53E63FC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32772" name="内容占位符 5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collect()</a:t>
            </a:r>
            <a:r>
              <a:rPr lang="zh-CN" sz="2800" smtClean="0"/>
              <a:t>也可以收集表达式的各次幂的系数，例如下面的程序收集表达式</a:t>
            </a:r>
            <a:r>
              <a:rPr lang="en-US" sz="2800" smtClean="0"/>
              <a:t>“</a:t>
            </a:r>
            <a:r>
              <a:rPr lang="en-US" altLang="zh-CN" sz="2800" smtClean="0"/>
              <a:t>sin(2*x)”</a:t>
            </a:r>
            <a:r>
              <a:rPr lang="zh-CN" sz="2800" smtClean="0"/>
              <a:t>的系数</a:t>
            </a:r>
            <a:r>
              <a:rPr lang="zh-CN" altLang="zh-CN" sz="2800" smtClean="0"/>
              <a:t>:</a:t>
            </a:r>
            <a:endParaRPr lang="zh-CN" altLang="en-US" sz="2800" smtClean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70866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collect(a*sin(2*x) + b*sin(2*x), sin(2*x))</a:t>
            </a:r>
          </a:p>
          <a:p>
            <a:r>
              <a:rPr lang="en-US" altLang="zh-CN" sz="2000"/>
              <a:t> (a + b)*sin(2*x) </a:t>
            </a:r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3250"/>
          </a:xfrm>
        </p:spPr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4615F6-B158-4764-9A15-C7141AB6C601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33796" name="内容占位符 5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67288"/>
          </a:xfrm>
        </p:spPr>
        <p:txBody>
          <a:bodyPr/>
          <a:lstStyle/>
          <a:p>
            <a:r>
              <a:rPr lang="zh-CN" sz="3200" smtClean="0"/>
              <a:t>方程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sz="2800" smtClean="0"/>
              <a:t>在</a:t>
            </a:r>
            <a:r>
              <a:rPr lang="en-US" altLang="zh-CN" sz="2800" smtClean="0"/>
              <a:t>SymPy</a:t>
            </a:r>
            <a:r>
              <a:rPr lang="zh-CN" sz="2800" smtClean="0"/>
              <a:t>中，表达式可以直接表示值为</a:t>
            </a:r>
            <a:r>
              <a:rPr lang="en-US" altLang="zh-CN" sz="2800" smtClean="0"/>
              <a:t>0</a:t>
            </a:r>
            <a:r>
              <a:rPr lang="zh-CN" sz="2800" smtClean="0"/>
              <a:t>的方程。也可以使用</a:t>
            </a:r>
            <a:r>
              <a:rPr lang="en-US" altLang="zh-CN" sz="2800" smtClean="0"/>
              <a:t>Eq()</a:t>
            </a:r>
            <a:r>
              <a:rPr lang="zh-CN" altLang="en-US" sz="2800" smtClean="0"/>
              <a:t>创</a:t>
            </a:r>
            <a:r>
              <a:rPr lang="zh-CN" sz="2800" smtClean="0"/>
              <a:t>建方程。</a:t>
            </a:r>
            <a:r>
              <a:rPr lang="en-US" altLang="zh-CN" sz="2800" smtClean="0"/>
              <a:t>solve()</a:t>
            </a:r>
            <a:r>
              <a:rPr lang="zh-CN" sz="2800" smtClean="0"/>
              <a:t>可以对方程进行符号求解，它的第一个参数是表示方程的表达式，其后的参数是表示方程中未知变量的符号。下面的例子使用</a:t>
            </a:r>
            <a:r>
              <a:rPr lang="en-US" altLang="zh-CN" sz="2800" smtClean="0"/>
              <a:t>solve()</a:t>
            </a:r>
            <a:r>
              <a:rPr lang="zh-CN" sz="2800" smtClean="0"/>
              <a:t>对一元二次方程进行求解</a:t>
            </a:r>
            <a:r>
              <a:rPr lang="zh-CN" altLang="zh-CN" sz="2800" smtClean="0"/>
              <a:t>: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143000" y="4572000"/>
            <a:ext cx="7086600" cy="163195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a,b,c = symbols("a,b,c") </a:t>
            </a:r>
          </a:p>
          <a:p>
            <a:r>
              <a:rPr lang="en-US" altLang="zh-CN" sz="2000"/>
              <a:t>&gt;&gt;&gt; solve(a*x**2+b*x+c, x)</a:t>
            </a:r>
          </a:p>
          <a:p>
            <a:r>
              <a:rPr lang="en-US" altLang="zh-CN" sz="2000"/>
              <a:t>[(-b + sqrt(-4*a*c + b**2))/(2*a), -(b + sqrt(-4*a*c + b**2))/(2*a)]</a:t>
            </a:r>
            <a:endParaRPr lang="zh-CN" altLang="en-US" sz="2000"/>
          </a:p>
          <a:p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smtClean="0"/>
              <a:t>符号运算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      </a:t>
            </a:r>
            <a:r>
              <a:rPr lang="zh-CN" altLang="en-US" sz="2800" smtClean="0"/>
              <a:t>使用</a:t>
            </a:r>
            <a:r>
              <a:rPr lang="en-US" altLang="zh-CN" sz="2800" smtClean="0"/>
              <a:t>Eq</a:t>
            </a:r>
            <a:r>
              <a:rPr lang="zh-CN" altLang="en-US" sz="2800" smtClean="0"/>
              <a:t>创建一个方程对象并求解：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047D84-9582-4DB0-8968-06AF39362F8E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7086600" cy="13239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my_eq=Eq(a*x**2+b*x+c,0)</a:t>
            </a:r>
          </a:p>
          <a:p>
            <a:r>
              <a:rPr lang="en-US" altLang="zh-CN" sz="2000"/>
              <a:t>&gt;&gt;&gt; solve(my_eq,x)</a:t>
            </a:r>
          </a:p>
          <a:p>
            <a:r>
              <a:rPr lang="en-US" altLang="zh-CN" sz="2000"/>
              <a:t>[(-b + sqrt(-4*a*c + b**2))/(2*a), -(b + sqrt(-4*a*c + b**2))/(2*a)] </a:t>
            </a:r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smtClean="0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ACE7DC-7BAE-4474-B4EB-2037C56EA6D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8196" name="内容占位符 6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SymPy</a:t>
            </a:r>
            <a:r>
              <a:rPr lang="zh-CN" altLang="en-US" sz="2800" smtClean="0"/>
              <a:t>是一个符号数学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库。它的目标是成为一个全功能的计算机代数系统，同时保持代码的精简而易于理解和可扩展。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完全由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写成，不需要任何外部库。</a:t>
            </a:r>
            <a:r>
              <a:rPr lang="en-US" altLang="zh-CN" sz="28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en-US" sz="2800" smtClean="0"/>
              <a:t>可用</a:t>
            </a:r>
            <a:r>
              <a:rPr lang="en-US" altLang="zh-CN" sz="2800" smtClean="0"/>
              <a:t>SymPy</a:t>
            </a:r>
            <a:r>
              <a:rPr lang="zh-CN" sz="2800" smtClean="0"/>
              <a:t>进行数学表达式的符号推导和演算。</a:t>
            </a:r>
            <a:r>
              <a:rPr lang="zh-CN" altLang="en-US" sz="2800" smtClean="0"/>
              <a:t>可</a:t>
            </a:r>
            <a:r>
              <a:rPr lang="zh-CN" sz="2800" smtClean="0"/>
              <a:t>使用</a:t>
            </a:r>
            <a:r>
              <a:rPr lang="en-US" altLang="zh-CN" sz="2800" smtClean="0"/>
              <a:t>isympy</a:t>
            </a:r>
            <a:r>
              <a:rPr lang="zh-CN" sz="2800" smtClean="0"/>
              <a:t>运行程序，</a:t>
            </a:r>
            <a:r>
              <a:rPr lang="en-US" altLang="zh-CN" sz="2800" smtClean="0"/>
              <a:t>isympy</a:t>
            </a:r>
            <a:r>
              <a:rPr lang="zh-CN" sz="2800" smtClean="0"/>
              <a:t>在 </a:t>
            </a:r>
            <a:r>
              <a:rPr lang="en-US" altLang="zh-CN" sz="2800" smtClean="0"/>
              <a:t>IPython</a:t>
            </a:r>
            <a:r>
              <a:rPr lang="zh-CN" sz="2800" smtClean="0"/>
              <a:t>的基础上添加了数学表达式的直观显示功能。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由于方程的解可能有多组，因此</a:t>
            </a:r>
            <a:r>
              <a:rPr lang="en-US" altLang="zh-CN" sz="2800" smtClean="0"/>
              <a:t>solve()</a:t>
            </a:r>
            <a:r>
              <a:rPr lang="zh-CN" sz="2800" smtClean="0"/>
              <a:t>返回一个列表保存所有的解。可以传递包含多个表达式的元组或列表，让</a:t>
            </a:r>
            <a:r>
              <a:rPr lang="en-US" altLang="zh-CN" sz="2800" smtClean="0"/>
              <a:t>solve()</a:t>
            </a:r>
            <a:r>
              <a:rPr lang="zh-CN" sz="2800" smtClean="0"/>
              <a:t>对方程组进行求解，得到的解是两层嵌套的列表，其中每个元组表示方程组的一组解：</a:t>
            </a:r>
            <a:endParaRPr lang="zh-CN" altLang="en-US" sz="280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51DE73-B136-4985-989A-8653AA6F915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7162800" cy="193833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#</a:t>
            </a:r>
            <a:r>
              <a:rPr lang="zh-CN" altLang="en-US" sz="2000"/>
              <a:t>对方程组求解（用元组将几个方程组成一个组）</a:t>
            </a:r>
            <a:endParaRPr lang="en-US" altLang="zh-CN" sz="2000"/>
          </a:p>
          <a:p>
            <a:r>
              <a:rPr lang="en-US" altLang="zh-CN" sz="2000"/>
              <a:t>&gt;&gt;&gt; </a:t>
            </a:r>
            <a:r>
              <a:rPr lang="es-ES" altLang="zh-CN" sz="2000"/>
              <a:t>solve ((x**2+x*y+1, y ** 2+x*y+2 ), x, y )</a:t>
            </a:r>
          </a:p>
          <a:p>
            <a:r>
              <a:rPr lang="nn-NO" altLang="zh-CN" sz="2000"/>
              <a:t>[(-sqrt(3)*I/3, -2*sqrt(3)*I/3), (sqrt(3)*I/3, 2*sqrt(3)*I/3)] </a:t>
            </a:r>
          </a:p>
          <a:p>
            <a:r>
              <a:rPr lang="en-US" altLang="zh-CN" sz="2000"/>
              <a:t>#</a:t>
            </a:r>
            <a:r>
              <a:rPr lang="zh-CN" altLang="en-US" sz="2000"/>
              <a:t>有两组解</a:t>
            </a:r>
          </a:p>
          <a:p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36867" name="内容占位符 5"/>
          <p:cNvSpPr>
            <a:spLocks noGrp="1"/>
          </p:cNvSpPr>
          <p:nvPr>
            <p:ph idx="1"/>
          </p:nvPr>
        </p:nvSpPr>
        <p:spPr>
          <a:xfrm>
            <a:off x="381000" y="1052513"/>
            <a:ext cx="8186738" cy="5195887"/>
          </a:xfrm>
        </p:spPr>
        <p:txBody>
          <a:bodyPr/>
          <a:lstStyle/>
          <a:p>
            <a:r>
              <a:rPr lang="zh-CN" sz="3200" smtClean="0"/>
              <a:t>微分</a:t>
            </a:r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          </a:t>
            </a:r>
            <a:r>
              <a:rPr lang="en-US" altLang="zh-CN" sz="2800" smtClean="0"/>
              <a:t>Derivative</a:t>
            </a:r>
            <a:r>
              <a:rPr lang="zh-CN" sz="2800" smtClean="0"/>
              <a:t>是表示导函数的类，它的第一个参数是需要进行求导的数学函数，第二个参数 是求导的自变量</a:t>
            </a:r>
            <a:r>
              <a:rPr lang="en-US" altLang="zh-CN" sz="2800" smtClean="0"/>
              <a:t>.</a:t>
            </a:r>
            <a:r>
              <a:rPr lang="zh-CN" sz="2800" smtClean="0"/>
              <a:t>注意</a:t>
            </a:r>
            <a:r>
              <a:rPr lang="en-US" altLang="zh-CN" sz="2800" smtClean="0"/>
              <a:t>Derivative</a:t>
            </a:r>
            <a:r>
              <a:rPr lang="zh-CN" sz="2800" smtClean="0"/>
              <a:t>所得到的是一个导函数，它并不会进行求导运算：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如果希望它进行实际的运算</a:t>
            </a:r>
            <a:r>
              <a:rPr lang="en-US" sz="2800" smtClean="0"/>
              <a:t>，</a:t>
            </a:r>
            <a:r>
              <a:rPr lang="zh-CN" sz="2800" smtClean="0"/>
              <a:t>计算出导函数，可以调用其</a:t>
            </a:r>
            <a:r>
              <a:rPr lang="en-US" altLang="zh-CN" sz="2800" smtClean="0"/>
              <a:t>doit()</a:t>
            </a:r>
            <a:r>
              <a:rPr lang="zh-CN" sz="2800" smtClean="0"/>
              <a:t>方法：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endParaRPr lang="zh-CN" altLang="en-US" sz="280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AD620-2740-425F-94D1-BE0F96A75698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066800" y="3352800"/>
            <a:ext cx="72390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t = Derivative(sin(x),x) </a:t>
            </a:r>
            <a:r>
              <a:rPr lang="zh-CN" altLang="en-US" sz="2000"/>
              <a:t> </a:t>
            </a:r>
            <a:r>
              <a:rPr lang="en-US" altLang="zh-CN" sz="2000"/>
              <a:t>#</a:t>
            </a:r>
            <a:r>
              <a:rPr lang="zh-CN" altLang="en-US" sz="2000"/>
              <a:t>创建了一个导函数对象</a:t>
            </a:r>
            <a:endParaRPr lang="en-US" altLang="zh-CN" sz="2000"/>
          </a:p>
          <a:p>
            <a:r>
              <a:rPr lang="en-US" altLang="zh-CN" sz="2000"/>
              <a:t>&gt;&gt;&gt; t</a:t>
            </a:r>
            <a:endParaRPr lang="zh-CN" altLang="en-US" sz="2000"/>
          </a:p>
          <a:p>
            <a:r>
              <a:rPr lang="en-US" altLang="zh-CN" sz="2000"/>
              <a:t>Derivative(sin(x), x)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219200" y="5486400"/>
            <a:ext cx="66294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t.doit()</a:t>
            </a:r>
          </a:p>
          <a:p>
            <a:r>
              <a:rPr lang="en-US" altLang="zh-CN" sz="2000"/>
              <a:t>cos(x)</a:t>
            </a: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0609A-2D81-40D2-A1A0-C791E143584D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37892" name="内容占位符 6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也可以直接使用</a:t>
            </a:r>
            <a:r>
              <a:rPr lang="en-US" altLang="zh-CN" sz="2800" dirty="0" smtClean="0"/>
              <a:t>diff()</a:t>
            </a:r>
            <a:r>
              <a:rPr lang="zh-CN" sz="2800" dirty="0" smtClean="0"/>
              <a:t>函数或表达式的</a:t>
            </a:r>
            <a:r>
              <a:rPr lang="en-US" altLang="zh-CN" sz="2800" dirty="0" smtClean="0"/>
              <a:t>diff()</a:t>
            </a:r>
            <a:r>
              <a:rPr lang="zh-CN" sz="2800" dirty="0" smtClean="0"/>
              <a:t>方法来计算导函数：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</a:t>
            </a:r>
            <a:endParaRPr lang="zh-CN" sz="2800" dirty="0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6629400" cy="34778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&gt;&gt;&gt; diff(sin(2*x), x)</a:t>
            </a:r>
            <a:endParaRPr lang="zh-CN" altLang="en-US" sz="2000" dirty="0"/>
          </a:p>
          <a:p>
            <a:r>
              <a:rPr lang="en-US" altLang="zh-CN" sz="2000" dirty="0"/>
              <a:t>2*</a:t>
            </a:r>
            <a:r>
              <a:rPr lang="en-US" altLang="zh-CN" sz="2000" dirty="0" err="1"/>
              <a:t>cos</a:t>
            </a:r>
            <a:r>
              <a:rPr lang="en-US" altLang="zh-CN" sz="2000" dirty="0"/>
              <a:t>(2*x</a:t>
            </a:r>
            <a:r>
              <a:rPr lang="en-US" altLang="zh-CN" sz="2000" dirty="0" smtClean="0"/>
              <a:t>)</a:t>
            </a:r>
          </a:p>
          <a:p>
            <a:endParaRPr lang="zh-CN" altLang="en-US" sz="2000" dirty="0"/>
          </a:p>
          <a:p>
            <a:r>
              <a:rPr lang="en-US" altLang="zh-CN" sz="2000" dirty="0"/>
              <a:t>&gt;&gt;&gt; sin(2*x).diff(x)</a:t>
            </a:r>
            <a:endParaRPr lang="zh-CN" altLang="en-US" sz="2000" dirty="0"/>
          </a:p>
          <a:p>
            <a:r>
              <a:rPr lang="en-US" altLang="zh-CN" sz="2000" dirty="0"/>
              <a:t>2*</a:t>
            </a:r>
            <a:r>
              <a:rPr lang="en-US" altLang="zh-CN" sz="2000" dirty="0" err="1"/>
              <a:t>cos</a:t>
            </a:r>
            <a:r>
              <a:rPr lang="en-US" altLang="zh-CN" sz="2000" dirty="0"/>
              <a:t>(2*x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&gt;&gt;&gt; diff(sin(2*x), x, 2)</a:t>
            </a:r>
          </a:p>
          <a:p>
            <a:r>
              <a:rPr lang="en-US" altLang="zh-CN" sz="2000" dirty="0"/>
              <a:t>-4*sin(2*x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&gt;&gt;&gt; diff(sin(2*x), x, 3)</a:t>
            </a:r>
          </a:p>
          <a:p>
            <a:r>
              <a:rPr lang="en-US" altLang="zh-CN" sz="2000" dirty="0"/>
              <a:t> -8*</a:t>
            </a:r>
            <a:r>
              <a:rPr lang="en-US" altLang="zh-CN" sz="2000" dirty="0" err="1"/>
              <a:t>cos</a:t>
            </a:r>
            <a:r>
              <a:rPr lang="en-US" altLang="zh-CN" sz="2000" dirty="0"/>
              <a:t>(2*x)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09600" y="1052513"/>
            <a:ext cx="81534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</a:t>
            </a:r>
            <a:r>
              <a:rPr lang="zh-CN" sz="2800" smtClean="0"/>
              <a:t>也可以表示多个变量的导函数，例如：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/>
            </a:r>
            <a:br>
              <a:rPr lang="zh-CN" altLang="zh-CN" sz="2800" smtClean="0"/>
            </a:br>
            <a:r>
              <a:rPr lang="en-US" altLang="zh-CN" sz="2800" smtClean="0"/>
              <a:t>      diff()</a:t>
            </a:r>
            <a:r>
              <a:rPr lang="zh-CN" altLang="en-US" sz="2800" smtClean="0"/>
              <a:t>求解的格式和</a:t>
            </a:r>
            <a:r>
              <a:rPr lang="en-US" altLang="zh-CN" sz="2800" smtClean="0"/>
              <a:t>Derivative</a:t>
            </a:r>
            <a:r>
              <a:rPr lang="zh-CN" altLang="en-US" sz="2800" smtClean="0"/>
              <a:t>声明的格式类似</a:t>
            </a:r>
            <a:r>
              <a:rPr lang="zh-CN" sz="2800" smtClean="0"/>
              <a:t>，例如下面的语句计算</a:t>
            </a:r>
            <a:r>
              <a:rPr lang="en-US" altLang="zh-CN" sz="2800" smtClean="0"/>
              <a:t>sin(xy)</a:t>
            </a:r>
            <a:r>
              <a:rPr lang="zh-CN" sz="2800" smtClean="0"/>
              <a:t>对</a:t>
            </a:r>
            <a:r>
              <a:rPr lang="en-US" altLang="zh-CN" sz="2800" smtClean="0"/>
              <a:t>x</a:t>
            </a:r>
            <a:r>
              <a:rPr lang="zh-CN" sz="2800" smtClean="0"/>
              <a:t>两次求导、对</a:t>
            </a:r>
            <a:r>
              <a:rPr lang="en-US" altLang="zh-CN" sz="2800" smtClean="0"/>
              <a:t>y</a:t>
            </a:r>
            <a:r>
              <a:rPr lang="zh-CN" sz="2800" smtClean="0"/>
              <a:t>三次求导的结果</a:t>
            </a:r>
            <a:r>
              <a:rPr lang="zh-CN" altLang="zh-CN" sz="2800" smtClean="0"/>
              <a:t>: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FF0D5-DD2C-4016-844F-38FE018928A0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70866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Derivative(f(x,y), x,2,y,3)</a:t>
            </a:r>
            <a:r>
              <a:rPr lang="zh-CN" altLang="en-US" sz="2000"/>
              <a:t> </a:t>
            </a:r>
            <a:r>
              <a:rPr lang="en-US" altLang="zh-CN" sz="2000"/>
              <a:t>#</a:t>
            </a:r>
            <a:r>
              <a:rPr lang="zh-CN" altLang="en-US" sz="2000"/>
              <a:t>对</a:t>
            </a:r>
            <a:r>
              <a:rPr lang="en-US" altLang="zh-CN" sz="2000"/>
              <a:t>x</a:t>
            </a:r>
            <a:r>
              <a:rPr lang="zh-CN" altLang="en-US" sz="2000"/>
              <a:t>求二阶导且对</a:t>
            </a:r>
            <a:r>
              <a:rPr lang="en-US" altLang="zh-CN" sz="2000"/>
              <a:t>y</a:t>
            </a:r>
            <a:r>
              <a:rPr lang="zh-CN" altLang="en-US" sz="2000"/>
              <a:t>求三阶导数（</a:t>
            </a:r>
            <a:r>
              <a:rPr lang="en-US" altLang="zh-CN" sz="2000"/>
              <a:t>5</a:t>
            </a:r>
            <a:r>
              <a:rPr lang="zh-CN" altLang="en-US" sz="2000"/>
              <a:t>阶数）</a:t>
            </a:r>
            <a:endParaRPr lang="en-US" altLang="zh-CN" sz="2000"/>
          </a:p>
          <a:p>
            <a:r>
              <a:rPr lang="es-ES" altLang="zh-CN" sz="2000"/>
              <a:t>Derivative(f(x, y), x, x, y, y, y)</a:t>
            </a:r>
            <a:endParaRPr lang="zh-CN" altLang="en-US" sz="2000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1143000" y="4724400"/>
            <a:ext cx="7086600" cy="13239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&gt;&gt;&gt; diff(sin(x*y), x,2,y,3)</a:t>
            </a:r>
          </a:p>
          <a:p>
            <a:r>
              <a:rPr lang="es-ES" altLang="zh-CN" sz="2000" dirty="0"/>
              <a:t>x*(x**2*y**2*cos(x*y) + 6*x*y*sin(x*y) - 6*cos(x*y))</a:t>
            </a: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195888"/>
          </a:xfrm>
        </p:spPr>
        <p:txBody>
          <a:bodyPr/>
          <a:lstStyle/>
          <a:p>
            <a:r>
              <a:rPr lang="zh-CN" sz="3200" smtClean="0"/>
              <a:t>微分方程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dsolve()</a:t>
            </a:r>
            <a:r>
              <a:rPr lang="zh-CN" sz="2800" smtClean="0"/>
              <a:t>可以对微分方程进行符号求解。它的第一个参数是一个带未知函数的表达式，第 二个参数是需要进行求解的未知函数。例如下面的程序对微分方程</a:t>
            </a:r>
            <a:r>
              <a:rPr lang="en-US" altLang="zh-CN" sz="2800" smtClean="0"/>
              <a:t>                   </a:t>
            </a:r>
            <a:r>
              <a:rPr lang="zh-CN" sz="2800" smtClean="0"/>
              <a:t>进行求解。 得到的结果是一个自然指数函数，它有一个待定系数</a:t>
            </a:r>
            <a:r>
              <a:rPr lang="en-US" altLang="zh-CN" sz="2800" smtClean="0"/>
              <a:t>c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。</a:t>
            </a:r>
            <a:endParaRPr 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102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4E9AE-E51C-4523-99C5-1A4E5340B7FB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19200" y="4419600"/>
            <a:ext cx="70104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&gt;&gt;&gt;f=Function("f")</a:t>
            </a:r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dsolve</a:t>
            </a:r>
            <a:r>
              <a:rPr lang="en-US" altLang="zh-CN" sz="2000" dirty="0"/>
              <a:t>(Derivative(f(x),x) - f(x), f(x))</a:t>
            </a:r>
          </a:p>
          <a:p>
            <a:r>
              <a:rPr lang="en-US" altLang="zh-CN" sz="2000" dirty="0"/>
              <a:t> f(x) == C1*exp(x)</a:t>
            </a:r>
            <a:endParaRPr lang="zh-CN" altLang="en-US" sz="2000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4800600" y="2895600"/>
          <a:ext cx="2209800" cy="490538"/>
        </p:xfrm>
        <a:graphic>
          <a:graphicData uri="http://schemas.openxmlformats.org/presentationml/2006/ole">
            <p:oleObj spid="_x0000_s1026" name="Equation" r:id="rId3" imgW="10285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614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3200" dirty="0" smtClean="0"/>
              <a:t>积分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integrate()</a:t>
            </a:r>
            <a:r>
              <a:rPr lang="zh-CN" sz="2800" dirty="0" smtClean="0"/>
              <a:t>可以计算定积分和不定积分：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</a:t>
            </a:r>
            <a:r>
              <a:rPr lang="en-US" sz="2400" dirty="0" err="1" smtClean="0">
                <a:cs typeface="+mn-cs"/>
              </a:rPr>
              <a:t>f,x</a:t>
            </a:r>
            <a:r>
              <a:rPr lang="en-US" sz="2400" dirty="0" smtClean="0">
                <a:cs typeface="+mn-cs"/>
              </a:rPr>
              <a:t>):</a:t>
            </a:r>
            <a:r>
              <a:rPr lang="zh-CN" sz="2400" dirty="0" smtClean="0">
                <a:cs typeface="+mn-cs"/>
              </a:rPr>
              <a:t>计算不定积分</a:t>
            </a:r>
            <a:endParaRPr lang="en-US" altLang="zh-CN" sz="2400" dirty="0" smtClean="0">
              <a:cs typeface="+mn-cs"/>
            </a:endParaRPr>
          </a:p>
          <a:p>
            <a:pPr lvl="1">
              <a:defRPr/>
            </a:pPr>
            <a:endParaRPr lang="zh-CN" sz="12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integrate(f,(</a:t>
            </a:r>
            <a:r>
              <a:rPr lang="en-US" sz="2400" dirty="0" err="1" smtClean="0">
                <a:cs typeface="+mn-cs"/>
              </a:rPr>
              <a:t>x,a,b</a:t>
            </a:r>
            <a:r>
              <a:rPr lang="en-US" sz="2400" dirty="0" smtClean="0">
                <a:cs typeface="+mn-cs"/>
              </a:rPr>
              <a:t>)):</a:t>
            </a:r>
            <a:r>
              <a:rPr lang="zh-CN" sz="2400" dirty="0" smtClean="0">
                <a:cs typeface="+mn-cs"/>
              </a:rPr>
              <a:t>计算定积分 </a:t>
            </a:r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zh-CN" sz="2800" dirty="0" smtClean="0"/>
              <a:t>如果要对多个变量计算多重积分，只需要将被积分的变量依次列出即可：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</a:t>
            </a:r>
            <a:r>
              <a:rPr lang="en-US" sz="2400" dirty="0" err="1" smtClean="0">
                <a:cs typeface="+mn-cs"/>
              </a:rPr>
              <a:t>f,x,y</a:t>
            </a:r>
            <a:r>
              <a:rPr lang="en-US" sz="2400" dirty="0" smtClean="0">
                <a:cs typeface="+mn-cs"/>
              </a:rPr>
              <a:t>):</a:t>
            </a:r>
            <a:r>
              <a:rPr lang="zh-CN" sz="2400" dirty="0" smtClean="0">
                <a:cs typeface="+mn-cs"/>
              </a:rPr>
              <a:t>计算双重不定积分</a:t>
            </a:r>
          </a:p>
          <a:p>
            <a:pPr>
              <a:buFont typeface="Wingdings" pitchFamily="2" charset="2"/>
              <a:buNone/>
              <a:defRPr/>
            </a:pPr>
            <a:endParaRPr lang="zh-CN" sz="1600" dirty="0" smtClean="0"/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Integrate(f,(</a:t>
            </a:r>
            <a:r>
              <a:rPr lang="en-US" sz="2400" dirty="0" err="1" smtClean="0">
                <a:cs typeface="+mn-cs"/>
              </a:rPr>
              <a:t>x,a,b</a:t>
            </a:r>
            <a:r>
              <a:rPr lang="en-US" sz="2400" dirty="0" smtClean="0">
                <a:cs typeface="+mn-cs"/>
              </a:rPr>
              <a:t>),(</a:t>
            </a:r>
            <a:r>
              <a:rPr lang="en-US" sz="2400" dirty="0" err="1" smtClean="0">
                <a:cs typeface="+mn-cs"/>
              </a:rPr>
              <a:t>y,c,d</a:t>
            </a:r>
            <a:r>
              <a:rPr lang="en-US" sz="2400" dirty="0" smtClean="0">
                <a:cs typeface="+mn-cs"/>
              </a:rPr>
              <a:t>)):</a:t>
            </a:r>
            <a:r>
              <a:rPr lang="zh-CN" sz="2400" dirty="0" smtClean="0">
                <a:cs typeface="+mn-cs"/>
              </a:rPr>
              <a:t>计算双重定积分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20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003EA-456C-4718-B91E-33B5732243C5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867400" y="2133600"/>
          <a:ext cx="669925" cy="525463"/>
        </p:xfrm>
        <a:graphic>
          <a:graphicData uri="http://schemas.openxmlformats.org/presentationml/2006/ole">
            <p:oleObj spid="_x0000_s2050" name="Equation" r:id="rId3" imgW="355320" imgH="279360" progId="Equation.DSMT4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6172200" y="2590800"/>
          <a:ext cx="669925" cy="884238"/>
        </p:xfrm>
        <a:graphic>
          <a:graphicData uri="http://schemas.openxmlformats.org/presentationml/2006/ole">
            <p:oleObj spid="_x0000_s2051" name="Equation" r:id="rId4" imgW="355320" imgH="469800" progId="Equation.DSMT4">
              <p:embed/>
            </p:oleObj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6629400" y="4495800"/>
          <a:ext cx="1101725" cy="525463"/>
        </p:xfrm>
        <a:graphic>
          <a:graphicData uri="http://schemas.openxmlformats.org/presentationml/2006/ole">
            <p:oleObj spid="_x0000_s2052" name="Equation" r:id="rId5" imgW="583920" imgH="279360" progId="Equation.DSMT4">
              <p:embed/>
            </p:oleObj>
          </a:graphicData>
        </a:graphic>
      </p:graphicFrame>
      <p:graphicFrame>
        <p:nvGraphicFramePr>
          <p:cNvPr id="2053" name="Object 10"/>
          <p:cNvGraphicFramePr>
            <a:graphicFrameLocks noChangeAspect="1"/>
          </p:cNvGraphicFramePr>
          <p:nvPr/>
        </p:nvGraphicFramePr>
        <p:xfrm>
          <a:off x="7239000" y="5638800"/>
          <a:ext cx="1100138" cy="884238"/>
        </p:xfrm>
        <a:graphic>
          <a:graphicData uri="http://schemas.openxmlformats.org/presentationml/2006/ole">
            <p:oleObj spid="_x0000_s2053" name="Equation" r:id="rId6" imgW="58392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和</a:t>
            </a:r>
            <a:r>
              <a:rPr lang="en-US" altLang="zh-CN" sz="2800" smtClean="0"/>
              <a:t>Derivative</a:t>
            </a:r>
            <a:r>
              <a:rPr lang="zh-CN" sz="2800" smtClean="0"/>
              <a:t>对象表示微分表达式类似</a:t>
            </a:r>
            <a:r>
              <a:rPr lang="en-US" altLang="zh-CN" sz="2800" b="1" smtClean="0"/>
              <a:t>,</a:t>
            </a:r>
            <a:r>
              <a:rPr lang="en-US" altLang="zh-CN" sz="2800" smtClean="0"/>
              <a:t>Integral</a:t>
            </a:r>
            <a:r>
              <a:rPr lang="zh-CN" sz="2800" smtClean="0"/>
              <a:t>对象表示积分表达式，它的参数和</a:t>
            </a:r>
            <a:r>
              <a:rPr lang="en-US" altLang="zh-CN" sz="2800" smtClean="0"/>
              <a:t>integrate() </a:t>
            </a:r>
            <a:r>
              <a:rPr lang="zh-CN" sz="2800" smtClean="0"/>
              <a:t>类似，例如：</a:t>
            </a:r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/>
            </a:r>
            <a:br>
              <a:rPr lang="zh-CN" altLang="zh-CN" sz="2800" smtClean="0"/>
            </a:b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调用积分对象的</a:t>
            </a:r>
            <a:r>
              <a:rPr lang="en-US" altLang="zh-CN" sz="2800" smtClean="0"/>
              <a:t>doit()</a:t>
            </a:r>
            <a:r>
              <a:rPr lang="zh-CN" sz="2800" smtClean="0"/>
              <a:t>方法可以对其进行求值计算</a:t>
            </a:r>
            <a:r>
              <a:rPr lang="en-US" altLang="zh-CN" sz="2800" smtClean="0"/>
              <a:t>: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10C3EF-BEA7-4340-AF6F-67BE74822EAB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828800" y="2590800"/>
            <a:ext cx="62484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 = Integral(x*sin(x), x)</a:t>
            </a:r>
          </a:p>
          <a:p>
            <a:r>
              <a:rPr lang="en-US" altLang="zh-CN" sz="2000"/>
              <a:t>&gt;&gt;&gt; e</a:t>
            </a:r>
          </a:p>
          <a:p>
            <a:r>
              <a:rPr lang="en-US" altLang="zh-CN" sz="2000"/>
              <a:t>Integral(x*sin(x), x)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1676400" y="4953000"/>
            <a:ext cx="62484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e.doit()</a:t>
            </a:r>
            <a:endParaRPr lang="zh-CN" altLang="en-US" sz="2000"/>
          </a:p>
          <a:p>
            <a:r>
              <a:rPr lang="en-US" altLang="zh-CN" sz="2000"/>
              <a:t>-x*cos(x) + sin(x))</a:t>
            </a:r>
            <a:endParaRPr lang="zh-CN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有些积分表达式无法进行符号化简，这时可以调用其</a:t>
            </a:r>
            <a:r>
              <a:rPr lang="en-US" altLang="zh-CN" sz="2800" smtClean="0"/>
              <a:t>evalf()</a:t>
            </a:r>
            <a:r>
              <a:rPr lang="zh-CN" sz="2800" smtClean="0"/>
              <a:t>方法或用求值函数</a:t>
            </a:r>
            <a:r>
              <a:rPr lang="en-US" altLang="zh-CN" sz="2800" smtClean="0"/>
              <a:t>N()</a:t>
            </a:r>
            <a:r>
              <a:rPr lang="zh-CN" sz="2800" smtClean="0"/>
              <a:t>对其进 行数值运算：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/>
            </a:r>
            <a:br>
              <a:rPr lang="zh-CN" altLang="zh-CN" sz="2800" smtClean="0"/>
            </a:br>
            <a:r>
              <a:rPr lang="en-US" altLang="zh-CN" sz="2800" smtClean="0"/>
              <a:t>      </a:t>
            </a:r>
            <a:r>
              <a:rPr lang="zh-CN" sz="2800" smtClean="0"/>
              <a:t>由于无法进行符号定积分，</a:t>
            </a:r>
            <a:r>
              <a:rPr lang="zh-CN" altLang="en-US" sz="2800" smtClean="0"/>
              <a:t>可</a:t>
            </a:r>
            <a:r>
              <a:rPr lang="zh-CN" sz="2800" smtClean="0"/>
              <a:t>用</a:t>
            </a:r>
            <a:r>
              <a:rPr lang="en-US" altLang="zh-CN" sz="2800" smtClean="0"/>
              <a:t>evalf()</a:t>
            </a:r>
            <a:r>
              <a:rPr lang="zh-CN" sz="2800" smtClean="0"/>
              <a:t>和</a:t>
            </a:r>
            <a:r>
              <a:rPr lang="en-US" altLang="zh-CN" sz="2800" smtClean="0"/>
              <a:t>N()</a:t>
            </a:r>
            <a:r>
              <a:rPr lang="zh-CN" sz="2800" smtClean="0"/>
              <a:t>对其 进行数值运算：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FF1724-4D24-4E73-AE8E-C61DC2D99B79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048000" y="2133600"/>
            <a:ext cx="51816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e2 = Integral(sin(x)/x, (x, 0, 1)) </a:t>
            </a:r>
          </a:p>
          <a:p>
            <a:r>
              <a:rPr lang="en-US" altLang="zh-CN" sz="2000"/>
              <a:t>&gt;&gt;&gt; e2.doit()</a:t>
            </a:r>
          </a:p>
          <a:p>
            <a:r>
              <a:rPr lang="en-US" altLang="zh-CN" sz="2000"/>
              <a:t>Si(1)   #Si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828800" y="4343400"/>
            <a:ext cx="6019800" cy="193833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e2.evalf()</a:t>
            </a:r>
            <a:endParaRPr lang="zh-CN" altLang="en-US" sz="2000"/>
          </a:p>
          <a:p>
            <a:r>
              <a:rPr lang="en-US" altLang="zh-CN" sz="2000"/>
              <a:t>0.946083070367183 </a:t>
            </a:r>
          </a:p>
          <a:p>
            <a:r>
              <a:rPr lang="en-US" altLang="zh-CN" sz="2000"/>
              <a:t>&gt;&gt;&gt; N(e2)</a:t>
            </a:r>
            <a:endParaRPr lang="zh-CN" altLang="en-US" sz="2000"/>
          </a:p>
          <a:p>
            <a:r>
              <a:rPr lang="en-US" altLang="zh-CN" sz="2000"/>
              <a:t>0.946083070367183 </a:t>
            </a:r>
          </a:p>
          <a:p>
            <a:r>
              <a:rPr lang="en-US" altLang="zh-CN" sz="2000"/>
              <a:t>&gt;&gt;&gt; N(e2, 100) #</a:t>
            </a:r>
            <a:r>
              <a:rPr lang="zh-CN" altLang="en-US" sz="2000"/>
              <a:t>可以指定精度</a:t>
            </a:r>
          </a:p>
          <a:p>
            <a:r>
              <a:rPr lang="en-US" altLang="zh-CN" sz="2000"/>
              <a:t>0.946083070367183014941353313823…   </a:t>
            </a:r>
            <a:endParaRPr lang="zh-CN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534400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SymPy</a:t>
            </a:r>
            <a:r>
              <a:rPr lang="zh-CN" sz="2800" smtClean="0"/>
              <a:t>的数值计算功能还不够强大，不能对应如下这种情况的无限积分</a:t>
            </a:r>
            <a:r>
              <a:rPr lang="zh-CN" altLang="zh-CN" sz="2800" smtClean="0"/>
              <a:t>:</a:t>
            </a:r>
          </a:p>
          <a:p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将积分上限修改为</a:t>
            </a:r>
            <a:r>
              <a:rPr lang="zh-CN" altLang="zh-CN" sz="2800" smtClean="0"/>
              <a:t>1</a:t>
            </a:r>
            <a:r>
              <a:rPr lang="en-US" altLang="zh-CN" sz="2800" smtClean="0"/>
              <a:t>0000</a:t>
            </a:r>
            <a:r>
              <a:rPr lang="zh-CN" sz="2800" smtClean="0"/>
              <a:t>也没能计算出近似结果，上限为</a:t>
            </a:r>
            <a:r>
              <a:rPr lang="zh-CN" altLang="zh-CN" sz="2800" smtClean="0"/>
              <a:t>1000</a:t>
            </a:r>
            <a:r>
              <a:rPr lang="zh-CN" sz="2800" smtClean="0"/>
              <a:t>时得到了 </a:t>
            </a:r>
            <a:r>
              <a:rPr lang="el-GR" altLang="zh-CN" sz="2800" smtClean="0"/>
              <a:t>π</a:t>
            </a:r>
            <a:r>
              <a:rPr lang="en-US" altLang="zh-CN" sz="2800" smtClean="0"/>
              <a:t>/2</a:t>
            </a:r>
            <a:r>
              <a:rPr lang="zh-CN" sz="2800" smtClean="0"/>
              <a:t>的近似值， 不过还远远不够精确：</a:t>
            </a:r>
            <a:br>
              <a:rPr lang="zh-CN" sz="2800" smtClean="0"/>
            </a:br>
            <a:endParaRPr 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</p:txBody>
      </p:sp>
      <p:sp>
        <p:nvSpPr>
          <p:cNvPr id="30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91D652-61F1-4136-83C2-D73DB0A083D1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75438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</a:t>
            </a:r>
            <a:r>
              <a:rPr lang="sv-SE" altLang="zh-CN" sz="2000"/>
              <a:t>N(Integral(sin(x)/x, (x, 0, oo))) </a:t>
            </a:r>
            <a:r>
              <a:rPr lang="en-US" altLang="zh-CN" sz="2000"/>
              <a:t># oo</a:t>
            </a:r>
            <a:r>
              <a:rPr lang="zh-CN" altLang="en-US" sz="2000"/>
              <a:t>表示正无穷</a:t>
            </a:r>
            <a:endParaRPr lang="en-US" altLang="zh-CN" sz="2000"/>
          </a:p>
          <a:p>
            <a:r>
              <a:rPr lang="en-US" altLang="zh-CN" sz="2000"/>
              <a:t>-0.e+0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543800" cy="132397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N(Integral(sin(x)/x, (x, 0, 10000))) </a:t>
            </a:r>
          </a:p>
          <a:p>
            <a:r>
              <a:rPr lang="en-US" altLang="zh-CN" sz="2000"/>
              <a:t>0.e+0</a:t>
            </a:r>
          </a:p>
          <a:p>
            <a:r>
              <a:rPr lang="en-US" altLang="zh-CN" sz="2000"/>
              <a:t>&gt;&gt;&gt;N(Integral(sin(x)/x, (x, 0, 1000))) </a:t>
            </a:r>
          </a:p>
          <a:p>
            <a:r>
              <a:rPr lang="en-US" altLang="zh-CN" sz="2000"/>
              <a:t>1.57023312196877</a:t>
            </a:r>
            <a:endParaRPr lang="zh-CN" altLang="en-US" sz="20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486400" y="1447800"/>
          <a:ext cx="2033588" cy="884238"/>
        </p:xfrm>
        <a:graphic>
          <a:graphicData uri="http://schemas.openxmlformats.org/presentationml/2006/ole">
            <p:oleObj spid="_x0000_s3074" name="Equation" r:id="rId3" imgW="107928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          </a:t>
            </a:r>
            <a:r>
              <a:rPr lang="en-US" sz="2800" dirty="0" err="1" smtClean="0">
                <a:solidFill>
                  <a:srgbClr val="FF0000"/>
                </a:solidFill>
              </a:rPr>
              <a:t>as_sum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zh-CN" sz="2800" dirty="0" smtClean="0">
                <a:solidFill>
                  <a:srgbClr val="FF0000"/>
                </a:solidFill>
              </a:rPr>
              <a:t>方法可以将定积分转换为近似求和公式，它将积分区域分割成</a:t>
            </a:r>
            <a:r>
              <a:rPr lang="en-US" sz="2800" cap="small" dirty="0" smtClean="0">
                <a:solidFill>
                  <a:srgbClr val="FF0000"/>
                </a:solidFill>
              </a:rPr>
              <a:t>n</a:t>
            </a:r>
            <a:r>
              <a:rPr lang="zh-CN" sz="2800" dirty="0" smtClean="0">
                <a:solidFill>
                  <a:srgbClr val="FF0000"/>
                </a:solidFill>
              </a:rPr>
              <a:t>个小矩形的面积之和: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E167E5-EBAB-40A2-B485-2DB1E9115953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914400" y="2438400"/>
            <a:ext cx="7543800" cy="2862263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e=Integral(sin(x)/x,(x,0,1))</a:t>
            </a:r>
          </a:p>
          <a:p>
            <a:r>
              <a:rPr lang="en-US" altLang="zh-CN" sz="2000"/>
              <a:t>&gt;&gt;&gt;e.as_sum(5)</a:t>
            </a:r>
          </a:p>
          <a:p>
            <a:r>
              <a:rPr lang="en-US" altLang="zh-CN" sz="2000"/>
              <a:t>2*sin(9/10)/9 + 2*sin(7/10)/7 + 2*sin(1/2)/5 + 2*sin(3/10)/3 + 2*sin(1/10)</a:t>
            </a:r>
          </a:p>
          <a:p>
            <a:r>
              <a:rPr lang="en-US" altLang="zh-CN" sz="2000"/>
              <a:t>&gt;&gt;&gt; N(e.as_sum(5))</a:t>
            </a:r>
          </a:p>
          <a:p>
            <a:r>
              <a:rPr lang="en-US" altLang="zh-CN" sz="2000"/>
              <a:t> 0.946585362780408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zh-CN" sz="3200" smtClean="0"/>
              <a:t>符号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创建一个符号使用</a:t>
            </a:r>
            <a:r>
              <a:rPr lang="en-US" altLang="zh-CN" sz="2800" smtClean="0"/>
              <a:t>symbols()</a:t>
            </a:r>
            <a:r>
              <a:rPr lang="zh-CN" altLang="en-US" sz="2800" smtClean="0"/>
              <a:t>，此函数会返回一个</a:t>
            </a:r>
            <a:r>
              <a:rPr lang="en-US" altLang="zh-CN" sz="2800" smtClean="0"/>
              <a:t>Symbol</a:t>
            </a:r>
            <a:r>
              <a:rPr lang="zh-CN" altLang="en-US" sz="2800" smtClean="0"/>
              <a:t>对象，用于表示符号变量，其有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属性，这是符号名，如：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其中左边的</a:t>
            </a:r>
            <a:r>
              <a:rPr lang="en-US" altLang="zh-CN" sz="2800" smtClean="0"/>
              <a:t>x</a:t>
            </a:r>
            <a:r>
              <a:rPr lang="zh-CN" altLang="en-US" sz="2800" smtClean="0"/>
              <a:t>是一个符号对象，而右边括号中用引号包着的</a:t>
            </a:r>
            <a:r>
              <a:rPr lang="en-US" altLang="zh-CN" sz="2800" smtClean="0"/>
              <a:t>x</a:t>
            </a:r>
            <a:r>
              <a:rPr lang="zh-CN" altLang="en-US" sz="2800" smtClean="0"/>
              <a:t>是符号对象的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属性，两个</a:t>
            </a:r>
            <a:r>
              <a:rPr lang="en-US" altLang="zh-CN" sz="2800" smtClean="0"/>
              <a:t>x</a:t>
            </a:r>
            <a:r>
              <a:rPr lang="zh-CN" altLang="en-US" sz="2800" smtClean="0"/>
              <a:t>不要求一样，但是为了易于理解，通常将符号对象和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属性显示成一样，另外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属性是引号包起来的。如要同时配置多个符号对象，</a:t>
            </a:r>
            <a:r>
              <a:rPr lang="en-US" altLang="zh-CN" sz="2800" smtClean="0"/>
              <a:t>symbols()</a:t>
            </a:r>
            <a:r>
              <a:rPr lang="zh-CN" altLang="en-US" sz="2800" smtClean="0"/>
              <a:t>中多个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属性可以以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A5F55-BD82-4844-B6C3-041666FD3DB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086600" cy="40005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 x0=symbols('x0‘)</a:t>
            </a:r>
            <a:endParaRPr lang="zh-CN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algn="ctr">
              <a:buFont typeface="Wingdings" pitchFamily="2" charset="2"/>
              <a:buNone/>
            </a:pPr>
            <a:r>
              <a:rPr lang="en-US" altLang="zh-CN" sz="6600" smtClean="0">
                <a:solidFill>
                  <a:srgbClr val="0070C0"/>
                </a:solidFill>
              </a:rPr>
              <a:t>End</a:t>
            </a:r>
            <a:endParaRPr lang="zh-CN" altLang="en-US" sz="6600" smtClean="0">
              <a:solidFill>
                <a:srgbClr val="0070C0"/>
              </a:solidFill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B51DD3-81D4-44BE-AAE1-A866DF81D059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空格或者逗号分隔，然后用引号包住，如下：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一次配置三个符号，由于符号对象名和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属性名经常一致，所以可以使用</a:t>
            </a:r>
            <a:r>
              <a:rPr lang="en-US" altLang="zh-CN" sz="2800" smtClean="0"/>
              <a:t>var</a:t>
            </a:r>
            <a:r>
              <a:rPr lang="zh-CN" altLang="en-US" sz="2800" smtClean="0"/>
              <a:t>（）函数，如：</a:t>
            </a:r>
            <a:r>
              <a:rPr lang="en-US" altLang="zh-CN" sz="28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这语句和上个语句功能一致，在当前环境中创建了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个同名的</a:t>
            </a:r>
            <a:r>
              <a:rPr lang="en-US" altLang="zh-CN" sz="2800" smtClean="0"/>
              <a:t>Symbol</a:t>
            </a:r>
            <a:r>
              <a:rPr lang="zh-CN" altLang="en-US" sz="2800" smtClean="0"/>
              <a:t>对象（为了防止误会，使用</a:t>
            </a:r>
            <a:r>
              <a:rPr lang="en-US" altLang="zh-CN" sz="2800" smtClean="0"/>
              <a:t>symbols</a:t>
            </a:r>
            <a:r>
              <a:rPr lang="zh-CN" altLang="en-US" sz="2800" smtClean="0"/>
              <a:t>其实更好）。</a:t>
            </a:r>
            <a:r>
              <a:rPr lang="en-US" altLang="zh-CN" sz="2800" smtClean="0"/>
              <a:t>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DDF47-4396-4AC6-BD5E-7B3F9569D9BB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914400" y="4038600"/>
            <a:ext cx="70866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var("x0,y0,x1,y1")</a:t>
            </a:r>
          </a:p>
          <a:p>
            <a:r>
              <a:rPr lang="en-US" altLang="zh-CN" sz="2000"/>
              <a:t>(x0, y0, x1, y1)</a:t>
            </a:r>
            <a:endParaRPr lang="zh-CN" altLang="en-US" sz="200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086600" cy="40005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x0,y0,x1,y1=symbols('x0,y0,x1,y1')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11267" name="内容占位符 6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变量名和符号名当然也可以是不一样的，例如：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sz="2800" smtClean="0"/>
              <a:t>数学公式中的</a:t>
            </a:r>
            <a:r>
              <a:rPr lang="zh-CN" altLang="en-US" sz="2800" smtClean="0"/>
              <a:t>符号一</a:t>
            </a:r>
            <a:r>
              <a:rPr lang="zh-CN" sz="2800" smtClean="0"/>
              <a:t>般都有特定的假设，例如</a:t>
            </a:r>
            <a:r>
              <a:rPr lang="en-US" altLang="zh-CN" sz="2800" smtClean="0"/>
              <a:t>m</a:t>
            </a:r>
            <a:r>
              <a:rPr lang="en-US" sz="2800" smtClean="0"/>
              <a:t>、</a:t>
            </a:r>
            <a:r>
              <a:rPr lang="en-US" altLang="zh-CN" sz="2800" smtClean="0"/>
              <a:t>n</a:t>
            </a:r>
            <a:r>
              <a:rPr lang="zh-CN" sz="2800" smtClean="0"/>
              <a:t>通常是整数，而</a:t>
            </a:r>
            <a:r>
              <a:rPr lang="en-US" altLang="zh-CN" sz="2800" smtClean="0"/>
              <a:t>z</a:t>
            </a:r>
            <a:r>
              <a:rPr lang="zh-CN" sz="2800" smtClean="0"/>
              <a:t>经常表示复数。在用</a:t>
            </a:r>
            <a:r>
              <a:rPr lang="en-US" altLang="zh-CN" sz="2800" smtClean="0"/>
              <a:t>var()</a:t>
            </a:r>
            <a:r>
              <a:rPr lang="en-US" sz="2800" smtClean="0"/>
              <a:t>、</a:t>
            </a:r>
            <a:r>
              <a:rPr lang="en-US" altLang="zh-CN" sz="2800" smtClean="0"/>
              <a:t>symbols()</a:t>
            </a:r>
            <a:r>
              <a:rPr lang="zh-CN" sz="2800" smtClean="0"/>
              <a:t>或</a:t>
            </a:r>
            <a:r>
              <a:rPr lang="en-US" altLang="zh-CN" sz="2800" smtClean="0"/>
              <a:t>Symbol()</a:t>
            </a:r>
            <a:r>
              <a:rPr lang="zh-CN" sz="2800" smtClean="0"/>
              <a:t>创建</a:t>
            </a:r>
            <a:r>
              <a:rPr lang="en-US" altLang="zh-CN" sz="2800" smtClean="0"/>
              <a:t>Symbol</a:t>
            </a:r>
            <a:r>
              <a:rPr lang="zh-CN" sz="2800" smtClean="0"/>
              <a:t>对象时，可以通过关键字参数指定所创建</a:t>
            </a:r>
            <a:r>
              <a:rPr lang="zh-CN" altLang="en-US" sz="2800" smtClean="0"/>
              <a:t>符号</a:t>
            </a:r>
            <a:r>
              <a:rPr lang="zh-CN" sz="2800" smtClean="0"/>
              <a:t>的假 设条件，这些假设条件会影响到它们所参与的计算。</a:t>
            </a:r>
            <a:endParaRPr lang="zh-CN" altLang="en-US" sz="2800" smtClean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80284-266F-4B52-8412-393E07F1A7B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5791200" cy="101600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a, b = symbols ("alpha, beta")</a:t>
            </a:r>
            <a:endParaRPr lang="zh-CN" altLang="en-US" sz="2000"/>
          </a:p>
          <a:p>
            <a:r>
              <a:rPr lang="en-US" altLang="zh-CN" sz="2000"/>
              <a:t>&gt;&gt;&gt; a, b </a:t>
            </a:r>
          </a:p>
          <a:p>
            <a:r>
              <a:rPr lang="en-US" altLang="zh-CN" sz="2000"/>
              <a:t>(alpha, beta)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数学表达式</a:t>
            </a:r>
            <a:endParaRPr lang="en-US" altLang="zh-CN" sz="36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110538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例如，下面创建了两个整数符号</a:t>
            </a:r>
            <a:r>
              <a:rPr lang="en-US" altLang="zh-CN" sz="2800" smtClean="0"/>
              <a:t>m</a:t>
            </a:r>
            <a:r>
              <a:rPr lang="zh-CN" sz="2800" smtClean="0"/>
              <a:t>和</a:t>
            </a:r>
            <a:r>
              <a:rPr lang="en-US" altLang="zh-CN" sz="2800" smtClean="0"/>
              <a:t>n, </a:t>
            </a:r>
            <a:r>
              <a:rPr lang="zh-CN" sz="2800" smtClean="0"/>
              <a:t>以及一个正数符号</a:t>
            </a:r>
            <a:r>
              <a:rPr lang="en-US" altLang="zh-CN" sz="2800" smtClean="0"/>
              <a:t>x: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sz="2800" smtClean="0"/>
              <a:t>每个符号都有许多</a:t>
            </a:r>
            <a:r>
              <a:rPr lang="en-US" altLang="zh-CN" sz="2800" smtClean="0"/>
              <a:t>is_*</a:t>
            </a:r>
            <a:r>
              <a:rPr lang="zh-CN" sz="2800" smtClean="0"/>
              <a:t>属性，用以判断符号的各种假设条件。在</a:t>
            </a:r>
            <a:r>
              <a:rPr lang="en-US" altLang="zh-CN" sz="2800" smtClean="0"/>
              <a:t>IPython</a:t>
            </a:r>
            <a:r>
              <a:rPr lang="zh-CN" sz="2800" smtClean="0"/>
              <a:t>中，使用自动完 成功能可以快速査看这些假设的名称。注</a:t>
            </a:r>
            <a:r>
              <a:rPr lang="zh-CN" altLang="en-US" sz="2800" smtClean="0"/>
              <a:t>意</a:t>
            </a:r>
            <a:r>
              <a:rPr lang="zh-CN" sz="2800" smtClean="0"/>
              <a:t>下划线后为大写字母的属性，用来判断对象的类型</a:t>
            </a:r>
            <a:r>
              <a:rPr lang="en-US" altLang="zh-CN" sz="2800" smtClean="0"/>
              <a:t>;</a:t>
            </a:r>
            <a:r>
              <a:rPr lang="zh-CN" altLang="zh-CN" sz="2800" smtClean="0"/>
              <a:t> </a:t>
            </a:r>
            <a:r>
              <a:rPr lang="zh-CN" sz="2800" smtClean="0"/>
              <a:t>而全小写字母的属性，则用来判断符号的假设条件。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B5432B-2888-48B4-9128-956207EADC9A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5791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m, n = symbols("m,n", integer=True)</a:t>
            </a:r>
            <a:endParaRPr lang="zh-CN" altLang="en-US" sz="2000"/>
          </a:p>
          <a:p>
            <a:r>
              <a:rPr lang="en-US" altLang="zh-CN" sz="2000"/>
              <a:t>&gt;&gt;&gt; x = Symbol("x", positive=True)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03250"/>
          </a:xfrm>
        </p:spPr>
        <p:txBody>
          <a:bodyPr/>
          <a:lstStyle/>
          <a:p>
            <a:pPr eaLnBrk="1" hangingPunct="1"/>
            <a:r>
              <a:rPr lang="zh-CN" sz="3600" smtClean="0"/>
              <a:t>数学表达式</a:t>
            </a:r>
            <a:endParaRPr lang="en-US" altLang="zh-CN" sz="36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229A0-8465-4B56-B1FD-1A0BE76D2E22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924800" cy="4400550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&gt;&gt;&gt; x.is_  #</a:t>
            </a:r>
            <a:r>
              <a:rPr lang="zh-CN" altLang="en-US" sz="2000"/>
              <a:t>按了</a:t>
            </a:r>
            <a:r>
              <a:rPr lang="en-US" altLang="zh-CN" sz="2000"/>
              <a:t>tab</a:t>
            </a:r>
            <a:r>
              <a:rPr lang="zh-CN" altLang="en-US" sz="2000"/>
              <a:t>键自动完成</a:t>
            </a:r>
          </a:p>
          <a:p>
            <a:endParaRPr lang="zh-CN" altLang="en-US" sz="2000"/>
          </a:p>
          <a:p>
            <a:r>
              <a:rPr lang="en-US" altLang="zh-CN" sz="2000"/>
              <a:t> </a:t>
            </a:r>
            <a:endParaRPr lang="zh-CN" altLang="en-US" sz="2000"/>
          </a:p>
          <a:p>
            <a:r>
              <a:rPr lang="en-US" altLang="zh-CN" sz="2000"/>
              <a:t>&gt;&gt;&gt; x.is_Symbol # x </a:t>
            </a:r>
            <a:r>
              <a:rPr lang="zh-CN" altLang="en-US" sz="2000"/>
              <a:t>是一个符号 </a:t>
            </a:r>
            <a:endParaRPr lang="en-US" altLang="zh-CN" sz="2000"/>
          </a:p>
          <a:p>
            <a:r>
              <a:rPr lang="en-US" altLang="zh-CN" sz="2000"/>
              <a:t>True</a:t>
            </a:r>
            <a:endParaRPr lang="zh-CN" altLang="en-US" sz="2000"/>
          </a:p>
          <a:p>
            <a:r>
              <a:rPr lang="en-US" altLang="zh-CN" sz="2000"/>
              <a:t>&gt;&gt;&gt; x.is_positive # x </a:t>
            </a:r>
            <a:r>
              <a:rPr lang="zh-CN" altLang="en-US" sz="2000"/>
              <a:t>是一个正数 </a:t>
            </a:r>
            <a:endParaRPr lang="en-US" altLang="zh-CN" sz="2000"/>
          </a:p>
          <a:p>
            <a:r>
              <a:rPr lang="en-US" altLang="zh-CN" sz="2000"/>
              <a:t>True</a:t>
            </a:r>
            <a:endParaRPr lang="zh-CN" altLang="en-US" sz="2000"/>
          </a:p>
          <a:p>
            <a:r>
              <a:rPr lang="en-US" altLang="zh-CN" sz="2000"/>
              <a:t>&gt;&gt;&gt; x.is_imaginary #</a:t>
            </a:r>
            <a:r>
              <a:rPr lang="zh-CN" altLang="en-US" sz="2000"/>
              <a:t>因为</a:t>
            </a:r>
            <a:r>
              <a:rPr lang="en-US" altLang="zh-CN" sz="2000"/>
              <a:t>x</a:t>
            </a:r>
            <a:r>
              <a:rPr lang="zh-CN" altLang="en-US" sz="2000"/>
              <a:t>可以比较大小，所以它不是虚数 </a:t>
            </a:r>
            <a:r>
              <a:rPr lang="en-US" altLang="zh-CN" sz="2000"/>
              <a:t>False</a:t>
            </a:r>
            <a:endParaRPr lang="zh-CN" altLang="en-US" sz="2000"/>
          </a:p>
          <a:p>
            <a:r>
              <a:rPr lang="en-US" altLang="zh-CN" sz="2000"/>
              <a:t>&gt;&gt;&gt; x.is_complex # x</a:t>
            </a:r>
            <a:r>
              <a:rPr lang="zh-CN" altLang="en-US" sz="2000"/>
              <a:t>是一个复数，因为复数包括实数，而实数包括正数 </a:t>
            </a:r>
            <a:endParaRPr lang="en-US" altLang="zh-CN" sz="2000"/>
          </a:p>
          <a:p>
            <a:r>
              <a:rPr lang="en-US" altLang="zh-CN" sz="2000"/>
              <a:t>True</a:t>
            </a:r>
            <a:endParaRPr lang="zh-CN" altLang="en-US" sz="2000"/>
          </a:p>
          <a:p>
            <a:r>
              <a:rPr lang="en-US" altLang="zh-CN" sz="2000" b="1"/>
              <a:t/>
            </a:r>
            <a:br>
              <a:rPr lang="en-US" altLang="zh-CN" sz="2000" b="1"/>
            </a:b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8615C0-A3C5-4D83-AAE4-46548B8E0B5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4340" name="内容占位符 5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</a:t>
            </a:r>
            <a:r>
              <a:rPr lang="zh-CN" sz="2800" dirty="0" smtClean="0"/>
              <a:t>使用</a:t>
            </a:r>
            <a:r>
              <a:rPr lang="en-US" altLang="zh-CN" sz="2800" dirty="0" smtClean="0"/>
              <a:t>assumptions</a:t>
            </a:r>
            <a:r>
              <a:rPr lang="en-US" altLang="zh-CN" sz="2800" dirty="0" smtClean="0"/>
              <a:t>()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属性</a:t>
            </a:r>
            <a:r>
              <a:rPr lang="zh-CN" sz="2800" dirty="0" smtClean="0"/>
              <a:t>可以快速査看所有的假设条件，其中</a:t>
            </a:r>
            <a:r>
              <a:rPr lang="en-US" altLang="zh-CN" sz="2800" dirty="0" smtClean="0"/>
              <a:t>commutative</a:t>
            </a:r>
            <a:r>
              <a:rPr lang="zh-CN" sz="2800" dirty="0" smtClean="0"/>
              <a:t>为</a:t>
            </a:r>
            <a:r>
              <a:rPr lang="en-US" altLang="zh-CN" sz="2800" dirty="0" smtClean="0"/>
              <a:t>True</a:t>
            </a:r>
            <a:r>
              <a:rPr lang="zh-CN" sz="2800" dirty="0" smtClean="0"/>
              <a:t>表示此符号满足交换律，其余的假设条件根据英文名很容易知道它们的含义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  <a:endParaRPr lang="zh-CN" altLang="en-US" sz="2800" dirty="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828800" y="3886200"/>
            <a:ext cx="5791200" cy="7080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&gt;&gt;&gt; </a:t>
            </a:r>
            <a:r>
              <a:rPr lang="en-US" altLang="zh-CN" sz="2000" dirty="0" err="1" smtClean="0"/>
              <a:t>x.assumptions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</Template>
  <TotalTime>10091</TotalTime>
  <Words>3135</Words>
  <Application>Microsoft Office PowerPoint</Application>
  <PresentationFormat>全屏显示(4:3)</PresentationFormat>
  <Paragraphs>442</Paragraphs>
  <Slides>40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Profile</vt:lpstr>
      <vt:lpstr>Equation</vt:lpstr>
      <vt:lpstr>幻灯片 1</vt:lpstr>
      <vt:lpstr>目录</vt:lpstr>
      <vt:lpstr>幻灯片 3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mhzhang</dc:creator>
  <cp:lastModifiedBy>Administrator</cp:lastModifiedBy>
  <cp:revision>642</cp:revision>
  <cp:lastPrinted>1601-01-01T00:00:00Z</cp:lastPrinted>
  <dcterms:created xsi:type="dcterms:W3CDTF">1601-01-01T00:00:00Z</dcterms:created>
  <dcterms:modified xsi:type="dcterms:W3CDTF">2019-01-02T08:39:36Z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