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4" r:id="rId3"/>
    <p:sldId id="286" r:id="rId5"/>
    <p:sldId id="287" r:id="rId6"/>
    <p:sldId id="296" r:id="rId7"/>
    <p:sldId id="297" r:id="rId8"/>
    <p:sldId id="298" r:id="rId9"/>
    <p:sldId id="299" r:id="rId10"/>
    <p:sldId id="301" r:id="rId11"/>
    <p:sldId id="300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10" r:id="rId20"/>
    <p:sldId id="311" r:id="rId21"/>
    <p:sldId id="313" r:id="rId22"/>
    <p:sldId id="314" r:id="rId23"/>
    <p:sldId id="312" r:id="rId24"/>
    <p:sldId id="315" r:id="rId25"/>
    <p:sldId id="316" r:id="rId26"/>
    <p:sldId id="317" r:id="rId27"/>
    <p:sldId id="318" r:id="rId28"/>
    <p:sldId id="319" r:id="rId29"/>
    <p:sldId id="321" r:id="rId30"/>
    <p:sldId id="322" r:id="rId31"/>
    <p:sldId id="320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43" r:id="rId41"/>
    <p:sldId id="344" r:id="rId42"/>
    <p:sldId id="345" r:id="rId43"/>
    <p:sldId id="346" r:id="rId44"/>
    <p:sldId id="331" r:id="rId45"/>
    <p:sldId id="332" r:id="rId46"/>
    <p:sldId id="333" r:id="rId47"/>
    <p:sldId id="334" r:id="rId48"/>
    <p:sldId id="335" r:id="rId49"/>
    <p:sldId id="337" r:id="rId50"/>
    <p:sldId id="338" r:id="rId51"/>
    <p:sldId id="339" r:id="rId52"/>
    <p:sldId id="341" r:id="rId53"/>
    <p:sldId id="340" r:id="rId54"/>
    <p:sldId id="342" r:id="rId55"/>
    <p:sldId id="347" r:id="rId56"/>
    <p:sldId id="348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B4"/>
    <a:srgbClr val="4868A2"/>
    <a:srgbClr val="FFFFFF"/>
    <a:srgbClr val="D8E8F3"/>
    <a:srgbClr val="FB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97" autoAdjust="0"/>
    <p:restoredTop sz="94474" autoAdjust="0"/>
  </p:normalViewPr>
  <p:slideViewPr>
    <p:cSldViewPr snapToGrid="0">
      <p:cViewPr>
        <p:scale>
          <a:sx n="125" d="100"/>
          <a:sy n="125" d="100"/>
        </p:scale>
        <p:origin x="-1704" y="-7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8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0" Type="http://schemas.openxmlformats.org/officeDocument/2006/relationships/tableStyles" Target="tableStyles.xml"/><Relationship Id="rId6" Type="http://schemas.openxmlformats.org/officeDocument/2006/relationships/slide" Target="slides/slide3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B2C0C-1FFB-426F-943D-49D393611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15461" y="-1"/>
            <a:ext cx="12213160" cy="6858001"/>
            <a:chOff x="-15461" y="-1"/>
            <a:chExt cx="12213160" cy="6858001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5461" y="-1"/>
              <a:ext cx="12213160" cy="685800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-1"/>
              <a:ext cx="12181683" cy="685800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376156" y="773252"/>
              <a:ext cx="11401777" cy="5493218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2400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8000" y="2822400"/>
            <a:ext cx="7412400" cy="1101600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algn="r">
              <a:defRPr sz="4400" b="0" baseline="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1" name="MH_Others_1"/>
          <p:cNvSpPr/>
          <p:nvPr userDrawn="1">
            <p:custDataLst>
              <p:tags r:id="rId4"/>
            </p:custDataLst>
          </p:nvPr>
        </p:nvSpPr>
        <p:spPr>
          <a:xfrm>
            <a:off x="8997410" y="1861413"/>
            <a:ext cx="2773676" cy="7133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72000" rtlCol="0" anchor="ctr"/>
          <a:lstStyle/>
          <a:p>
            <a:endParaRPr lang="zh-CN" altLang="en-US" sz="6000" spc="5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MH_Number"/>
          <p:cNvSpPr/>
          <p:nvPr userDrawn="1">
            <p:custDataLst>
              <p:tags r:id="rId5"/>
            </p:custDataLst>
          </p:nvPr>
        </p:nvSpPr>
        <p:spPr>
          <a:xfrm>
            <a:off x="7907903" y="2822268"/>
            <a:ext cx="1104021" cy="11020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rmAutofit/>
          </a:bodyPr>
          <a:lstStyle/>
          <a:p>
            <a:pPr algn="ctr"/>
            <a:endParaRPr lang="zh-CN" altLang="en-US" sz="60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27050" y="1081088"/>
            <a:ext cx="11096625" cy="5494337"/>
          </a:xfrm>
        </p:spPr>
        <p:txBody>
          <a:bodyPr anchor="ctr"/>
          <a:lstStyle>
            <a:lvl3pPr>
              <a:defRPr sz="20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052514"/>
            <a:ext cx="52324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052514"/>
            <a:ext cx="52324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395112" y="574700"/>
            <a:ext cx="11401777" cy="57086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461" y="-1"/>
            <a:ext cx="12213160" cy="6858001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76156" y="773252"/>
            <a:ext cx="11401777" cy="549321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0"/>
            <a:ext cx="10668000" cy="603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052514"/>
            <a:ext cx="10668000" cy="4967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812800" y="908050"/>
            <a:ext cx="10610851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 flipV="1">
            <a:off x="812800" y="6308725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381751"/>
            <a:ext cx="2641600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/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81751"/>
            <a:ext cx="3860800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 smtClean="0"/>
            </a:lvl1pPr>
          </a:lstStyle>
          <a:p>
            <a:endParaRPr lang="zh-CN" altLang="en-US"/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84167" y="6381750"/>
            <a:ext cx="2641600" cy="268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pic>
        <p:nvPicPr>
          <p:cNvPr id="1033" name="Picture 14" descr="python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512301" y="188914"/>
            <a:ext cx="26797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3127" y="2081212"/>
            <a:ext cx="947567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6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6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6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章 </a:t>
            </a:r>
            <a:r>
              <a:rPr lang="en-US" altLang="zh-CN" sz="6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6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数据类型</a:t>
            </a:r>
            <a:endParaRPr lang="en-US" altLang="zh-CN" sz="6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6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--</a:t>
            </a:r>
            <a:r>
              <a:rPr lang="zh-CN" altLang="en-US" sz="6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组合数据类型</a:t>
            </a:r>
            <a:endParaRPr lang="zh-CN" altLang="en-US" sz="6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683385" y="1305777"/>
            <a:ext cx="481574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序列处理函数及方法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44760" y="2273323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4868A2"/>
                </a:solidFill>
              </a:rPr>
              <a:t>函数和方法</a:t>
            </a:r>
            <a:endParaRPr lang="zh-CN" altLang="en-US" sz="3600" dirty="0">
              <a:solidFill>
                <a:srgbClr val="4868A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882850" y="3108141"/>
            <a:ext cx="4255310" cy="3020437"/>
          </a:xfrm>
          <a:prstGeom prst="rect">
            <a:avLst/>
          </a:prstGeom>
        </p:spPr>
      </p:pic>
      <p:sp>
        <p:nvSpPr>
          <p:cNvPr id="7" name="文本框 2"/>
          <p:cNvSpPr txBox="1"/>
          <p:nvPr>
            <p:custDataLst>
              <p:tags r:id="rId2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197948" y="1240217"/>
            <a:ext cx="3786614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列表类型及操作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869" y="2945101"/>
            <a:ext cx="92340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zh-CN" altLang="en-US" sz="3000" dirty="0" smtClean="0"/>
              <a:t>列表</a:t>
            </a:r>
            <a:r>
              <a:rPr lang="zh-CN" altLang="en-US" sz="3000" dirty="0"/>
              <a:t>是一种序列类型，创建后可以随意被</a:t>
            </a:r>
            <a:r>
              <a:rPr lang="zh-CN" altLang="en-US" sz="3000" dirty="0" smtClean="0"/>
              <a:t>修改</a:t>
            </a:r>
            <a:endParaRPr lang="en-US" altLang="zh-CN" sz="3000" dirty="0" smtClean="0"/>
          </a:p>
          <a:p>
            <a:pPr marL="457200" indent="-457200">
              <a:buFontTx/>
              <a:buChar char="-"/>
            </a:pPr>
            <a:endParaRPr lang="zh-CN" altLang="en-US" sz="3000" dirty="0"/>
          </a:p>
          <a:p>
            <a:pPr marL="457200" indent="-457200">
              <a:buFontTx/>
              <a:buChar char="-"/>
            </a:pPr>
            <a:r>
              <a:rPr lang="zh-CN" altLang="en-US" sz="3000" dirty="0" smtClean="0"/>
              <a:t>使用</a:t>
            </a:r>
            <a:r>
              <a:rPr lang="zh-CN" altLang="en-US" sz="3000" dirty="0"/>
              <a:t>方括号 [] 或list() 创建，元素间用逗号 , </a:t>
            </a:r>
            <a:r>
              <a:rPr lang="zh-CN" altLang="en-US" sz="3000" dirty="0" smtClean="0"/>
              <a:t>分隔</a:t>
            </a:r>
            <a:endParaRPr lang="en-US" altLang="zh-CN" sz="3000" dirty="0" smtClean="0"/>
          </a:p>
          <a:p>
            <a:pPr marL="457200" indent="-457200">
              <a:buFontTx/>
              <a:buChar char="-"/>
            </a:pPr>
            <a:endParaRPr lang="zh-CN" altLang="en-US" sz="3000" dirty="0"/>
          </a:p>
          <a:p>
            <a:pPr marL="457200" indent="-457200">
              <a:buFontTx/>
              <a:buChar char="-"/>
            </a:pPr>
            <a:r>
              <a:rPr lang="zh-CN" altLang="en-US" sz="3000" dirty="0" smtClean="0"/>
              <a:t>列表</a:t>
            </a:r>
            <a:r>
              <a:rPr lang="zh-CN" altLang="en-US" sz="3000" dirty="0"/>
              <a:t>中各元素类型可以不同，无长度</a:t>
            </a:r>
            <a:r>
              <a:rPr lang="zh-CN" altLang="en-US" sz="3000" dirty="0" smtClean="0"/>
              <a:t>限制</a:t>
            </a:r>
            <a:endParaRPr lang="en-US" altLang="zh-CN" sz="3000" dirty="0" smtClean="0"/>
          </a:p>
          <a:p>
            <a:pPr marL="457200" indent="-457200">
              <a:buFontTx/>
              <a:buChar char="-"/>
            </a:pPr>
            <a:endParaRPr lang="zh-CN" altLang="en-US" sz="3000" dirty="0"/>
          </a:p>
        </p:txBody>
      </p:sp>
      <p:sp>
        <p:nvSpPr>
          <p:cNvPr id="6" name="文本框 2"/>
          <p:cNvSpPr txBox="1"/>
          <p:nvPr>
            <p:custDataLst>
              <p:tags r:id="rId1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197948" y="1240217"/>
            <a:ext cx="3786614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列表类型及操作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9024" y="2714850"/>
            <a:ext cx="8470349" cy="348020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95990" y="2118104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列表类型定义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文本框 2"/>
          <p:cNvSpPr txBox="1"/>
          <p:nvPr>
            <p:custDataLst>
              <p:tags r:id="rId2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197948" y="1240217"/>
            <a:ext cx="3786614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列表类型及操作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95990" y="2118104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列表类型操作函数和方法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43814" y="2738632"/>
            <a:ext cx="8939426" cy="3380804"/>
          </a:xfrm>
          <a:prstGeom prst="rect">
            <a:avLst/>
          </a:prstGeom>
        </p:spPr>
      </p:pic>
      <p:sp>
        <p:nvSpPr>
          <p:cNvPr id="7" name="文本框 2"/>
          <p:cNvSpPr txBox="1"/>
          <p:nvPr>
            <p:custDataLst>
              <p:tags r:id="rId2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197948" y="1240217"/>
            <a:ext cx="3786614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列表类型及操作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95990" y="2118104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列表类型操作函数和方法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04975" y="2740152"/>
            <a:ext cx="85105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&gt;&gt;&gt; ls = ["cat", "dog", "tiger", 1024]</a:t>
            </a:r>
            <a:endParaRPr lang="zh-CN" altLang="en-US" sz="2800" dirty="0"/>
          </a:p>
          <a:p>
            <a:r>
              <a:rPr lang="zh-CN" altLang="en-US" sz="2800" dirty="0"/>
              <a:t>&gt;&gt;&gt; ls[1:2] = [1, 2, 3, 4]</a:t>
            </a:r>
            <a:endParaRPr lang="zh-CN" altLang="en-US" sz="2800" dirty="0"/>
          </a:p>
          <a:p>
            <a:r>
              <a:rPr lang="zh-CN" altLang="en-US" sz="2800" dirty="0">
                <a:solidFill>
                  <a:srgbClr val="0070C0"/>
                </a:solidFill>
              </a:rPr>
              <a:t>['cat', 1, 2, 3, 4, 'tiger', 1024</a:t>
            </a:r>
            <a:r>
              <a:rPr lang="zh-CN" altLang="en-US" sz="2800" dirty="0" smtClean="0">
                <a:solidFill>
                  <a:srgbClr val="0070C0"/>
                </a:solidFill>
              </a:rPr>
              <a:t>]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endParaRPr lang="zh-CN" altLang="en-US" sz="1000" dirty="0"/>
          </a:p>
          <a:p>
            <a:r>
              <a:rPr lang="zh-CN" altLang="en-US" sz="2800" dirty="0"/>
              <a:t>&gt;&gt;&gt; del ls[::3]</a:t>
            </a:r>
            <a:endParaRPr lang="zh-CN" altLang="en-US" sz="2800" dirty="0"/>
          </a:p>
          <a:p>
            <a:r>
              <a:rPr lang="zh-CN" altLang="en-US" sz="2800" dirty="0">
                <a:solidFill>
                  <a:srgbClr val="0070C0"/>
                </a:solidFill>
              </a:rPr>
              <a:t>[1, 2, 4, 'tiger</a:t>
            </a:r>
            <a:r>
              <a:rPr lang="zh-CN" altLang="en-US" sz="2800" dirty="0" smtClean="0">
                <a:solidFill>
                  <a:srgbClr val="0070C0"/>
                </a:solidFill>
              </a:rPr>
              <a:t>']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endParaRPr lang="zh-CN" altLang="en-US" sz="1000" dirty="0"/>
          </a:p>
          <a:p>
            <a:r>
              <a:rPr lang="zh-CN" altLang="en-US" sz="2800" dirty="0"/>
              <a:t>&gt;&gt;&gt; ls*2</a:t>
            </a:r>
            <a:endParaRPr lang="zh-CN" altLang="en-US" sz="2800" dirty="0"/>
          </a:p>
          <a:p>
            <a:r>
              <a:rPr lang="zh-CN" altLang="en-US" sz="2800" dirty="0">
                <a:solidFill>
                  <a:srgbClr val="0070C0"/>
                </a:solidFill>
              </a:rPr>
              <a:t>[1, 2, 4, 'tiger', 1, 2, 4, 'tiger']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7" name="文本框 2"/>
          <p:cNvSpPr txBox="1"/>
          <p:nvPr>
            <p:custDataLst>
              <p:tags r:id="rId1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197948" y="1240217"/>
            <a:ext cx="3786614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列表类型及操作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95990" y="2118104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列表类型操作函数和方法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038175" y="2724912"/>
            <a:ext cx="7791626" cy="3412786"/>
          </a:xfrm>
          <a:prstGeom prst="rect">
            <a:avLst/>
          </a:prstGeom>
        </p:spPr>
      </p:pic>
      <p:sp>
        <p:nvSpPr>
          <p:cNvPr id="7" name="文本框 2"/>
          <p:cNvSpPr txBox="1"/>
          <p:nvPr>
            <p:custDataLst>
              <p:tags r:id="rId2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197948" y="1240217"/>
            <a:ext cx="3786614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列表类型及操作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95990" y="2118104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列表类型操作函数和方法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95990" y="2841963"/>
            <a:ext cx="82438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&gt;&gt;&gt; ls = ["cat", "dog", "tiger", 1024]</a:t>
            </a:r>
            <a:endParaRPr lang="zh-CN" altLang="en-US" sz="2800" dirty="0"/>
          </a:p>
          <a:p>
            <a:r>
              <a:rPr lang="zh-CN" altLang="en-US" sz="2800" dirty="0"/>
              <a:t>&gt;&gt;&gt; ls.append(1234)</a:t>
            </a:r>
            <a:endParaRPr lang="zh-CN" altLang="en-US" sz="2800" dirty="0"/>
          </a:p>
          <a:p>
            <a:r>
              <a:rPr lang="zh-CN" altLang="en-US" sz="2800" dirty="0">
                <a:solidFill>
                  <a:srgbClr val="0070C0"/>
                </a:solidFill>
              </a:rPr>
              <a:t>['cat', 'dog', 'tiger', 1024, 1234</a:t>
            </a:r>
            <a:r>
              <a:rPr lang="zh-CN" altLang="en-US" sz="2800" dirty="0" smtClean="0">
                <a:solidFill>
                  <a:srgbClr val="0070C0"/>
                </a:solidFill>
              </a:rPr>
              <a:t>]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endParaRPr lang="zh-CN" altLang="en-US" sz="1000" dirty="0"/>
          </a:p>
          <a:p>
            <a:r>
              <a:rPr lang="zh-CN" altLang="en-US" sz="2800" dirty="0"/>
              <a:t>&gt;&gt;&gt; ls.insert(3, "human")</a:t>
            </a:r>
            <a:endParaRPr lang="zh-CN" altLang="en-US" sz="2800" dirty="0"/>
          </a:p>
          <a:p>
            <a:r>
              <a:rPr lang="zh-CN" altLang="en-US" sz="2800" dirty="0">
                <a:solidFill>
                  <a:srgbClr val="0070C0"/>
                </a:solidFill>
              </a:rPr>
              <a:t>['cat', 'dog', 'tiger', 'human', 1024, 1234</a:t>
            </a:r>
            <a:r>
              <a:rPr lang="zh-CN" altLang="en-US" sz="2800" dirty="0" smtClean="0">
                <a:solidFill>
                  <a:srgbClr val="0070C0"/>
                </a:solidFill>
              </a:rPr>
              <a:t>]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endParaRPr lang="zh-CN" altLang="en-US" sz="1000" dirty="0"/>
          </a:p>
          <a:p>
            <a:r>
              <a:rPr lang="zh-CN" altLang="en-US" sz="2800" dirty="0"/>
              <a:t>&gt;&gt;&gt; ls.reverse()</a:t>
            </a:r>
            <a:endParaRPr lang="zh-CN" altLang="en-US" sz="2800" dirty="0"/>
          </a:p>
          <a:p>
            <a:r>
              <a:rPr lang="zh-CN" altLang="en-US" sz="2800" dirty="0">
                <a:solidFill>
                  <a:srgbClr val="0070C0"/>
                </a:solidFill>
              </a:rPr>
              <a:t>[1234, 1024, 'human', 'tiger', 'dog', 'cat']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7" name="文本框 2"/>
          <p:cNvSpPr txBox="1"/>
          <p:nvPr>
            <p:custDataLst>
              <p:tags r:id="rId1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197948" y="1240217"/>
            <a:ext cx="3786614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列表类型及操作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9716" y="2027909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</a:rPr>
              <a:t>列表</a:t>
            </a:r>
            <a:r>
              <a:rPr lang="zh-CN" altLang="en-US" sz="2800" dirty="0" smtClean="0">
                <a:solidFill>
                  <a:srgbClr val="0070C0"/>
                </a:solidFill>
              </a:rPr>
              <a:t>功能实例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6382" y="2621018"/>
            <a:ext cx="5404873" cy="3261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 定义空列表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</a:rPr>
              <a:t>lt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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向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</a:rPr>
              <a:t>lt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新增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个元素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 修改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</a:rPr>
              <a:t>lt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中第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个元素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 向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</a:rPr>
              <a:t>lt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中第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个位置增加一个元素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 从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</a:rPr>
              <a:t>lt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中第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个位置删除一个元素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 删除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</a:rPr>
              <a:t>lt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中第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1~3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位置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元素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520179" y="2650360"/>
            <a:ext cx="3066667" cy="3228571"/>
          </a:xfrm>
          <a:prstGeom prst="rect">
            <a:avLst/>
          </a:prstGeom>
        </p:spPr>
      </p:pic>
      <p:sp>
        <p:nvSpPr>
          <p:cNvPr id="8" name="文本框 2"/>
          <p:cNvSpPr txBox="1"/>
          <p:nvPr>
            <p:custDataLst>
              <p:tags r:id="rId2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197948" y="1240217"/>
            <a:ext cx="3786614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列表类型及操作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9716" y="2027909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列表功能实例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87816" y="2678168"/>
            <a:ext cx="5228045" cy="3261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 判断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</a:rPr>
              <a:t>lt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中是否包含数字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0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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向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</a:rPr>
              <a:t>lt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新增数字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0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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返回数字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0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所在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</a:rPr>
              <a:t>lt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中的索引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 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</a:rPr>
              <a:t>lt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的长度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 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</a:rPr>
              <a:t>lt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中最大元素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 清空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</a:rPr>
              <a:t>lt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882088" y="2750367"/>
            <a:ext cx="2400000" cy="3142857"/>
          </a:xfrm>
          <a:prstGeom prst="rect">
            <a:avLst/>
          </a:prstGeom>
        </p:spPr>
      </p:pic>
      <p:sp>
        <p:nvSpPr>
          <p:cNvPr id="8" name="文本框 2"/>
          <p:cNvSpPr txBox="1"/>
          <p:nvPr>
            <p:custDataLst>
              <p:tags r:id="rId2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197948" y="1240217"/>
            <a:ext cx="378661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元组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及操作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74214" y="2609821"/>
            <a:ext cx="975004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zh-CN" altLang="en-US" sz="3000" dirty="0" smtClean="0"/>
              <a:t>元组</a:t>
            </a:r>
            <a:r>
              <a:rPr lang="zh-CN" altLang="en-US" sz="3000" dirty="0"/>
              <a:t>是一种序列类型，一旦创建就不能被</a:t>
            </a:r>
            <a:r>
              <a:rPr lang="zh-CN" altLang="en-US" sz="3000" dirty="0" smtClean="0"/>
              <a:t>修改</a:t>
            </a:r>
            <a:endParaRPr lang="en-US" altLang="zh-CN" sz="3000" dirty="0" smtClean="0"/>
          </a:p>
          <a:p>
            <a:pPr marL="457200" indent="-457200">
              <a:buFontTx/>
              <a:buChar char="-"/>
            </a:pPr>
            <a:endParaRPr lang="zh-CN" altLang="en-US" sz="3000" dirty="0"/>
          </a:p>
          <a:p>
            <a:pPr marL="457200" indent="-457200">
              <a:buFontTx/>
              <a:buChar char="-"/>
            </a:pPr>
            <a:r>
              <a:rPr lang="zh-CN" altLang="en-US" sz="3000" dirty="0" smtClean="0"/>
              <a:t>使用</a:t>
            </a:r>
            <a:r>
              <a:rPr lang="zh-CN" altLang="en-US" sz="3000" dirty="0"/>
              <a:t>小括号 </a:t>
            </a:r>
            <a:r>
              <a:rPr lang="en-US" altLang="zh-CN" sz="3000" dirty="0"/>
              <a:t>() </a:t>
            </a:r>
            <a:r>
              <a:rPr lang="zh-CN" altLang="en-US" sz="3000" dirty="0"/>
              <a:t>或 </a:t>
            </a:r>
            <a:r>
              <a:rPr lang="en-US" altLang="zh-CN" sz="3000" dirty="0"/>
              <a:t>tuple() </a:t>
            </a:r>
            <a:r>
              <a:rPr lang="zh-CN" altLang="en-US" sz="3000" dirty="0"/>
              <a:t>创建，元素间用逗号 </a:t>
            </a:r>
            <a:r>
              <a:rPr lang="en-US" altLang="zh-CN" sz="3000" dirty="0"/>
              <a:t>, </a:t>
            </a:r>
            <a:r>
              <a:rPr lang="zh-CN" altLang="en-US" sz="3000" dirty="0" smtClean="0"/>
              <a:t>分隔</a:t>
            </a:r>
            <a:endParaRPr lang="en-US" altLang="zh-CN" sz="3000" dirty="0" smtClean="0"/>
          </a:p>
          <a:p>
            <a:pPr marL="457200" indent="-457200">
              <a:buFontTx/>
              <a:buChar char="-"/>
            </a:pPr>
            <a:endParaRPr lang="zh-CN" altLang="en-US" sz="3000" dirty="0"/>
          </a:p>
          <a:p>
            <a:pPr marL="457200" indent="-457200">
              <a:buFontTx/>
              <a:buChar char="-"/>
            </a:pPr>
            <a:r>
              <a:rPr lang="zh-CN" altLang="en-US" sz="3000" dirty="0" smtClean="0"/>
              <a:t>可以</a:t>
            </a:r>
            <a:r>
              <a:rPr lang="zh-CN" altLang="en-US" sz="3000" dirty="0"/>
              <a:t>使用或不使用小括号</a:t>
            </a:r>
            <a:endParaRPr lang="zh-CN" altLang="en-US" sz="3000" dirty="0"/>
          </a:p>
        </p:txBody>
      </p:sp>
      <p:sp>
        <p:nvSpPr>
          <p:cNvPr id="6" name="文本框 2"/>
          <p:cNvSpPr txBox="1"/>
          <p:nvPr>
            <p:custDataLst>
              <p:tags r:id="rId1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88727" y="2199764"/>
            <a:ext cx="4148893" cy="257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b="1" dirty="0" smtClean="0">
                <a:solidFill>
                  <a:srgbClr val="0084B4"/>
                </a:solidFill>
                <a:latin typeface="+mn-ea"/>
              </a:rPr>
              <a:t>2.1 </a:t>
            </a:r>
            <a:r>
              <a:rPr lang="zh-CN" altLang="en-US" sz="4400" b="1" dirty="0" smtClean="0">
                <a:solidFill>
                  <a:srgbClr val="0084B4"/>
                </a:solidFill>
                <a:latin typeface="+mn-ea"/>
              </a:rPr>
              <a:t>列表与元组</a:t>
            </a:r>
            <a:endParaRPr lang="en-US" altLang="zh-CN" sz="4400" b="1" dirty="0" smtClean="0">
              <a:solidFill>
                <a:srgbClr val="0084B4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2.2 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字典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2.3 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2"/>
          <p:cNvSpPr txBox="1"/>
          <p:nvPr>
            <p:custDataLst>
              <p:tags r:id="rId1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197948" y="1240217"/>
            <a:ext cx="378661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元组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及操作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55603" y="2165275"/>
            <a:ext cx="787130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创建空元组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tup1 = ();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元组中只包含一个元素时，需要在元素后面添加逗号，否则括号会被当作运算符使用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：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&gt;&gt;&gt; tup1 = (50)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&gt;&gt;&gt; type(tup1)     # 不加逗号，类型为整型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400" dirty="0">
                <a:solidFill>
                  <a:srgbClr val="00B0F0"/>
                </a:solidFill>
              </a:rPr>
              <a:t>&lt;class 'int'&gt;</a:t>
            </a:r>
            <a:endParaRPr lang="zh-CN" altLang="en-US" sz="2400" dirty="0">
              <a:solidFill>
                <a:srgbClr val="00B0F0"/>
              </a:solidFill>
            </a:endParaRPr>
          </a:p>
          <a:p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&gt;&gt;&gt; tup1 = (50,)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&gt;&gt;&gt; type(tup1)     # 加上逗号，类型为元组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400" dirty="0">
                <a:solidFill>
                  <a:srgbClr val="00B0F0"/>
                </a:solidFill>
              </a:rPr>
              <a:t>&lt;class 'tuple'&gt;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8" name="文本框 2"/>
          <p:cNvSpPr txBox="1"/>
          <p:nvPr>
            <p:custDataLst>
              <p:tags r:id="rId1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197948" y="1240217"/>
            <a:ext cx="378661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元组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及操作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9716" y="2132769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元组类型操作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9716" y="2982968"/>
            <a:ext cx="963733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元组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继承了序列类型的全部通用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操作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元组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因为创建后不能修改，因此没有特殊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操作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文本框 2"/>
          <p:cNvSpPr txBox="1"/>
          <p:nvPr>
            <p:custDataLst>
              <p:tags r:id="rId1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197948" y="1240217"/>
            <a:ext cx="378661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元组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及操作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2318" y="343293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元组类型操作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71083" y="2050143"/>
            <a:ext cx="813911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访问元组</a:t>
            </a:r>
            <a:endParaRPr lang="zh-CN" altLang="en-US" sz="2400" b="1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元组可以使用下标索引来访问元组中的值，如下实例: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tup1 = ('Google', 'Runoob', 1997, 2000)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tup2 = (1, 2, 3, 4, 5, 6, 7 )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print ("tup1[0]: ", tup1[0])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print ("tup2[1:5]: ", tup2[1:5])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以上实例输出结果：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tup1[0]:  Google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tup2[1:5]:  (2, 3, 4, 5)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文本框 2"/>
          <p:cNvSpPr txBox="1"/>
          <p:nvPr>
            <p:custDataLst>
              <p:tags r:id="rId1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197948" y="1240217"/>
            <a:ext cx="378661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元组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及操作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2318" y="343293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元组类型操作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8196" y="2134674"/>
            <a:ext cx="813911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修改元组</a:t>
            </a:r>
            <a:endParaRPr lang="zh-CN" altLang="en-US" sz="2400" b="1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元组中的元素值是不允许修改的，但我们可以对元组进行连接组合，如下实例</a:t>
            </a: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tup1 = (12, 34.56);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tup2 = ('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abc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', 'xyz')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</a:rPr>
              <a:t># 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创建一个新的元组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tup3 = tup1 + tup2;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print (tup3)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以上实例输出结果：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(12, 34.56, '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abc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', 'xyz')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文本框 2"/>
          <p:cNvSpPr txBox="1"/>
          <p:nvPr>
            <p:custDataLst>
              <p:tags r:id="rId1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197948" y="1240217"/>
            <a:ext cx="378661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元组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及操作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2318" y="343293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元组类型操作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28196" y="2332794"/>
            <a:ext cx="813911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删除元组</a:t>
            </a:r>
            <a:endParaRPr lang="zh-CN" altLang="en-US" sz="2400" b="1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元组中的元素值是不允许删除的，但我们可以使用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del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语句来删除整个元组，如下实例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: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400" dirty="0" err="1" smtClean="0">
                <a:solidFill>
                  <a:schemeClr val="tx1">
                    <a:lumMod val="50000"/>
                  </a:schemeClr>
                </a:solidFill>
              </a:rPr>
              <a:t>tup</a:t>
            </a: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= ('Google', '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Runoob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', 1997, 2000)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print (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tup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del 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tup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print ("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删除后的元组 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tup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: ")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print (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tup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以上实例元组被删除后，输出变量会有异常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</a:rPr>
              <a:t>信息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文本框 2"/>
          <p:cNvSpPr txBox="1"/>
          <p:nvPr>
            <p:custDataLst>
              <p:tags r:id="rId1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197948" y="1240217"/>
            <a:ext cx="378661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元组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及操作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96447" y="2180963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元组运算符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290655" y="3205163"/>
          <a:ext cx="9601200" cy="225171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543425"/>
                <a:gridCol w="5057775"/>
              </a:tblGrid>
              <a:tr h="1809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Python </a:t>
                      </a:r>
                      <a:r>
                        <a:rPr lang="zh-CN" altLang="en-US" sz="2400" u="none" strike="noStrike" dirty="0">
                          <a:effectLst/>
                        </a:rPr>
                        <a:t>表达式</a:t>
                      </a:r>
                      <a:endParaRPr lang="zh-CN" altLang="en-US" sz="24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u="none" strike="noStrike">
                          <a:effectLst/>
                        </a:rPr>
                        <a:t>结果</a:t>
                      </a:r>
                      <a:endParaRPr lang="zh-CN" altLang="en-US" sz="2400" b="1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 err="1">
                          <a:effectLst/>
                        </a:rPr>
                        <a:t>len</a:t>
                      </a:r>
                      <a:r>
                        <a:rPr lang="en-US" sz="2400" u="none" strike="noStrike" dirty="0">
                          <a:effectLst/>
                        </a:rPr>
                        <a:t>((1, 2, 3))</a:t>
                      </a:r>
                      <a:endParaRPr lang="en-US" sz="2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u="none" strike="noStrike">
                          <a:effectLst/>
                        </a:rPr>
                        <a:t>3</a:t>
                      </a:r>
                      <a:endParaRPr lang="en-US" altLang="zh-CN" sz="24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3337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u="none" strike="noStrike" dirty="0">
                          <a:effectLst/>
                        </a:rPr>
                        <a:t>(1, 2, 3) + (4, 5, 6)</a:t>
                      </a:r>
                      <a:endParaRPr lang="en-US" altLang="zh-CN" sz="2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u="none" strike="noStrike">
                          <a:effectLst/>
                        </a:rPr>
                        <a:t>(1, 2, 3, 4, 5, 6)</a:t>
                      </a:r>
                      <a:endParaRPr lang="en-US" altLang="zh-CN" sz="24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333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('Hi!',) * 4</a:t>
                      </a:r>
                      <a:endParaRPr lang="en-US" sz="2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>
                          <a:effectLst/>
                        </a:rPr>
                        <a:t>('Hi!', 'Hi!', 'Hi!', 'Hi!')</a:t>
                      </a:r>
                      <a:endParaRPr lang="en-US" sz="24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3 in (1, 2, 3)</a:t>
                      </a:r>
                      <a:endParaRPr lang="en-US" sz="2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>
                          <a:effectLst/>
                        </a:rPr>
                        <a:t>TRUE</a:t>
                      </a:r>
                      <a:endParaRPr lang="en-US" sz="24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for x in (1, 2, 3): print (x,)</a:t>
                      </a:r>
                      <a:endParaRPr lang="en-US" sz="2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u="none" strike="noStrike" dirty="0">
                          <a:effectLst/>
                        </a:rPr>
                        <a:t>1 2 3</a:t>
                      </a:r>
                      <a:endParaRPr lang="en-US" altLang="zh-CN" sz="2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文本框 2"/>
          <p:cNvSpPr txBox="1"/>
          <p:nvPr>
            <p:custDataLst>
              <p:tags r:id="rId1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940666" y="1166158"/>
            <a:ext cx="4301177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序列类型应用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场景</a:t>
            </a:r>
            <a:endParaRPr lang="en-US" altLang="zh-CN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7735" y="2738735"/>
            <a:ext cx="1058703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元组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用于元素不改变的应用场景，更多用于固定搭配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场景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   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如数据保护，将列表类型转换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成元组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类型 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</a:rPr>
              <a:t>lt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 = tuple(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</a:rPr>
              <a:t>ls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列表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更加灵活，它是最常用的序列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类型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最主要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作用：表示一组有序数据，进而操作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它们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    如元素遍历，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for item in </a:t>
            </a:r>
            <a:r>
              <a:rPr lang="en-US" altLang="zh-CN" sz="2800" dirty="0" err="1" smtClean="0">
                <a:solidFill>
                  <a:schemeClr val="tx1">
                    <a:lumMod val="50000"/>
                  </a:schemeClr>
                </a:solidFill>
              </a:rPr>
              <a:t>ls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altLang="zh-CN" sz="2800" dirty="0" err="1" smtClean="0">
                <a:solidFill>
                  <a:schemeClr val="tx1">
                    <a:lumMod val="50000"/>
                  </a:schemeClr>
                </a:solidFill>
              </a:rPr>
              <a:t>lt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): &lt;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语句块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文本框 2"/>
          <p:cNvSpPr txBox="1"/>
          <p:nvPr>
            <p:custDataLst>
              <p:tags r:id="rId1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96347" y="2152140"/>
            <a:ext cx="3789820" cy="257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2.1 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列表与元组</a:t>
            </a:r>
            <a:endParaRPr lang="en-US" altLang="zh-CN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400" b="1" dirty="0" smtClean="0">
                <a:solidFill>
                  <a:srgbClr val="0084B4"/>
                </a:solidFill>
                <a:latin typeface="+mn-ea"/>
              </a:rPr>
              <a:t>2.2 </a:t>
            </a:r>
            <a:r>
              <a:rPr lang="zh-CN" altLang="en-US" sz="4400" b="1" dirty="0">
                <a:solidFill>
                  <a:srgbClr val="0084B4"/>
                </a:solidFill>
                <a:latin typeface="+mn-ea"/>
              </a:rPr>
              <a:t>字典</a:t>
            </a:r>
            <a:endParaRPr lang="en-US" altLang="zh-CN" sz="4400" b="1" dirty="0">
              <a:solidFill>
                <a:srgbClr val="0084B4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2.3 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</a:t>
            </a:r>
            <a:endParaRPr lang="en-US" altLang="zh-CN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03844" y="2598613"/>
            <a:ext cx="4932761" cy="225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字典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类型定义</a:t>
            </a:r>
            <a:endParaRPr lang="zh-CN" altLang="en-US" sz="36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字典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处理函数及方法</a:t>
            </a:r>
            <a:endParaRPr lang="zh-CN" altLang="en-US" sz="36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字典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类型应用场景</a:t>
            </a:r>
            <a:endParaRPr lang="en-US" altLang="zh-CN" sz="36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82015" y="1235388"/>
            <a:ext cx="1213794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字典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2"/>
          <p:cNvSpPr txBox="1"/>
          <p:nvPr>
            <p:custDataLst>
              <p:tags r:id="rId1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455230" y="1294745"/>
            <a:ext cx="3272050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字典类型定义</a:t>
            </a:r>
            <a:endParaRPr lang="en-US" altLang="zh-CN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69586" y="2397459"/>
            <a:ext cx="8443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通过任意键信息查找一组数据中值信息的过程叫映射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69586" y="3231118"/>
            <a:ext cx="6271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映射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是一种键(索引)和值(数据)的对应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034001" y="4236227"/>
            <a:ext cx="6609524" cy="1971429"/>
          </a:xfrm>
          <a:prstGeom prst="rect">
            <a:avLst/>
          </a:prstGeom>
        </p:spPr>
      </p:pic>
      <p:sp>
        <p:nvSpPr>
          <p:cNvPr id="10" name="文本框 2"/>
          <p:cNvSpPr txBox="1"/>
          <p:nvPr>
            <p:custDataLst>
              <p:tags r:id="rId2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90153" y="2242670"/>
            <a:ext cx="493276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序列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类型定义</a:t>
            </a:r>
            <a:endParaRPr lang="zh-CN" altLang="en-US" sz="36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序列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处理函数及方法</a:t>
            </a:r>
            <a:endParaRPr lang="zh-CN" altLang="en-US" sz="36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列表</a:t>
            </a: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及操作</a:t>
            </a:r>
            <a:endParaRPr lang="zh-CN" altLang="en-US" sz="36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元组</a:t>
            </a: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及操作</a:t>
            </a:r>
            <a:endParaRPr lang="zh-CN" altLang="en-US" sz="36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序列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类型应用场景</a:t>
            </a:r>
            <a:endParaRPr lang="en-US" altLang="zh-CN" sz="36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20329" y="1327443"/>
            <a:ext cx="275748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列表与元组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455230" y="1294745"/>
            <a:ext cx="3272050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字典类型定义</a:t>
            </a:r>
            <a:endParaRPr lang="en-US" altLang="zh-CN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69586" y="2397459"/>
            <a:ext cx="650851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Tx/>
              <a:buChar char="-"/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键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值对：键是数据索引的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扩展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-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字典是键值对的集合，键值对之间无序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07758" y="3947667"/>
            <a:ext cx="9948862" cy="2146465"/>
          </a:xfrm>
          <a:prstGeom prst="rect">
            <a:avLst/>
          </a:prstGeom>
        </p:spPr>
      </p:pic>
      <p:sp>
        <p:nvSpPr>
          <p:cNvPr id="8" name="文本框 2"/>
          <p:cNvSpPr txBox="1"/>
          <p:nvPr>
            <p:custDataLst>
              <p:tags r:id="rId2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455230" y="1294745"/>
            <a:ext cx="3272050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字典类型定义</a:t>
            </a:r>
            <a:endParaRPr lang="en-US" altLang="zh-CN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00092" y="2105449"/>
            <a:ext cx="102109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键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必须是唯一的，但值则不必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值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可以取任何数据类型，但键必须是不可变的，如字符串，数字或元组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0092" y="4092372"/>
            <a:ext cx="92583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采用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大括号{}和dict()创建，键值对用冒号: 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表示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{&lt;键1&gt;:&lt;值1&gt;, &lt;键2&gt;:&lt;值2&gt;, … , &lt;键n&gt;:&lt;值n&gt;}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00092" y="5769159"/>
            <a:ext cx="6927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</a:rPr>
              <a:t>dict = {'Alice': '2341', 'Beth': '9102', 'Cecil': '3258'}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8" name="文本框 2"/>
          <p:cNvSpPr txBox="1"/>
          <p:nvPr>
            <p:custDataLst>
              <p:tags r:id="rId1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455230" y="1294745"/>
            <a:ext cx="3272050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字典类型定义</a:t>
            </a:r>
            <a:endParaRPr lang="en-US" altLang="zh-CN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2020" y="2121931"/>
            <a:ext cx="10408920" cy="1645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在字典变量中，通过键获得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值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值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&gt; = &lt;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字典变量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&gt;[&lt;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键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&gt;] 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；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通过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字典变量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&gt;[&lt;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键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&gt;] = &lt;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值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&gt;[ 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]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用来向字典变量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中索引或增加元素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18234" y="3835886"/>
            <a:ext cx="809256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&gt;&gt;&gt; dict = {'Alice': '2341', 'Beth': '9102', 'Cecil': '3258'}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&gt;&gt;&gt; dict["Alice"]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000" dirty="0">
                <a:solidFill>
                  <a:srgbClr val="0070C0"/>
                </a:solidFill>
              </a:rPr>
              <a:t>'</a:t>
            </a:r>
            <a:r>
              <a:rPr lang="zh-CN" altLang="en-US" sz="2000" dirty="0" smtClean="0">
                <a:solidFill>
                  <a:srgbClr val="0070C0"/>
                </a:solidFill>
              </a:rPr>
              <a:t>2341‘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endParaRPr lang="zh-CN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&gt;&gt;&gt; dict['Tom']='4554'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&gt;&gt;&gt; dict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000" dirty="0">
                <a:solidFill>
                  <a:srgbClr val="0070C0"/>
                </a:solidFill>
              </a:rPr>
              <a:t>{'Alice': '2341', 'Beth': '9102', 'Cecil': '3258', 'Tom': '4554'}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7" name="文本框 2"/>
          <p:cNvSpPr txBox="1"/>
          <p:nvPr>
            <p:custDataLst>
              <p:tags r:id="rId1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683386" y="1209032"/>
            <a:ext cx="481574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字典处理函数及方法</a:t>
            </a:r>
            <a:endParaRPr lang="en-US" altLang="zh-CN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33991" y="2581446"/>
            <a:ext cx="10226833" cy="3405017"/>
          </a:xfrm>
          <a:prstGeom prst="rect">
            <a:avLst/>
          </a:prstGeom>
        </p:spPr>
      </p:pic>
      <p:sp>
        <p:nvSpPr>
          <p:cNvPr id="6" name="文本框 2"/>
          <p:cNvSpPr txBox="1"/>
          <p:nvPr>
            <p:custDataLst>
              <p:tags r:id="rId2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683386" y="1209032"/>
            <a:ext cx="481574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字典处理函数及方法</a:t>
            </a:r>
            <a:endParaRPr lang="en-US" altLang="zh-CN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63955" y="2085678"/>
            <a:ext cx="103879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&gt;&gt;&gt; d = { "中国":"北京" , "美国":"华盛顿" , "法国":"巴黎" }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&gt;&gt;&gt; "中国" in d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</a:rPr>
              <a:t>True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&gt;&gt;&gt; d.keys()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>
                <a:solidFill>
                  <a:srgbClr val="0070C0"/>
                </a:solidFill>
              </a:rPr>
              <a:t>dict_keys(['中国', '美国', '法国</a:t>
            </a:r>
            <a:r>
              <a:rPr lang="zh-CN" altLang="en-US" sz="2800" dirty="0" smtClean="0">
                <a:solidFill>
                  <a:srgbClr val="0070C0"/>
                </a:solidFill>
              </a:rPr>
              <a:t>'])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&gt;&gt;&gt; d.values()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>
                <a:solidFill>
                  <a:srgbClr val="0070C0"/>
                </a:solidFill>
              </a:rPr>
              <a:t>dict_values(['北京', '华盛顿', '巴黎'])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6" name="文本框 2"/>
          <p:cNvSpPr txBox="1"/>
          <p:nvPr>
            <p:custDataLst>
              <p:tags r:id="rId1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683386" y="1209032"/>
            <a:ext cx="481574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字典处理函数及方法</a:t>
            </a:r>
            <a:endParaRPr lang="en-US" altLang="zh-CN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86352" y="2514769"/>
            <a:ext cx="10158349" cy="3343106"/>
          </a:xfrm>
          <a:prstGeom prst="rect">
            <a:avLst/>
          </a:prstGeom>
        </p:spPr>
      </p:pic>
      <p:sp>
        <p:nvSpPr>
          <p:cNvPr id="6" name="文本框 2"/>
          <p:cNvSpPr txBox="1"/>
          <p:nvPr>
            <p:custDataLst>
              <p:tags r:id="rId2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683386" y="1209032"/>
            <a:ext cx="481574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字典处理函数及方法</a:t>
            </a:r>
            <a:endParaRPr lang="en-US" altLang="zh-CN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8220" y="2227600"/>
            <a:ext cx="1065275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&gt;&gt;&gt; d = { "中国":"北京" , "美国":"华盛顿" , "法国":"巴黎" }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&gt;&gt;&gt; d.get( "中国","伊斯兰堡" )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</a:rPr>
              <a:t>'北京</a:t>
            </a:r>
            <a:r>
              <a:rPr lang="en-US" altLang="zh-CN" sz="2800" dirty="0" smtClean="0">
                <a:solidFill>
                  <a:srgbClr val="0070C0"/>
                </a:solidFill>
              </a:rPr>
              <a:t>’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&gt;&gt;&gt; d.get( "巴基斯坦","伊斯兰堡" )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>
                <a:solidFill>
                  <a:srgbClr val="0070C0"/>
                </a:solidFill>
              </a:rPr>
              <a:t>'</a:t>
            </a:r>
            <a:r>
              <a:rPr lang="zh-CN" altLang="en-US" sz="2800" dirty="0" smtClean="0">
                <a:solidFill>
                  <a:srgbClr val="0070C0"/>
                </a:solidFill>
              </a:rPr>
              <a:t>伊斯兰堡</a:t>
            </a:r>
            <a:r>
              <a:rPr lang="en-US" altLang="zh-CN" sz="2800" dirty="0" smtClean="0">
                <a:solidFill>
                  <a:srgbClr val="0070C0"/>
                </a:solidFill>
              </a:rPr>
              <a:t>’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&gt;&gt;&gt; d.popitem()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>
                <a:solidFill>
                  <a:srgbClr val="0070C0"/>
                </a:solidFill>
              </a:rPr>
              <a:t>('美国', '华盛顿')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6" name="文本框 2"/>
          <p:cNvSpPr txBox="1"/>
          <p:nvPr>
            <p:custDataLst>
              <p:tags r:id="rId1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683386" y="1209032"/>
            <a:ext cx="4301177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字典类型应用场景</a:t>
            </a:r>
            <a:endParaRPr lang="en-US" altLang="zh-CN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43904" y="2570500"/>
            <a:ext cx="88717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映射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无处不在，键值对无处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不在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例如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：统计数据出现的次数，数据是键，次数是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值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最主要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作用：表达键值对数据，进而操作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它们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文本框 2"/>
          <p:cNvSpPr txBox="1"/>
          <p:nvPr>
            <p:custDataLst>
              <p:tags r:id="rId1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712514" y="1209032"/>
            <a:ext cx="2757486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序列的拷贝</a:t>
            </a:r>
            <a:endParaRPr lang="en-US" altLang="zh-CN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6344" y="2584787"/>
            <a:ext cx="100298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800" dirty="0">
                <a:latin typeface="+mn-ea"/>
              </a:rPr>
              <a:t>直接赋值：其实就是对象的引用（别名</a:t>
            </a:r>
            <a:r>
              <a:rPr lang="zh-CN" altLang="en-US" sz="2800" dirty="0" smtClean="0">
                <a:latin typeface="+mn-ea"/>
              </a:rPr>
              <a:t>）</a:t>
            </a:r>
            <a:endParaRPr lang="en-US" altLang="zh-CN" sz="2800" dirty="0" smtClean="0">
              <a:latin typeface="+mn-ea"/>
            </a:endParaRPr>
          </a:p>
          <a:p>
            <a:pPr latinLnBrk="1"/>
            <a:endParaRPr lang="zh-CN" altLang="en-US" sz="2800" dirty="0">
              <a:latin typeface="+mn-ea"/>
            </a:endParaRPr>
          </a:p>
          <a:p>
            <a:pPr latinLnBrk="1"/>
            <a:r>
              <a:rPr lang="zh-CN" altLang="en-US" sz="2800" dirty="0">
                <a:latin typeface="+mn-ea"/>
              </a:rPr>
              <a:t>浅拷贝</a:t>
            </a:r>
            <a:r>
              <a:rPr lang="en-US" altLang="zh-CN" sz="2800" dirty="0">
                <a:latin typeface="+mn-ea"/>
              </a:rPr>
              <a:t>(copy)</a:t>
            </a:r>
            <a:r>
              <a:rPr lang="zh-CN" altLang="en-US" sz="2800" dirty="0">
                <a:latin typeface="+mn-ea"/>
              </a:rPr>
              <a:t>：拷贝父对象，不会拷贝对象的内部的</a:t>
            </a:r>
            <a:r>
              <a:rPr lang="zh-CN" altLang="en-US" sz="2800" dirty="0" smtClean="0">
                <a:latin typeface="+mn-ea"/>
              </a:rPr>
              <a:t>子对象</a:t>
            </a:r>
            <a:endParaRPr lang="en-US" altLang="zh-CN" sz="2800" dirty="0" smtClean="0">
              <a:latin typeface="+mn-ea"/>
            </a:endParaRPr>
          </a:p>
          <a:p>
            <a:pPr latinLnBrk="1"/>
            <a:endParaRPr lang="zh-CN" altLang="en-US" sz="2800" dirty="0">
              <a:latin typeface="+mn-ea"/>
            </a:endParaRPr>
          </a:p>
          <a:p>
            <a:pPr latinLnBrk="1"/>
            <a:r>
              <a:rPr lang="zh-CN" altLang="en-US" sz="2800" dirty="0">
                <a:latin typeface="+mn-ea"/>
              </a:rPr>
              <a:t>深拷贝</a:t>
            </a:r>
            <a:r>
              <a:rPr lang="en-US" altLang="zh-CN" sz="2800" dirty="0">
                <a:latin typeface="+mn-ea"/>
              </a:rPr>
              <a:t>(</a:t>
            </a:r>
            <a:r>
              <a:rPr lang="en-US" altLang="zh-CN" sz="2800" dirty="0" err="1">
                <a:latin typeface="+mn-ea"/>
              </a:rPr>
              <a:t>deepcopy</a:t>
            </a:r>
            <a:r>
              <a:rPr lang="en-US" altLang="zh-CN" sz="2800" dirty="0">
                <a:latin typeface="+mn-ea"/>
              </a:rPr>
              <a:t>)</a:t>
            </a:r>
            <a:r>
              <a:rPr lang="zh-CN" altLang="en-US" sz="2800" dirty="0" smtClean="0">
                <a:latin typeface="+mn-ea"/>
              </a:rPr>
              <a:t>：</a:t>
            </a:r>
            <a:r>
              <a:rPr lang="en-US" altLang="zh-CN" sz="2800" dirty="0" smtClean="0">
                <a:latin typeface="+mn-ea"/>
              </a:rPr>
              <a:t>copy </a:t>
            </a:r>
            <a:r>
              <a:rPr lang="zh-CN" altLang="en-US" sz="2800" dirty="0">
                <a:latin typeface="+mn-ea"/>
              </a:rPr>
              <a:t>模块的 </a:t>
            </a:r>
            <a:r>
              <a:rPr lang="en-US" altLang="zh-CN" sz="2800" dirty="0" err="1">
                <a:latin typeface="+mn-ea"/>
              </a:rPr>
              <a:t>deepcopy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方法，完全拷贝了父对象及其子对象</a:t>
            </a:r>
            <a:endParaRPr lang="zh-CN" altLang="en-US" sz="2800" dirty="0">
              <a:latin typeface="+mn-ea"/>
            </a:endParaRPr>
          </a:p>
        </p:txBody>
      </p:sp>
      <p:sp>
        <p:nvSpPr>
          <p:cNvPr id="6" name="文本框 2"/>
          <p:cNvSpPr txBox="1"/>
          <p:nvPr>
            <p:custDataLst>
              <p:tags r:id="rId1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712514" y="1209032"/>
            <a:ext cx="2757486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序列的拷贝</a:t>
            </a:r>
            <a:endParaRPr lang="en-US" altLang="zh-CN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31350" y="3598674"/>
            <a:ext cx="4045872" cy="252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51943" y="2100013"/>
            <a:ext cx="104070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b = a: 赋值引用，a 和 b 都指向同一个对象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/>
              <a:t>b = </a:t>
            </a:r>
            <a:r>
              <a:rPr lang="en-US" altLang="zh-CN" sz="2400" dirty="0" err="1"/>
              <a:t>a.copy</a:t>
            </a:r>
            <a:r>
              <a:rPr lang="en-US" altLang="zh-CN" sz="2400" dirty="0"/>
              <a:t>(): </a:t>
            </a:r>
            <a:r>
              <a:rPr lang="zh-CN" altLang="en-US" sz="2400" dirty="0"/>
              <a:t>浅拷贝</a:t>
            </a:r>
            <a:r>
              <a:rPr lang="en-US" altLang="zh-CN" sz="2400" dirty="0"/>
              <a:t>, a </a:t>
            </a:r>
            <a:r>
              <a:rPr lang="zh-CN" altLang="en-US" sz="2400" dirty="0"/>
              <a:t>和 </a:t>
            </a:r>
            <a:r>
              <a:rPr lang="en-US" altLang="zh-CN" sz="2400" dirty="0"/>
              <a:t>b </a:t>
            </a:r>
            <a:r>
              <a:rPr lang="zh-CN" altLang="en-US" sz="2400" dirty="0"/>
              <a:t>是一个独立的对象，但他们的子对象还是指向统一对象（是引用）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8579" y="3577720"/>
            <a:ext cx="3961525" cy="2520000"/>
          </a:xfrm>
          <a:prstGeom prst="rect">
            <a:avLst/>
          </a:prstGeom>
        </p:spPr>
      </p:pic>
      <p:sp>
        <p:nvSpPr>
          <p:cNvPr id="11" name="文本框 2"/>
          <p:cNvSpPr txBox="1"/>
          <p:nvPr>
            <p:custDataLst>
              <p:tags r:id="rId3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4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455232" y="1305777"/>
            <a:ext cx="3272050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序列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类型定义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67270" y="2277341"/>
            <a:ext cx="66479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4868A2"/>
                </a:solidFill>
              </a:rPr>
              <a:t>序列是具有先后关系的一组元素</a:t>
            </a:r>
            <a:endParaRPr lang="zh-CN" altLang="en-US" sz="3600" dirty="0">
              <a:solidFill>
                <a:srgbClr val="4868A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82276" y="3239260"/>
            <a:ext cx="88047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序列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是一维元素向量，元素类型可以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不同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类似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数学元素序列： 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s</a:t>
            </a:r>
            <a:r>
              <a:rPr lang="en-US" altLang="zh-CN" sz="2800" baseline="-25000" dirty="0">
                <a:solidFill>
                  <a:schemeClr val="tx1">
                    <a:lumMod val="50000"/>
                  </a:schemeClr>
                </a:solidFill>
              </a:rPr>
              <a:t> 0 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, s </a:t>
            </a:r>
            <a:r>
              <a:rPr lang="en-US" altLang="zh-CN" sz="2800" baseline="-25000" dirty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 , … , s </a:t>
            </a:r>
            <a:r>
              <a:rPr lang="en-US" altLang="zh-CN" sz="2800" baseline="-25000" dirty="0">
                <a:solidFill>
                  <a:schemeClr val="tx1">
                    <a:lumMod val="50000"/>
                  </a:schemeClr>
                </a:solidFill>
              </a:rPr>
              <a:t>n-1</a:t>
            </a:r>
            <a:endParaRPr lang="en-US" altLang="zh-CN" sz="2800" baseline="-250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元素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间由序号引导，通过下标访问序列的特定元素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文本框 2"/>
          <p:cNvSpPr txBox="1"/>
          <p:nvPr>
            <p:custDataLst>
              <p:tags r:id="rId1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712514" y="1209032"/>
            <a:ext cx="2757486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序列的拷贝</a:t>
            </a:r>
            <a:endParaRPr lang="en-US" altLang="zh-CN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1943" y="2100013"/>
            <a:ext cx="104070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b = </a:t>
            </a:r>
            <a:r>
              <a:rPr lang="en-US" altLang="zh-CN" sz="2400" dirty="0" err="1"/>
              <a:t>copy.deepcopy</a:t>
            </a:r>
            <a:r>
              <a:rPr lang="en-US" altLang="zh-CN" sz="2400" dirty="0"/>
              <a:t>(a): </a:t>
            </a:r>
            <a:r>
              <a:rPr lang="zh-CN" altLang="en-US" sz="2400" dirty="0"/>
              <a:t>深度拷贝</a:t>
            </a:r>
            <a:r>
              <a:rPr lang="en-US" altLang="zh-CN" sz="2400" dirty="0"/>
              <a:t>, a </a:t>
            </a:r>
            <a:r>
              <a:rPr lang="zh-CN" altLang="en-US" sz="2400" dirty="0"/>
              <a:t>和 </a:t>
            </a:r>
            <a:r>
              <a:rPr lang="en-US" altLang="zh-CN" sz="2400" dirty="0"/>
              <a:t>b </a:t>
            </a:r>
            <a:r>
              <a:rPr lang="zh-CN" altLang="en-US" sz="2400" dirty="0"/>
              <a:t>完全拷贝了父对象及其子对象，两者是完全</a:t>
            </a:r>
            <a:r>
              <a:rPr lang="zh-CN" altLang="en-US" sz="2400" dirty="0" smtClean="0"/>
              <a:t>独立的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311935" y="3081492"/>
            <a:ext cx="4673825" cy="2881606"/>
          </a:xfrm>
          <a:prstGeom prst="rect">
            <a:avLst/>
          </a:prstGeom>
        </p:spPr>
      </p:pic>
      <p:sp>
        <p:nvSpPr>
          <p:cNvPr id="8" name="文本框 2"/>
          <p:cNvSpPr txBox="1"/>
          <p:nvPr>
            <p:custDataLst>
              <p:tags r:id="rId2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712514" y="1209032"/>
            <a:ext cx="2757486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序列的拷贝</a:t>
            </a:r>
            <a:endParaRPr lang="en-US" altLang="zh-CN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5085" y="1903542"/>
            <a:ext cx="1017771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/>
              <a:t>import copy</a:t>
            </a:r>
            <a:endParaRPr lang="en-US" altLang="zh-CN" sz="2200" dirty="0"/>
          </a:p>
          <a:p>
            <a:r>
              <a:rPr lang="en-US" altLang="zh-CN" sz="2200" dirty="0"/>
              <a:t>a = [1, 2, 3, 4, ['a', 'b']] </a:t>
            </a:r>
            <a:r>
              <a:rPr lang="en-US" altLang="zh-CN" sz="2200" dirty="0" smtClean="0"/>
              <a:t>   #</a:t>
            </a:r>
            <a:r>
              <a:rPr lang="zh-CN" altLang="en-US" sz="2200" dirty="0"/>
              <a:t>原始</a:t>
            </a:r>
            <a:r>
              <a:rPr lang="zh-CN" altLang="en-US" sz="2200" dirty="0" smtClean="0"/>
              <a:t>对象  </a:t>
            </a:r>
            <a:endParaRPr lang="zh-CN" altLang="en-US" sz="2200" dirty="0"/>
          </a:p>
          <a:p>
            <a:r>
              <a:rPr lang="en-US" altLang="zh-CN" sz="2200" dirty="0"/>
              <a:t>b = a                       </a:t>
            </a:r>
            <a:r>
              <a:rPr lang="en-US" altLang="zh-CN" sz="2200" dirty="0" smtClean="0"/>
              <a:t>        #</a:t>
            </a:r>
            <a:r>
              <a:rPr lang="zh-CN" altLang="en-US" sz="2200" dirty="0"/>
              <a:t>赋值，传对象的引用</a:t>
            </a:r>
            <a:endParaRPr lang="zh-CN" altLang="en-US" sz="2200" dirty="0"/>
          </a:p>
          <a:p>
            <a:r>
              <a:rPr lang="en-US" altLang="zh-CN" sz="2200" dirty="0"/>
              <a:t>c = </a:t>
            </a:r>
            <a:r>
              <a:rPr lang="en-US" altLang="zh-CN" sz="2200" dirty="0" err="1"/>
              <a:t>copy.copy</a:t>
            </a:r>
            <a:r>
              <a:rPr lang="en-US" altLang="zh-CN" sz="2200" dirty="0"/>
              <a:t>(a)            </a:t>
            </a:r>
            <a:r>
              <a:rPr lang="en-US" altLang="zh-CN" sz="2200" dirty="0" smtClean="0"/>
              <a:t>  #</a:t>
            </a:r>
            <a:r>
              <a:rPr lang="zh-CN" altLang="en-US" sz="2200" dirty="0"/>
              <a:t>对象拷贝，浅拷贝</a:t>
            </a:r>
            <a:endParaRPr lang="zh-CN" altLang="en-US" sz="2200" dirty="0"/>
          </a:p>
          <a:p>
            <a:r>
              <a:rPr lang="en-US" altLang="zh-CN" sz="2200" dirty="0"/>
              <a:t>d = </a:t>
            </a:r>
            <a:r>
              <a:rPr lang="en-US" altLang="zh-CN" sz="2200" dirty="0" err="1"/>
              <a:t>copy.deepcopy</a:t>
            </a:r>
            <a:r>
              <a:rPr lang="en-US" altLang="zh-CN" sz="2200" dirty="0"/>
              <a:t>(a)   </a:t>
            </a:r>
            <a:r>
              <a:rPr lang="en-US" altLang="zh-CN" sz="2200" dirty="0" smtClean="0"/>
              <a:t>    #</a:t>
            </a:r>
            <a:r>
              <a:rPr lang="zh-CN" altLang="en-US" sz="2200" dirty="0"/>
              <a:t>对象拷贝，深拷贝</a:t>
            </a:r>
            <a:endParaRPr lang="zh-CN" altLang="en-US" sz="2200" dirty="0"/>
          </a:p>
          <a:p>
            <a:r>
              <a:rPr lang="en-US" altLang="zh-CN" sz="2200" dirty="0" err="1" smtClean="0"/>
              <a:t>a.append</a:t>
            </a:r>
            <a:r>
              <a:rPr lang="en-US" altLang="zh-CN" sz="2200" dirty="0" smtClean="0"/>
              <a:t>(5</a:t>
            </a:r>
            <a:r>
              <a:rPr lang="en-US" altLang="zh-CN" sz="2200" dirty="0"/>
              <a:t>)                 </a:t>
            </a:r>
            <a:r>
              <a:rPr lang="en-US" altLang="zh-CN" sz="2200" dirty="0" smtClean="0"/>
              <a:t>    #</a:t>
            </a:r>
            <a:r>
              <a:rPr lang="zh-CN" altLang="en-US" sz="2200" dirty="0"/>
              <a:t>修改对象</a:t>
            </a:r>
            <a:r>
              <a:rPr lang="en-US" altLang="zh-CN" sz="2200" dirty="0"/>
              <a:t>a</a:t>
            </a:r>
            <a:endParaRPr lang="en-US" altLang="zh-CN" sz="2200" dirty="0"/>
          </a:p>
          <a:p>
            <a:r>
              <a:rPr lang="en-US" altLang="zh-CN" sz="2200" dirty="0"/>
              <a:t>a[4].append('c')            </a:t>
            </a:r>
            <a:r>
              <a:rPr lang="en-US" altLang="zh-CN" sz="2200" dirty="0" smtClean="0"/>
              <a:t>   #</a:t>
            </a:r>
            <a:r>
              <a:rPr lang="zh-CN" altLang="en-US" sz="2200" dirty="0"/>
              <a:t>修改对象</a:t>
            </a:r>
            <a:r>
              <a:rPr lang="en-US" altLang="zh-CN" sz="2200" dirty="0"/>
              <a:t>a</a:t>
            </a:r>
            <a:r>
              <a:rPr lang="zh-CN" altLang="en-US" sz="2200" dirty="0"/>
              <a:t>中的</a:t>
            </a:r>
            <a:r>
              <a:rPr lang="en-US" altLang="zh-CN" sz="2200" dirty="0"/>
              <a:t>['a', 'b']</a:t>
            </a:r>
            <a:r>
              <a:rPr lang="zh-CN" altLang="en-US" sz="2200" dirty="0"/>
              <a:t>数组对象</a:t>
            </a:r>
            <a:endParaRPr lang="zh-CN" altLang="en-US" sz="2200" dirty="0"/>
          </a:p>
          <a:p>
            <a:r>
              <a:rPr lang="zh-CN" altLang="en-US" sz="2200" dirty="0"/>
              <a:t>  </a:t>
            </a:r>
            <a:endParaRPr lang="zh-CN" altLang="en-US" sz="2200" dirty="0"/>
          </a:p>
          <a:p>
            <a:r>
              <a:rPr lang="en-US" altLang="zh-CN" sz="2200" dirty="0"/>
              <a:t>print( 'a = ', a )</a:t>
            </a:r>
            <a:endParaRPr lang="en-US" altLang="zh-CN" sz="2200" dirty="0"/>
          </a:p>
          <a:p>
            <a:r>
              <a:rPr lang="en-US" altLang="zh-CN" sz="2200" dirty="0"/>
              <a:t>print( 'b = ', b )</a:t>
            </a:r>
            <a:endParaRPr lang="en-US" altLang="zh-CN" sz="2200" dirty="0"/>
          </a:p>
          <a:p>
            <a:r>
              <a:rPr lang="en-US" altLang="zh-CN" sz="2200" dirty="0"/>
              <a:t>print( 'c = ', c )</a:t>
            </a:r>
            <a:endParaRPr lang="en-US" altLang="zh-CN" sz="2200" dirty="0"/>
          </a:p>
          <a:p>
            <a:r>
              <a:rPr lang="en-US" altLang="zh-CN" sz="2200" dirty="0"/>
              <a:t>print( 'd = ', d )</a:t>
            </a:r>
            <a:endParaRPr lang="zh-CN" altLang="en-US" sz="2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387630" y="4663878"/>
            <a:ext cx="4737013" cy="1504899"/>
          </a:xfrm>
          <a:prstGeom prst="rect">
            <a:avLst/>
          </a:prstGeom>
        </p:spPr>
      </p:pic>
      <p:sp>
        <p:nvSpPr>
          <p:cNvPr id="8" name="文本框 2"/>
          <p:cNvSpPr txBox="1"/>
          <p:nvPr>
            <p:custDataLst>
              <p:tags r:id="rId2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96347" y="2223577"/>
            <a:ext cx="3789820" cy="257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2.1 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列表与元组</a:t>
            </a:r>
            <a:endParaRPr lang="en-US" altLang="zh-CN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2.2 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字典</a:t>
            </a:r>
            <a:endParaRPr lang="en-US" altLang="zh-CN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400" b="1" dirty="0" smtClean="0">
                <a:solidFill>
                  <a:srgbClr val="0084B4"/>
                </a:solidFill>
                <a:latin typeface="+mn-ea"/>
              </a:rPr>
              <a:t>2.3 </a:t>
            </a:r>
            <a:r>
              <a:rPr lang="zh-CN" altLang="en-US" sz="4400" b="1" dirty="0">
                <a:solidFill>
                  <a:srgbClr val="0084B4"/>
                </a:solidFill>
                <a:latin typeface="+mn-ea"/>
              </a:rPr>
              <a:t>集合</a:t>
            </a:r>
            <a:endParaRPr lang="en-US" altLang="zh-CN" sz="4400" b="1" dirty="0">
              <a:solidFill>
                <a:srgbClr val="0084B4"/>
              </a:solidFill>
              <a:latin typeface="+mn-ea"/>
            </a:endParaRP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06754" y="2451325"/>
            <a:ext cx="4467890" cy="2973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类型定义</a:t>
            </a:r>
            <a:endParaRPr lang="zh-CN" altLang="en-US" sz="36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操作符</a:t>
            </a:r>
            <a:endParaRPr lang="zh-CN" altLang="en-US" sz="36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处理方法</a:t>
            </a:r>
            <a:endParaRPr lang="zh-CN" altLang="en-US" sz="36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类型应用场景</a:t>
            </a:r>
            <a:endParaRPr lang="en-US" altLang="zh-CN" sz="36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7483" y="1235388"/>
            <a:ext cx="1213794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2"/>
          <p:cNvSpPr txBox="1"/>
          <p:nvPr>
            <p:custDataLst>
              <p:tags r:id="rId1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455232" y="1223320"/>
            <a:ext cx="3272050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集合类型定义</a:t>
            </a:r>
            <a:endParaRPr lang="zh-CN" altLang="en-US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01041" y="3111413"/>
            <a:ext cx="887172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集合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类型与数学中的集合概念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一致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集合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元素之间无序，每个元素唯一，不存在相同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元素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集合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元素不可更改，不能是可变数据类型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44488" y="2295286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集合是多个元素的无序组合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文本框 2"/>
          <p:cNvSpPr txBox="1"/>
          <p:nvPr>
            <p:custDataLst>
              <p:tags r:id="rId1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455232" y="1223320"/>
            <a:ext cx="3272050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集合类型定义</a:t>
            </a:r>
            <a:endParaRPr lang="zh-CN" altLang="en-US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01041" y="3111413"/>
            <a:ext cx="887172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集合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用大括号 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{}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表示，元素间用逗号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分隔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建立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集合类型用 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{}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或 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set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()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建立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空集合类型，必须使用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set()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44488" y="2295286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集合是多个元素的无序组合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文本框 2"/>
          <p:cNvSpPr txBox="1"/>
          <p:nvPr>
            <p:custDataLst>
              <p:tags r:id="rId1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455232" y="1223320"/>
            <a:ext cx="3272050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集合类型定义</a:t>
            </a:r>
            <a:endParaRPr lang="zh-CN" altLang="en-US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3848" y="1990486"/>
            <a:ext cx="10510058" cy="1677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由于集合元素是无序的，集合的打印效果与定义顺序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</a:rPr>
              <a:t>可以不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一致。由于集合元素独一无二，使用集合类型能够过滤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</a:rPr>
              <a:t>掉重复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元素。set(x)函数可以用于生成集合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12420" y="3438762"/>
            <a:ext cx="712886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chemeClr val="tx1">
                    <a:lumMod val="50000"/>
                  </a:schemeClr>
                </a:solidFill>
              </a:rPr>
              <a:t>&gt;&gt;&gt;S = {425, "BIT", (10, "CS"), 424}</a:t>
            </a:r>
            <a:endParaRPr lang="en-US" altLang="zh-CN" sz="22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200" dirty="0">
                <a:solidFill>
                  <a:schemeClr val="tx1">
                    <a:lumMod val="50000"/>
                  </a:schemeClr>
                </a:solidFill>
              </a:rPr>
              <a:t>&gt;&gt;&gt;S</a:t>
            </a:r>
            <a:endParaRPr lang="en-US" altLang="zh-CN" sz="22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200" dirty="0">
                <a:solidFill>
                  <a:srgbClr val="0070C0"/>
                </a:solidFill>
              </a:rPr>
              <a:t>{424, 425, (10, 'CS'), 'BIT</a:t>
            </a:r>
            <a:r>
              <a:rPr lang="en-US" altLang="zh-CN" sz="2200" dirty="0" smtClean="0">
                <a:solidFill>
                  <a:srgbClr val="0070C0"/>
                </a:solidFill>
              </a:rPr>
              <a:t>'}</a:t>
            </a:r>
            <a:endParaRPr lang="en-US" altLang="zh-CN" sz="2200" dirty="0" smtClean="0">
              <a:solidFill>
                <a:srgbClr val="0070C0"/>
              </a:solidFill>
            </a:endParaRPr>
          </a:p>
          <a:p>
            <a:endParaRPr lang="en-US" altLang="zh-CN" sz="22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200" dirty="0" smtClean="0">
                <a:solidFill>
                  <a:schemeClr val="tx1">
                    <a:lumMod val="50000"/>
                  </a:schemeClr>
                </a:solidFill>
              </a:rPr>
              <a:t>&gt;&gt;&gt;</a:t>
            </a:r>
            <a:r>
              <a:rPr lang="zh-CN" altLang="en-US" sz="2200" dirty="0">
                <a:solidFill>
                  <a:schemeClr val="tx1">
                    <a:lumMod val="50000"/>
                  </a:schemeClr>
                </a:solidFill>
              </a:rPr>
              <a:t>W = set(‘apple’)</a:t>
            </a:r>
            <a:endParaRPr lang="zh-CN" alt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200" dirty="0">
                <a:solidFill>
                  <a:srgbClr val="0070C0"/>
                </a:solidFill>
              </a:rPr>
              <a:t>{'e', 'p', 'a', 'l'}</a:t>
            </a:r>
            <a:endParaRPr lang="zh-CN" altLang="en-US" sz="2200" dirty="0">
              <a:solidFill>
                <a:srgbClr val="0070C0"/>
              </a:solidFill>
            </a:endParaRPr>
          </a:p>
          <a:p>
            <a:r>
              <a:rPr lang="zh-CN" altLang="en-US" sz="2200" dirty="0">
                <a:solidFill>
                  <a:schemeClr val="tx1">
                    <a:lumMod val="50000"/>
                  </a:schemeClr>
                </a:solidFill>
              </a:rPr>
              <a:t>&gt;&gt;&gt;V = set(( "cat", "dog", "tiger", "human" ))</a:t>
            </a:r>
            <a:endParaRPr lang="zh-CN" alt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200" dirty="0">
                <a:solidFill>
                  <a:srgbClr val="0070C0"/>
                </a:solidFill>
              </a:rPr>
              <a:t>{'cat', 'human', 'dog', 'tiger'}</a:t>
            </a:r>
            <a:endParaRPr lang="zh-CN" altLang="en-US" sz="2200" dirty="0">
              <a:solidFill>
                <a:srgbClr val="0070C0"/>
              </a:solidFill>
            </a:endParaRPr>
          </a:p>
        </p:txBody>
      </p:sp>
      <p:sp>
        <p:nvSpPr>
          <p:cNvPr id="8" name="文本框 2"/>
          <p:cNvSpPr txBox="1"/>
          <p:nvPr>
            <p:custDataLst>
              <p:tags r:id="rId1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455232" y="1223320"/>
            <a:ext cx="2757486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集合操作符</a:t>
            </a:r>
            <a:endParaRPr lang="zh-CN" altLang="en-US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39458" y="2295525"/>
            <a:ext cx="8421322" cy="3638338"/>
          </a:xfrm>
          <a:prstGeom prst="rect">
            <a:avLst/>
          </a:prstGeom>
        </p:spPr>
      </p:pic>
      <p:sp>
        <p:nvSpPr>
          <p:cNvPr id="6" name="文本框 2"/>
          <p:cNvSpPr txBox="1"/>
          <p:nvPr>
            <p:custDataLst>
              <p:tags r:id="rId2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455232" y="1223320"/>
            <a:ext cx="2757486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集合操作符</a:t>
            </a:r>
            <a:endParaRPr lang="zh-CN" altLang="en-US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51455" y="2720538"/>
            <a:ext cx="8832725" cy="339485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05995" y="2072613"/>
            <a:ext cx="1821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6个操作符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文本框 2"/>
          <p:cNvSpPr txBox="1"/>
          <p:nvPr>
            <p:custDataLst>
              <p:tags r:id="rId2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455232" y="1223320"/>
            <a:ext cx="2757486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集合操作符</a:t>
            </a:r>
            <a:endParaRPr lang="zh-CN" altLang="en-US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33953" y="3119578"/>
            <a:ext cx="9219947" cy="250969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05403" y="2273502"/>
            <a:ext cx="25394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4个增强操作符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文本框 2"/>
          <p:cNvSpPr txBox="1"/>
          <p:nvPr>
            <p:custDataLst>
              <p:tags r:id="rId2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455232" y="1305777"/>
            <a:ext cx="3272050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序列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类型定义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67270" y="2277341"/>
            <a:ext cx="66479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4868A2"/>
                </a:solidFill>
              </a:rPr>
              <a:t>序列是具有先后关系的一组元素</a:t>
            </a:r>
            <a:endParaRPr lang="zh-CN" altLang="en-US" sz="3600" dirty="0">
              <a:solidFill>
                <a:srgbClr val="4868A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567447" y="3431764"/>
            <a:ext cx="7047619" cy="2714286"/>
          </a:xfrm>
          <a:prstGeom prst="rect">
            <a:avLst/>
          </a:prstGeom>
        </p:spPr>
      </p:pic>
      <p:sp>
        <p:nvSpPr>
          <p:cNvPr id="7" name="文本框 2"/>
          <p:cNvSpPr txBox="1"/>
          <p:nvPr>
            <p:custDataLst>
              <p:tags r:id="rId2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455232" y="1223320"/>
            <a:ext cx="2757486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集合操作符</a:t>
            </a:r>
            <a:endParaRPr lang="zh-CN" altLang="en-US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03567" y="200237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&gt;&gt;&gt; A = {"p", "y" , 123}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&gt;&gt;&gt; B = set("pypy123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</a:rPr>
              <a:t>")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3087" y="318260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&gt;&gt;&gt; A-B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{123</a:t>
            </a:r>
            <a:r>
              <a:rPr lang="zh-CN" altLang="en-US" sz="2400" dirty="0" smtClean="0">
                <a:solidFill>
                  <a:srgbClr val="0070C0"/>
                </a:solidFill>
              </a:rPr>
              <a:t>}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&gt;&gt;&gt; B-A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{'3', '1', '2</a:t>
            </a:r>
            <a:r>
              <a:rPr lang="zh-CN" altLang="en-US" sz="2400" dirty="0" smtClean="0">
                <a:solidFill>
                  <a:srgbClr val="0070C0"/>
                </a:solidFill>
              </a:rPr>
              <a:t>'}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endParaRPr lang="en-US" altLang="zh-CN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&gt;&gt;&gt; A&amp;B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{'p', 'y'}</a:t>
            </a:r>
            <a:endParaRPr lang="zh-CN" altLang="en-US" sz="2400" dirty="0">
              <a:solidFill>
                <a:srgbClr val="0070C0"/>
              </a:solidFill>
            </a:endParaRPr>
          </a:p>
          <a:p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91862" y="3472720"/>
            <a:ext cx="41751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</a:rPr>
              <a:t>&gt;&gt;&gt; 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A|B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{'1', 'p', '2', 'y', '3', 123}</a:t>
            </a:r>
            <a:endParaRPr lang="zh-CN" altLang="en-US" sz="2400" dirty="0">
              <a:solidFill>
                <a:srgbClr val="0070C0"/>
              </a:solidFill>
            </a:endParaRPr>
          </a:p>
          <a:p>
            <a:endParaRPr lang="en-US" altLang="zh-CN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</a:rPr>
              <a:t>&gt;&gt;&gt; 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A^B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{'2', 123, '3', '1'}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0" name="文本框 2"/>
          <p:cNvSpPr txBox="1"/>
          <p:nvPr>
            <p:custDataLst>
              <p:tags r:id="rId1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455232" y="1223320"/>
            <a:ext cx="3272050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集合处理方法</a:t>
            </a:r>
            <a:endParaRPr lang="zh-CN" altLang="en-US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76753" y="2602518"/>
            <a:ext cx="10276162" cy="3398232"/>
          </a:xfrm>
          <a:prstGeom prst="rect">
            <a:avLst/>
          </a:prstGeom>
        </p:spPr>
      </p:pic>
      <p:sp>
        <p:nvSpPr>
          <p:cNvPr id="6" name="文本框 2"/>
          <p:cNvSpPr txBox="1"/>
          <p:nvPr>
            <p:custDataLst>
              <p:tags r:id="rId2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455232" y="1223320"/>
            <a:ext cx="3272050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集合处理方法</a:t>
            </a:r>
            <a:endParaRPr lang="zh-CN" altLang="en-US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25583" y="2682860"/>
            <a:ext cx="10218679" cy="3332178"/>
          </a:xfrm>
          <a:prstGeom prst="rect">
            <a:avLst/>
          </a:prstGeom>
        </p:spPr>
      </p:pic>
      <p:sp>
        <p:nvSpPr>
          <p:cNvPr id="6" name="文本框 2"/>
          <p:cNvSpPr txBox="1"/>
          <p:nvPr>
            <p:custDataLst>
              <p:tags r:id="rId2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197950" y="1194821"/>
            <a:ext cx="378661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集合的应用场景</a:t>
            </a:r>
            <a:endParaRPr lang="zh-CN" altLang="en-US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7692" y="2061237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包含关系</a:t>
            </a:r>
            <a:r>
              <a:rPr lang="zh-CN" altLang="en-US" sz="2400" dirty="0" smtClean="0"/>
              <a:t>比较：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043257" y="252290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&gt;&gt;&gt; "p" in {"p", "y" , 123}</a:t>
            </a:r>
            <a:endParaRPr lang="zh-CN" altLang="en-US" sz="2400" dirty="0"/>
          </a:p>
          <a:p>
            <a:r>
              <a:rPr lang="zh-CN" altLang="en-US" sz="2400" dirty="0">
                <a:solidFill>
                  <a:srgbClr val="0070C0"/>
                </a:solidFill>
              </a:rPr>
              <a:t>True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3404" y="3514186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数据去重：集合类型所有元素无重复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043256" y="3960611"/>
            <a:ext cx="81276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&gt;&gt;&gt; ls = ["p", "p", "y", "y", 123]</a:t>
            </a:r>
            <a:endParaRPr lang="zh-CN" altLang="en-US" sz="2400" dirty="0"/>
          </a:p>
          <a:p>
            <a:r>
              <a:rPr lang="zh-CN" altLang="en-US" sz="2400" dirty="0"/>
              <a:t>&gt;&gt;&gt; s = set(ls) # 利用了集合无重复元素的特点</a:t>
            </a:r>
            <a:endParaRPr lang="zh-CN" altLang="en-US" sz="2400" dirty="0"/>
          </a:p>
          <a:p>
            <a:r>
              <a:rPr lang="zh-CN" altLang="en-US" sz="2400" dirty="0">
                <a:solidFill>
                  <a:srgbClr val="0070C0"/>
                </a:solidFill>
              </a:rPr>
              <a:t>{'p', 'y', 123</a:t>
            </a:r>
            <a:r>
              <a:rPr lang="zh-CN" altLang="en-US" sz="2400" dirty="0" smtClean="0">
                <a:solidFill>
                  <a:srgbClr val="0070C0"/>
                </a:solidFill>
              </a:rPr>
              <a:t>}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endParaRPr lang="zh-CN" altLang="en-US" sz="2400" dirty="0"/>
          </a:p>
          <a:p>
            <a:r>
              <a:rPr lang="zh-CN" altLang="en-US" sz="2400" dirty="0"/>
              <a:t>&gt;&gt;&gt; lt = list(s) # 还可以将集合转换为列表</a:t>
            </a:r>
            <a:endParaRPr lang="zh-CN" altLang="en-US" sz="2400" dirty="0"/>
          </a:p>
          <a:p>
            <a:r>
              <a:rPr lang="zh-CN" altLang="en-US" sz="2400" dirty="0">
                <a:solidFill>
                  <a:srgbClr val="0070C0"/>
                </a:solidFill>
              </a:rPr>
              <a:t>['p', 'y', 123]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0" name="文本框 2"/>
          <p:cNvSpPr txBox="1"/>
          <p:nvPr>
            <p:custDataLst>
              <p:tags r:id="rId1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96347" y="2466464"/>
            <a:ext cx="3411511" cy="2459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b="1" dirty="0" smtClean="0">
                <a:latin typeface="+mn-ea"/>
              </a:rPr>
              <a:t>1 </a:t>
            </a:r>
            <a:r>
              <a:rPr lang="zh-CN" altLang="en-US" sz="4400" b="1" dirty="0" smtClean="0">
                <a:latin typeface="+mn-ea"/>
              </a:rPr>
              <a:t>列表与元组</a:t>
            </a:r>
            <a:endParaRPr lang="en-US" altLang="zh-CN" sz="4400" b="1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字典</a:t>
            </a:r>
            <a:endParaRPr lang="en-US" altLang="zh-CN" sz="4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 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集合</a:t>
            </a:r>
            <a:endParaRPr lang="en-US" altLang="zh-CN" sz="4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2"/>
          <p:cNvSpPr txBox="1"/>
          <p:nvPr>
            <p:custDataLst>
              <p:tags r:id="rId2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小结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455232" y="1305777"/>
            <a:ext cx="3272050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序列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类型定义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44761" y="2460200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4868A2"/>
                </a:solidFill>
              </a:rPr>
              <a:t>序号的定义</a:t>
            </a:r>
            <a:endParaRPr lang="zh-CN" altLang="en-US" sz="3600" dirty="0">
              <a:solidFill>
                <a:srgbClr val="4868A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210304" y="3272023"/>
            <a:ext cx="7761905" cy="2971429"/>
          </a:xfrm>
          <a:prstGeom prst="rect">
            <a:avLst/>
          </a:prstGeom>
        </p:spPr>
      </p:pic>
      <p:sp>
        <p:nvSpPr>
          <p:cNvPr id="7" name="文本框 2"/>
          <p:cNvSpPr txBox="1"/>
          <p:nvPr>
            <p:custDataLst>
              <p:tags r:id="rId2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683385" y="1305777"/>
            <a:ext cx="481574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序列处理函数及方法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83096" y="2043918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4868A2"/>
                </a:solidFill>
              </a:rPr>
              <a:t>序列通用操作符</a:t>
            </a:r>
            <a:endParaRPr lang="zh-CN" altLang="en-US" sz="3600" dirty="0">
              <a:solidFill>
                <a:srgbClr val="4868A2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97280" y="2761487"/>
          <a:ext cx="10172700" cy="328842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905451"/>
                <a:gridCol w="7267249"/>
              </a:tblGrid>
              <a:tr h="4697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操作符及应用</a:t>
                      </a:r>
                      <a:endParaRPr lang="zh-CN" altLang="en-US" sz="2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描述</a:t>
                      </a:r>
                      <a:endParaRPr lang="zh-CN" altLang="en-US" sz="2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69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x in s</a:t>
                      </a:r>
                      <a:endParaRPr lang="en-US" sz="24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如果</a:t>
                      </a:r>
                      <a:r>
                        <a:rPr lang="en-US" sz="24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x</a:t>
                      </a:r>
                      <a:r>
                        <a:rPr lang="zh-CN" altLang="en-US" sz="24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是序列</a:t>
                      </a:r>
                      <a:r>
                        <a:rPr lang="en-US" sz="24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s</a:t>
                      </a:r>
                      <a:r>
                        <a:rPr lang="zh-CN" altLang="en-US" sz="24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的元素，返回</a:t>
                      </a:r>
                      <a:r>
                        <a:rPr lang="en-US" sz="24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True，</a:t>
                      </a:r>
                      <a:r>
                        <a:rPr lang="zh-CN" altLang="en-US" sz="24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否则返回</a:t>
                      </a:r>
                      <a:r>
                        <a:rPr lang="en-US" sz="24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False</a:t>
                      </a:r>
                      <a:endParaRPr lang="en-US" sz="24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69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x not in s</a:t>
                      </a:r>
                      <a:endParaRPr lang="en-US" sz="24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如果</a:t>
                      </a:r>
                      <a:r>
                        <a:rPr lang="en-US" sz="24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x</a:t>
                      </a:r>
                      <a:r>
                        <a:rPr lang="zh-CN" altLang="en-US" sz="24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是序列</a:t>
                      </a:r>
                      <a:r>
                        <a:rPr lang="en-US" sz="24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s</a:t>
                      </a:r>
                      <a:r>
                        <a:rPr lang="zh-CN" altLang="en-US" sz="24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的元素，返回</a:t>
                      </a:r>
                      <a:r>
                        <a:rPr lang="en-US" sz="24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False，</a:t>
                      </a:r>
                      <a:r>
                        <a:rPr lang="zh-CN" altLang="en-US" sz="24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否则返回</a:t>
                      </a:r>
                      <a:r>
                        <a:rPr lang="en-US" sz="24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True</a:t>
                      </a:r>
                      <a:endParaRPr lang="en-US" sz="24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69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s + t</a:t>
                      </a:r>
                      <a:endParaRPr lang="en-US" sz="24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连接两个序列</a:t>
                      </a:r>
                      <a:r>
                        <a:rPr lang="en-US" altLang="zh-CN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s</a:t>
                      </a:r>
                      <a:r>
                        <a:rPr lang="zh-CN" altLang="en-US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和</a:t>
                      </a:r>
                      <a:r>
                        <a:rPr lang="en-US" altLang="zh-CN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t</a:t>
                      </a:r>
                      <a:endParaRPr lang="en-US" altLang="zh-CN" sz="2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69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s*n </a:t>
                      </a:r>
                      <a:r>
                        <a:rPr lang="zh-CN" altLang="en-US" sz="24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或 </a:t>
                      </a:r>
                      <a:r>
                        <a:rPr lang="en-US" sz="24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n*s </a:t>
                      </a:r>
                      <a:endParaRPr lang="en-US" sz="24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将序列</a:t>
                      </a:r>
                      <a:r>
                        <a:rPr lang="en-US" altLang="zh-CN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s</a:t>
                      </a:r>
                      <a:r>
                        <a:rPr lang="zh-CN" altLang="en-US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复制</a:t>
                      </a:r>
                      <a:r>
                        <a:rPr lang="en-US" altLang="zh-CN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n</a:t>
                      </a:r>
                      <a:r>
                        <a:rPr lang="zh-CN" altLang="en-US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次</a:t>
                      </a:r>
                      <a:endParaRPr lang="zh-CN" altLang="en-US" sz="2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69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s[i]</a:t>
                      </a:r>
                      <a:endParaRPr lang="en-US" sz="24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索引，返回</a:t>
                      </a:r>
                      <a:r>
                        <a:rPr lang="en-US" altLang="zh-CN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s</a:t>
                      </a:r>
                      <a:r>
                        <a:rPr lang="zh-CN" altLang="en-US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中的第</a:t>
                      </a:r>
                      <a:r>
                        <a:rPr lang="en-US" altLang="zh-CN" sz="2400" u="none" strike="noStrike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i</a:t>
                      </a:r>
                      <a:r>
                        <a:rPr lang="zh-CN" altLang="en-US" sz="2400" u="none" strike="noStrike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元素</a:t>
                      </a:r>
                      <a:endParaRPr lang="zh-CN" altLang="en-US" sz="2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69775"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s[i: j] 或 s[i: j: k] </a:t>
                      </a:r>
                      <a:endParaRPr lang="pl-PL" sz="24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切片，返回序列</a:t>
                      </a:r>
                      <a:r>
                        <a:rPr lang="en-US" altLang="zh-CN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s</a:t>
                      </a:r>
                      <a:r>
                        <a:rPr lang="zh-CN" altLang="en-US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中第</a:t>
                      </a:r>
                      <a:r>
                        <a:rPr lang="en-US" altLang="zh-CN" sz="2400" u="none" strike="noStrike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i</a:t>
                      </a:r>
                      <a:r>
                        <a:rPr lang="zh-CN" altLang="en-US" sz="2400" u="none" strike="noStrike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到</a:t>
                      </a:r>
                      <a:r>
                        <a:rPr lang="en-US" altLang="zh-CN" sz="2400" u="none" strike="noStrike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j-1</a:t>
                      </a:r>
                      <a:r>
                        <a:rPr lang="zh-CN" altLang="en-US" sz="2400" u="none" strike="noStrike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以</a:t>
                      </a:r>
                      <a:r>
                        <a:rPr lang="en-US" altLang="zh-CN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k</a:t>
                      </a:r>
                      <a:r>
                        <a:rPr lang="zh-CN" altLang="en-US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为步长的元素子序列</a:t>
                      </a:r>
                      <a:endParaRPr lang="zh-CN" altLang="en-US" sz="2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文本框 2"/>
          <p:cNvSpPr txBox="1"/>
          <p:nvPr>
            <p:custDataLst>
              <p:tags r:id="rId1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683385" y="1305777"/>
            <a:ext cx="481574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序列处理函数及方法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83096" y="2097258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4868A2"/>
                </a:solidFill>
              </a:rPr>
              <a:t>序列通用操作符</a:t>
            </a:r>
            <a:endParaRPr lang="zh-CN" altLang="en-US" sz="3600" dirty="0">
              <a:solidFill>
                <a:srgbClr val="4868A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497646" y="2835028"/>
            <a:ext cx="4772117" cy="3321932"/>
          </a:xfrm>
          <a:prstGeom prst="rect">
            <a:avLst/>
          </a:prstGeom>
        </p:spPr>
      </p:pic>
      <p:sp>
        <p:nvSpPr>
          <p:cNvPr id="7" name="文本框 2"/>
          <p:cNvSpPr txBox="1"/>
          <p:nvPr>
            <p:custDataLst>
              <p:tags r:id="rId2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683385" y="1305777"/>
            <a:ext cx="481574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序列处理函数及方法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44760" y="2273323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4868A2"/>
                </a:solidFill>
              </a:rPr>
              <a:t>函数和方法</a:t>
            </a:r>
            <a:endParaRPr lang="zh-CN" altLang="en-US" sz="3600" dirty="0">
              <a:solidFill>
                <a:srgbClr val="4868A2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72318" y="3297238"/>
          <a:ext cx="11121216" cy="273589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840004"/>
                <a:gridCol w="7281212"/>
              </a:tblGrid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函数和方法</a:t>
                      </a:r>
                      <a:endParaRPr lang="zh-CN" altLang="en-US" sz="2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描述</a:t>
                      </a:r>
                      <a:endParaRPr lang="zh-CN" altLang="en-US" sz="2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len(s)</a:t>
                      </a:r>
                      <a:endParaRPr lang="en-US" sz="24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u="none" strike="noStrike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返回</a:t>
                      </a:r>
                      <a:r>
                        <a:rPr lang="zh-CN" altLang="en-US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序列</a:t>
                      </a:r>
                      <a:r>
                        <a:rPr lang="en-US" altLang="zh-CN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s</a:t>
                      </a:r>
                      <a:r>
                        <a:rPr lang="zh-CN" altLang="en-US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的长度</a:t>
                      </a:r>
                      <a:endParaRPr lang="zh-CN" altLang="en-US" sz="2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min(s) </a:t>
                      </a:r>
                      <a:endParaRPr lang="en-US" sz="24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返回序列</a:t>
                      </a:r>
                      <a:r>
                        <a:rPr lang="en-US" altLang="zh-CN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s</a:t>
                      </a:r>
                      <a:r>
                        <a:rPr lang="zh-CN" altLang="en-US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的最小元素，</a:t>
                      </a:r>
                      <a:r>
                        <a:rPr lang="en-US" altLang="zh-CN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s</a:t>
                      </a:r>
                      <a:r>
                        <a:rPr lang="zh-CN" altLang="en-US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中元素需要可比较</a:t>
                      </a:r>
                      <a:endParaRPr lang="zh-CN" altLang="en-US" sz="2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max(s)</a:t>
                      </a:r>
                      <a:endParaRPr lang="en-US" sz="24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u="none" strike="noStrike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返回</a:t>
                      </a:r>
                      <a:r>
                        <a:rPr lang="zh-CN" altLang="en-US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序列</a:t>
                      </a:r>
                      <a:r>
                        <a:rPr lang="en-US" altLang="zh-CN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s</a:t>
                      </a:r>
                      <a:r>
                        <a:rPr lang="zh-CN" altLang="en-US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的最大元素，</a:t>
                      </a:r>
                      <a:r>
                        <a:rPr lang="en-US" altLang="zh-CN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s</a:t>
                      </a:r>
                      <a:r>
                        <a:rPr lang="zh-CN" altLang="en-US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中元素需要可比较</a:t>
                      </a:r>
                      <a:endParaRPr lang="zh-CN" altLang="en-US" sz="2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859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s.index</a:t>
                      </a:r>
                      <a:r>
                        <a:rPr lang="en-US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(x) </a:t>
                      </a:r>
                      <a:r>
                        <a:rPr lang="zh-CN" altLang="en-US" sz="2400" u="none" strike="noStrike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或</a:t>
                      </a:r>
                      <a:endParaRPr lang="en-US" altLang="zh-CN" sz="2400" u="none" strike="noStrike" dirty="0" smtClean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ctr" fontAlgn="b"/>
                      <a:r>
                        <a:rPr lang="en-US" sz="2400" u="none" strike="noStrike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s.index</a:t>
                      </a:r>
                      <a:r>
                        <a:rPr lang="en-US" sz="2400" u="none" strike="noStrike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(x</a:t>
                      </a:r>
                      <a:r>
                        <a:rPr lang="en-US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en-US" sz="2400" u="none" strike="noStrike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i</a:t>
                      </a:r>
                      <a:r>
                        <a:rPr lang="en-US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, j)</a:t>
                      </a:r>
                      <a:endParaRPr lang="en-US" sz="2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返回序列</a:t>
                      </a:r>
                      <a:r>
                        <a:rPr lang="en-US" altLang="zh-CN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s</a:t>
                      </a:r>
                      <a:r>
                        <a:rPr lang="zh-CN" altLang="en-US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从</a:t>
                      </a:r>
                      <a:r>
                        <a:rPr lang="en-US" altLang="zh-CN" sz="2400" u="none" strike="noStrike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i</a:t>
                      </a:r>
                      <a:r>
                        <a:rPr lang="zh-CN" altLang="en-US" sz="2400" u="none" strike="noStrike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开始</a:t>
                      </a:r>
                      <a:r>
                        <a:rPr lang="zh-CN" altLang="en-US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到</a:t>
                      </a:r>
                      <a:r>
                        <a:rPr lang="en-US" altLang="zh-CN" sz="2400" u="none" strike="noStrike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j-1</a:t>
                      </a:r>
                      <a:r>
                        <a:rPr lang="zh-CN" altLang="en-US" sz="2400" u="none" strike="noStrike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元素中</a:t>
                      </a:r>
                      <a:r>
                        <a:rPr lang="zh-CN" altLang="en-US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第一次出现元素</a:t>
                      </a:r>
                      <a:r>
                        <a:rPr lang="en-US" altLang="zh-CN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x</a:t>
                      </a:r>
                      <a:r>
                        <a:rPr lang="zh-CN" altLang="en-US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的位置</a:t>
                      </a:r>
                      <a:endParaRPr lang="zh-CN" altLang="en-US" sz="2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s.count(x)</a:t>
                      </a:r>
                      <a:endParaRPr lang="en-US" sz="24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400" u="none" strike="noStrike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返回</a:t>
                      </a:r>
                      <a:r>
                        <a:rPr lang="zh-CN" altLang="en-US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序列</a:t>
                      </a:r>
                      <a:r>
                        <a:rPr lang="en-US" altLang="zh-CN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s</a:t>
                      </a:r>
                      <a:r>
                        <a:rPr lang="zh-CN" altLang="en-US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中出现</a:t>
                      </a:r>
                      <a:r>
                        <a:rPr lang="en-US" altLang="zh-CN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x</a:t>
                      </a:r>
                      <a:r>
                        <a:rPr lang="zh-CN" altLang="en-US" sz="24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的总次数</a:t>
                      </a:r>
                      <a:endParaRPr lang="zh-CN" altLang="en-US" sz="24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文本框 2"/>
          <p:cNvSpPr txBox="1"/>
          <p:nvPr>
            <p:custDataLst>
              <p:tags r:id="rId1"/>
            </p:custDataLst>
          </p:nvPr>
        </p:nvSpPr>
        <p:spPr>
          <a:xfrm>
            <a:off x="70185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latin typeface="+mj-lt"/>
                <a:ea typeface="+mj-ea"/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  <a:ea typeface="+mj-ea"/>
              </a:rPr>
              <a:t>组合数据类型</a:t>
            </a:r>
            <a:endParaRPr lang="en-US" altLang="zh-CN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0923180313"/>
  <p:tag name="MH_LIBRARY" val="CONTENTS"/>
  <p:tag name="MH_TYPE" val="OTHERS"/>
  <p:tag name="ID" val="547126"/>
</p:tagLst>
</file>

<file path=ppt/tags/tag10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00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2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4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6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8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1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2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MH" val="20150923180313"/>
  <p:tag name="MH_LIBRARY" val="CONTENTS"/>
  <p:tag name="MH_TYPE" val="NUMBER"/>
  <p:tag name="ID" val="547126"/>
  <p:tag name="MH_ORDER" val="NUMBER"/>
</p:tagLst>
</file>

<file path=ppt/tags/tag20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40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6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8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2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4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6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8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60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2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4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6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8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0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2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4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6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8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80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2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4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6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8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0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2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4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6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8.xml><?xml version="1.0" encoding="utf-8"?>
<p:tagLst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主题1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5533</Words>
  <Application>WPS 演示</Application>
  <PresentationFormat>自定义</PresentationFormat>
  <Paragraphs>611</Paragraphs>
  <Slides>54</Slides>
  <Notes>54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4" baseType="lpstr">
      <vt:lpstr>Arial</vt:lpstr>
      <vt:lpstr>宋体</vt:lpstr>
      <vt:lpstr>Wingdings</vt:lpstr>
      <vt:lpstr>Times New Roman</vt:lpstr>
      <vt:lpstr>Verdana</vt:lpstr>
      <vt:lpstr>黑体</vt:lpstr>
      <vt:lpstr>Calibri</vt:lpstr>
      <vt:lpstr>微软雅黑</vt:lpstr>
      <vt:lpstr>Arial Unicode MS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酚酞西瓜i</cp:lastModifiedBy>
  <cp:revision>465</cp:revision>
  <dcterms:created xsi:type="dcterms:W3CDTF">2015-09-21T02:28:00Z</dcterms:created>
  <dcterms:modified xsi:type="dcterms:W3CDTF">2019-01-09T09:40:10Z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2052-11.1.0.8213</vt:lpwstr>
  </property>
</Properties>
</file>