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notesSlides/notesSlide27.xml" ContentType="application/vnd.openxmlformats-officedocument.presentationml.notesSlide+xml"/>
  <Override PartName="/ppt/tags/tag9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tags/tag52.xml" ContentType="application/vnd.openxmlformats-officedocument.presentationml.tags+xml"/>
  <Override PartName="/ppt/notesSlides/notesSlide30.xml" ContentType="application/vnd.openxmlformats-officedocument.presentationml.notesSlide+xml"/>
  <Override PartName="/ppt/tags/tag109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notesSlides/notesSlide68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notesSlides/notesSlide57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tags/tag68.xml" ContentType="application/vnd.openxmlformats-officedocument.presentationml.tags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tags/tag57.xml" ContentType="application/vnd.openxmlformats-officedocument.presentationml.tags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notesSlides/notesSlide60.xml" ContentType="application/vnd.openxmlformats-officedocument.presentationml.notesSlide+xml"/>
  <Override PartName="/ppt/tags/tag139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slides/slide38.xml" ContentType="application/vnd.openxmlformats-officedocument.presentationml.slide+xml"/>
  <Override PartName="/ppt/tags/tag131.xml" ContentType="application/vnd.openxmlformats-officedocument.presentationml.tags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tags/tag98.xml" ContentType="application/vnd.openxmlformats-officedocument.presentationml.tags+xml"/>
  <Override PartName="/ppt/tags/tag120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tags/tag87.xml" ContentType="application/vnd.openxmlformats-officedocument.presentationml.tags+xml"/>
  <Override PartName="/ppt/notesSlides/notesSlide65.xml" ContentType="application/vnd.openxmlformats-officedocument.presentationml.notes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notesSlides/notesSlide32.xml" ContentType="application/vnd.openxmlformats-officedocument.presentationml.notesSlide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notesSlides/notesSlide61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notesSlides/notesSlide50.xml" ContentType="application/vnd.openxmlformats-officedocument.presentationml.notesSlide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36.xml" ContentType="application/vnd.openxmlformats-officedocument.presentationml.tag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notesSlides/notesSlide59.xml" ContentType="application/vnd.openxmlformats-officedocument.presentationml.notesSlide+xml"/>
  <Override PartName="/ppt/tags/tag132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notesSlides/notesSlide37.xml" ContentType="application/vnd.openxmlformats-officedocument.presentationml.notesSlide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notesSlides/notesSlide55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notesSlides/notesSlide26.xml" ContentType="application/vnd.openxmlformats-officedocument.presentationml.notesSlide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notesSlides/notesSlide44.xml" ContentType="application/vnd.openxmlformats-officedocument.presentationml.notesSlide+xml"/>
  <Override PartName="/ppt/tags/tag95.xml" ContentType="application/vnd.openxmlformats-officedocument.presentationml.tags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tags/tag55.xml" ContentType="application/vnd.openxmlformats-officedocument.presentationml.tags+xml"/>
  <Override PartName="/ppt/notesSlides/notesSlide33.xml" ContentType="application/vnd.openxmlformats-officedocument.presentationml.notesSlide+xml"/>
  <Override PartName="/ppt/tags/tag73.xml" ContentType="application/vnd.openxmlformats-officedocument.presentationml.tags+xml"/>
  <Override PartName="/ppt/notesSlides/notesSlide51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notesSlides/notesSlide40.xml" ContentType="application/vnd.openxmlformats-officedocument.presentationml.notesSlide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137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notesSlides/notesSlide45.xml" ContentType="application/vnd.openxmlformats-officedocument.presentationml.notesSlide+xml"/>
  <Override PartName="/ppt/tags/tag100.xml" ContentType="application/vnd.openxmlformats-officedocument.presentationml.tags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notesSlides/notesSlide23.xml" ContentType="application/vnd.openxmlformats-officedocument.presentationml.notesSlide+xml"/>
  <Override PartName="/ppt/tags/tag92.xml" ContentType="application/vnd.openxmlformats-officedocument.presentationml.tags+xml"/>
  <Override PartName="/ppt/notesSlides/notesSlide70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tags/tag130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notesSlides/notesSlide28.xml" ContentType="application/vnd.openxmlformats-officedocument.presentationml.notesSlide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notesSlides/notesSlide64.xml" ContentType="application/vnd.openxmlformats-officedocument.presentationml.notes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notesSlides/notesSlide42.xml" ContentType="application/vnd.openxmlformats-officedocument.presentationml.notesSlide+xml"/>
  <Default Extension="wdp" ContentType="image/vnd.ms-photo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53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notesSlides/notesSlide47.xml" ContentType="application/vnd.openxmlformats-officedocument.presentationml.notesSlide+xml"/>
  <Override PartName="/ppt/tags/tag102.xml" ContentType="application/vnd.openxmlformats-officedocument.presentationml.tags+xml"/>
  <Override PartName="/ppt/notesSlides/notesSlide58.xml" ContentType="application/vnd.openxmlformats-officedocument.presentationml.notesSlide+xml"/>
  <Override PartName="/ppt/slides/slide34.xml" ContentType="application/vnd.openxmlformats-officedocument.presentationml.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tags/tag47.xml" ContentType="application/vnd.openxmlformats-officedocument.presentationml.tags+xml"/>
  <Override PartName="/ppt/notesSlides/notesSlide25.xml" ContentType="application/vnd.openxmlformats-officedocument.presentationml.notesSlide+xml"/>
  <Override PartName="/ppt/tags/tag94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72"/>
  </p:notesMasterIdLst>
  <p:sldIdLst>
    <p:sldId id="264" r:id="rId2"/>
    <p:sldId id="286" r:id="rId3"/>
    <p:sldId id="287" r:id="rId4"/>
    <p:sldId id="296" r:id="rId5"/>
    <p:sldId id="355" r:id="rId6"/>
    <p:sldId id="356" r:id="rId7"/>
    <p:sldId id="357" r:id="rId8"/>
    <p:sldId id="358" r:id="rId9"/>
    <p:sldId id="359" r:id="rId10"/>
    <p:sldId id="360" r:id="rId11"/>
    <p:sldId id="362" r:id="rId12"/>
    <p:sldId id="363" r:id="rId13"/>
    <p:sldId id="364" r:id="rId14"/>
    <p:sldId id="367" r:id="rId15"/>
    <p:sldId id="368" r:id="rId16"/>
    <p:sldId id="369" r:id="rId17"/>
    <p:sldId id="370" r:id="rId18"/>
    <p:sldId id="372" r:id="rId19"/>
    <p:sldId id="373" r:id="rId20"/>
    <p:sldId id="371" r:id="rId21"/>
    <p:sldId id="374" r:id="rId22"/>
    <p:sldId id="375" r:id="rId23"/>
    <p:sldId id="376" r:id="rId24"/>
    <p:sldId id="377" r:id="rId25"/>
    <p:sldId id="379" r:id="rId26"/>
    <p:sldId id="380" r:id="rId27"/>
    <p:sldId id="381" r:id="rId28"/>
    <p:sldId id="382" r:id="rId29"/>
    <p:sldId id="383" r:id="rId30"/>
    <p:sldId id="365" r:id="rId31"/>
    <p:sldId id="366" r:id="rId32"/>
    <p:sldId id="384" r:id="rId33"/>
    <p:sldId id="386" r:id="rId34"/>
    <p:sldId id="387" r:id="rId35"/>
    <p:sldId id="388" r:id="rId36"/>
    <p:sldId id="389" r:id="rId37"/>
    <p:sldId id="390" r:id="rId38"/>
    <p:sldId id="392" r:id="rId39"/>
    <p:sldId id="393" r:id="rId40"/>
    <p:sldId id="394" r:id="rId41"/>
    <p:sldId id="391" r:id="rId42"/>
    <p:sldId id="395" r:id="rId43"/>
    <p:sldId id="400" r:id="rId44"/>
    <p:sldId id="401" r:id="rId45"/>
    <p:sldId id="396" r:id="rId46"/>
    <p:sldId id="397" r:id="rId47"/>
    <p:sldId id="398" r:id="rId48"/>
    <p:sldId id="399" r:id="rId49"/>
    <p:sldId id="430" r:id="rId50"/>
    <p:sldId id="402" r:id="rId51"/>
    <p:sldId id="403" r:id="rId52"/>
    <p:sldId id="404" r:id="rId53"/>
    <p:sldId id="405" r:id="rId54"/>
    <p:sldId id="406" r:id="rId55"/>
    <p:sldId id="407" r:id="rId56"/>
    <p:sldId id="408" r:id="rId57"/>
    <p:sldId id="412" r:id="rId58"/>
    <p:sldId id="413" r:id="rId59"/>
    <p:sldId id="414" r:id="rId60"/>
    <p:sldId id="415" r:id="rId61"/>
    <p:sldId id="416" r:id="rId62"/>
    <p:sldId id="417" r:id="rId63"/>
    <p:sldId id="418" r:id="rId64"/>
    <p:sldId id="419" r:id="rId65"/>
    <p:sldId id="420" r:id="rId66"/>
    <p:sldId id="421" r:id="rId67"/>
    <p:sldId id="422" r:id="rId68"/>
    <p:sldId id="423" r:id="rId69"/>
    <p:sldId id="424" r:id="rId70"/>
    <p:sldId id="431" r:id="rId7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B4"/>
    <a:srgbClr val="4868A2"/>
    <a:srgbClr val="FFFFFF"/>
    <a:srgbClr val="D8E8F3"/>
    <a:srgbClr val="FBF9F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97" autoAdjust="0"/>
    <p:restoredTop sz="94474" autoAdjust="0"/>
  </p:normalViewPr>
  <p:slideViewPr>
    <p:cSldViewPr snapToGrid="0">
      <p:cViewPr>
        <p:scale>
          <a:sx n="100" d="100"/>
          <a:sy n="100" d="100"/>
        </p:scale>
        <p:origin x="-2664" y="-12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878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B2C0C-1FFB-426F-943D-49D393611648}" type="datetimeFigureOut">
              <a:rPr lang="zh-CN" altLang="en-US" smtClean="0"/>
              <a:pPr/>
              <a:t>2018/10/26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769E8-19F7-47D4-AFC6-D17EEAD4A9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8774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423719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533960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585294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4229763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61547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656145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748999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896277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650905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8905003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579590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6414558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803580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3083085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8952493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5256332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6850405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6940824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8301841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6085768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7114813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659301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2406739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41781054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3855248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3759876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5841280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2233315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5250361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42692872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3904751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1008101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205661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5790597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1898780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296444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42580948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8188369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8352989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6054610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3021052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3053648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0989014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4178105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7177014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42059994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9059571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1401168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3771564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6233848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5224020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8444088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59406755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6646388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007973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65952727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25396967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61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27760498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62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86826452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63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2123495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64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7104956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65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16443045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66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4830384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67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7454144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68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3094318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69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26572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5928412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70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641455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764458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844717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Python</a:t>
            </a:r>
            <a:r>
              <a:rPr lang="zh-CN" altLang="en-US" dirty="0" smtClean="0"/>
              <a:t>基本数据类型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fld id="{7E209CE7-C191-49CB-93DE-563C8614E8C5}" type="datetimeFigureOut">
              <a:rPr lang="zh-CN" altLang="en-US" smtClean="0"/>
              <a:pPr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8650" y="1190625"/>
            <a:ext cx="1098000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801687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15461" y="-1"/>
            <a:ext cx="12213160" cy="6858001"/>
            <a:chOff x="-15461" y="-1"/>
            <a:chExt cx="12213160" cy="6858001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BEBA8EAE-BF5A-486C-A8C5-ECC9F3942E4B}">
                  <a14:imgProps xmlns=""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5461" y="-1"/>
              <a:ext cx="12213160" cy="685800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BEBA8EAE-BF5A-486C-A8C5-ECC9F3942E4B}">
                  <a14:imgProps xmlns=""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-1"/>
              <a:ext cx="12181683" cy="685800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376156" y="773252"/>
              <a:ext cx="11401777" cy="5493218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8000" y="2822400"/>
            <a:ext cx="7412400" cy="1101600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algn="r">
              <a:defRPr sz="4400" b="0" baseline="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1" name="MH_Others_1"/>
          <p:cNvSpPr/>
          <p:nvPr userDrawn="1">
            <p:custDataLst>
              <p:tags r:id="rId1"/>
            </p:custDataLst>
          </p:nvPr>
        </p:nvSpPr>
        <p:spPr>
          <a:xfrm>
            <a:off x="8997410" y="1861413"/>
            <a:ext cx="2773676" cy="7133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72000" rtlCol="0" anchor="ctr"/>
          <a:lstStyle/>
          <a:p>
            <a:endParaRPr lang="zh-CN" altLang="en-US" sz="6000" spc="500">
              <a:solidFill>
                <a:srgbClr val="FFFFFF"/>
              </a:solidFill>
              <a:latin typeface="Arial" pitchFamily="34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" name="MH_Number"/>
          <p:cNvSpPr/>
          <p:nvPr userDrawn="1">
            <p:custDataLst>
              <p:tags r:id="rId2"/>
            </p:custDataLst>
          </p:nvPr>
        </p:nvSpPr>
        <p:spPr>
          <a:xfrm>
            <a:off x="7907903" y="2822268"/>
            <a:ext cx="1104021" cy="11020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rmAutofit/>
          </a:bodyPr>
          <a:lstStyle/>
          <a:p>
            <a:pPr algn="ctr"/>
            <a:endParaRPr lang="zh-CN" altLang="en-US" sz="60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27050" y="1081088"/>
            <a:ext cx="11096625" cy="5494337"/>
          </a:xfrm>
        </p:spPr>
        <p:txBody>
          <a:bodyPr anchor="ctr"/>
          <a:lstStyle>
            <a:lvl3pPr>
              <a:defRPr sz="20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fld id="{7E209CE7-C191-49CB-93DE-563C8614E8C5}" type="datetimeFigureOut">
              <a:rPr lang="zh-CN" altLang="en-US" smtClean="0"/>
              <a:pPr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052514"/>
            <a:ext cx="52324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052514"/>
            <a:ext cx="52324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fld id="{7E209CE7-C191-49CB-93DE-563C8614E8C5}" type="datetimeFigureOut">
              <a:rPr lang="zh-CN" altLang="en-US" smtClean="0"/>
              <a:pPr/>
              <a:t>2018/10/26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fld id="{7E209CE7-C191-49CB-93DE-563C8614E8C5}" type="datetimeFigureOut">
              <a:rPr lang="zh-CN" altLang="en-US" smtClean="0"/>
              <a:pPr/>
              <a:t>2018/10/26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395112" y="574700"/>
            <a:ext cx="11401777" cy="57086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fld id="{7E209CE7-C191-49CB-93DE-563C8614E8C5}" type="datetimeFigureOut">
              <a:rPr lang="zh-CN" altLang="en-US" smtClean="0"/>
              <a:pPr/>
              <a:t>2018/10/26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fld id="{7E209CE7-C191-49CB-93DE-563C8614E8C5}" type="datetimeFigureOut">
              <a:rPr lang="zh-CN" altLang="en-US" smtClean="0"/>
              <a:pPr/>
              <a:t>2018/10/26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fld id="{7E209CE7-C191-49CB-93DE-563C8614E8C5}" type="datetimeFigureOut">
              <a:rPr lang="zh-CN" altLang="en-US" smtClean="0"/>
              <a:pPr/>
              <a:t>2018/10/26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fld id="{7E209CE7-C191-49CB-93DE-563C8614E8C5}" type="datetimeFigureOut">
              <a:rPr lang="zh-CN" altLang="en-US" smtClean="0"/>
              <a:pPr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fld id="{7E209CE7-C191-49CB-93DE-563C8614E8C5}" type="datetimeFigureOut">
              <a:rPr lang="zh-CN" altLang="en-US" smtClean="0"/>
              <a:pPr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0"/>
            <a:ext cx="106680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052514"/>
            <a:ext cx="106680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812800" y="908050"/>
            <a:ext cx="10610851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 flipV="1">
            <a:off x="812800" y="6308725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381751"/>
            <a:ext cx="2641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fld id="{7E209CE7-C191-49CB-93DE-563C8614E8C5}" type="datetimeFigureOut">
              <a:rPr lang="zh-CN" altLang="en-US" smtClean="0"/>
              <a:pPr/>
              <a:t>2018/10/26</a:t>
            </a:fld>
            <a:endParaRPr lang="zh-CN" alt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81751"/>
            <a:ext cx="3860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/>
            </a:lvl1pPr>
          </a:lstStyle>
          <a:p>
            <a:endParaRPr lang="zh-CN" altLang="en-US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84167" y="6381750"/>
            <a:ext cx="2641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33" name="Picture 14" descr="python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512301" y="188914"/>
            <a:ext cx="26797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3" r:id="rId6"/>
    <p:sldLayoutId id="2147483694" r:id="rId7"/>
    <p:sldLayoutId id="2147483695" r:id="rId8"/>
    <p:sldLayoutId id="2147483696" r:id="rId9"/>
    <p:sldLayoutId id="2147483674" r:id="rId10"/>
    <p:sldLayoutId id="2147483651" r:id="rId11"/>
    <p:sldLayoutId id="2147483658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4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5" Type="http://schemas.openxmlformats.org/officeDocument/2006/relationships/image" Target="../media/image26.png"/><Relationship Id="rId4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5" Type="http://schemas.openxmlformats.org/officeDocument/2006/relationships/image" Target="../media/image28.png"/><Relationship Id="rId4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5" Type="http://schemas.openxmlformats.org/officeDocument/2006/relationships/image" Target="../media/image29.png"/><Relationship Id="rId4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4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4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5" Type="http://schemas.openxmlformats.org/officeDocument/2006/relationships/image" Target="../media/image32.png"/><Relationship Id="rId4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5" Type="http://schemas.openxmlformats.org/officeDocument/2006/relationships/image" Target="../media/image33.png"/><Relationship Id="rId4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5" Type="http://schemas.openxmlformats.org/officeDocument/2006/relationships/image" Target="../media/image34.png"/><Relationship Id="rId4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5" Type="http://schemas.openxmlformats.org/officeDocument/2006/relationships/image" Target="../media/image35.png"/><Relationship Id="rId4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5" Type="http://schemas.openxmlformats.org/officeDocument/2006/relationships/image" Target="../media/image37.png"/><Relationship Id="rId4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image" Target="../media/image38.png"/><Relationship Id="rId4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4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4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4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4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5" Type="http://schemas.openxmlformats.org/officeDocument/2006/relationships/image" Target="../media/image39.png"/><Relationship Id="rId4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5" Type="http://schemas.openxmlformats.org/officeDocument/2006/relationships/image" Target="../media/image40.png"/><Relationship Id="rId4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5" Type="http://schemas.openxmlformats.org/officeDocument/2006/relationships/image" Target="../media/image41.png"/><Relationship Id="rId4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4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4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4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15042" y="2214562"/>
            <a:ext cx="947567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6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6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6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章 </a:t>
            </a:r>
            <a:r>
              <a:rPr lang="en-US" altLang="zh-CN" sz="6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6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数据类型</a:t>
            </a:r>
            <a:endParaRPr lang="en-US" altLang="zh-CN" sz="6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6000" b="1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--</a:t>
            </a:r>
            <a:r>
              <a:rPr lang="zh-CN" altLang="en-US" sz="6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基本数据类型</a:t>
            </a:r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数字类型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05888" y="1212435"/>
            <a:ext cx="2757486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浮点数类型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00187" y="2167235"/>
            <a:ext cx="9844087" cy="1941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- round(x, d)：对x四舍五入，d是小数截取位数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- 浮点数间运算及比较用round()函数辅助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- 不确定尾数一般发生在</a:t>
            </a:r>
            <a:r>
              <a:rPr lang="zh-CN" altLang="en-US" sz="2800" dirty="0" smtClean="0"/>
              <a:t>10</a:t>
            </a:r>
            <a:r>
              <a:rPr lang="zh-CN" altLang="en-US" sz="2800" baseline="30000" dirty="0" smtClean="0"/>
              <a:t>-</a:t>
            </a:r>
            <a:r>
              <a:rPr lang="zh-CN" altLang="en-US" sz="2800" baseline="30000" dirty="0"/>
              <a:t>16 </a:t>
            </a:r>
            <a:r>
              <a:rPr lang="zh-CN" altLang="en-US" sz="2800" dirty="0"/>
              <a:t>左右，round()十分有效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24503" y="4242321"/>
            <a:ext cx="5257143" cy="1723810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064515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数字类型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05888" y="1212435"/>
            <a:ext cx="2757486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浮点数类型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1612" y="2424410"/>
            <a:ext cx="984408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关于</a:t>
            </a:r>
            <a:r>
              <a:rPr lang="en-US" altLang="zh-CN" sz="2800" dirty="0"/>
              <a:t>Python</a:t>
            </a:r>
            <a:r>
              <a:rPr lang="zh-CN" altLang="en-US" sz="2800" dirty="0"/>
              <a:t>浮点数，需要知道多</a:t>
            </a:r>
            <a:r>
              <a:rPr lang="zh-CN" altLang="en-US" sz="2800" dirty="0" smtClean="0"/>
              <a:t>些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en-US" altLang="zh-CN" sz="2800" dirty="0" smtClean="0"/>
              <a:t>    • </a:t>
            </a:r>
            <a:r>
              <a:rPr lang="zh-CN" altLang="en-US" sz="2800" dirty="0"/>
              <a:t>取值范围和精度基本</a:t>
            </a:r>
            <a:r>
              <a:rPr lang="zh-CN" altLang="en-US" sz="2800" dirty="0" smtClean="0"/>
              <a:t>无限制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en-US" altLang="zh-CN" sz="2800" dirty="0" smtClean="0"/>
              <a:t>    • </a:t>
            </a:r>
            <a:r>
              <a:rPr lang="zh-CN" altLang="en-US" sz="2800" dirty="0"/>
              <a:t>运算存在不确定尾数 </a:t>
            </a:r>
            <a:r>
              <a:rPr lang="en-US" altLang="zh-CN" sz="2800" dirty="0"/>
              <a:t>round</a:t>
            </a:r>
            <a:r>
              <a:rPr lang="en-US" altLang="zh-CN" sz="2800" dirty="0" smtClean="0"/>
              <a:t>()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    • </a:t>
            </a:r>
            <a:r>
              <a:rPr lang="zh-CN" altLang="en-US" sz="2800" dirty="0" smtClean="0"/>
              <a:t>科学</a:t>
            </a:r>
            <a:r>
              <a:rPr lang="zh-CN" altLang="en-US" sz="2800" dirty="0"/>
              <a:t>计数法表示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96513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数字类型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36125" y="1326534"/>
            <a:ext cx="224292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复数类型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08225" y="2332469"/>
            <a:ext cx="4698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与数学中复数的概念一致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34024" y="3374299"/>
            <a:ext cx="8326247" cy="2650264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579382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数字类型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36125" y="1326534"/>
            <a:ext cx="224292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复数类型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20500" y="2695872"/>
            <a:ext cx="67415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 smtClean="0"/>
              <a:t>实例</a:t>
            </a:r>
            <a:endParaRPr lang="en-US" altLang="zh-CN" sz="3000" dirty="0" smtClean="0"/>
          </a:p>
          <a:p>
            <a:endParaRPr lang="en-US" altLang="zh-CN" sz="3000" dirty="0" smtClean="0"/>
          </a:p>
          <a:p>
            <a:r>
              <a:rPr lang="zh-CN" altLang="en-US" sz="3000" dirty="0" smtClean="0"/>
              <a:t>z </a:t>
            </a:r>
            <a:r>
              <a:rPr lang="zh-CN" altLang="en-US" sz="3000" dirty="0"/>
              <a:t>= 1.23e-4+5.6e+89j</a:t>
            </a:r>
          </a:p>
          <a:p>
            <a:endParaRPr lang="en-US" altLang="zh-CN" sz="3000" dirty="0" smtClean="0"/>
          </a:p>
          <a:p>
            <a:r>
              <a:rPr lang="zh-CN" altLang="en-US" sz="3000" dirty="0" smtClean="0"/>
              <a:t>- </a:t>
            </a:r>
            <a:r>
              <a:rPr lang="zh-CN" altLang="en-US" sz="3000" dirty="0"/>
              <a:t>实部是什么？ z.real 获得实部</a:t>
            </a:r>
          </a:p>
          <a:p>
            <a:r>
              <a:rPr lang="zh-CN" altLang="en-US" sz="3000" dirty="0"/>
              <a:t>- 虚部是什么？ z.imag 获得虚部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596338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数字类型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97949" y="1238947"/>
            <a:ext cx="3786614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数值运算操作符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05878" y="2150156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</a:rPr>
              <a:t>操作符是完成运算的一种符号体系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5432" y="2819568"/>
            <a:ext cx="9799747" cy="330977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354811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数字类型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97949" y="1238947"/>
            <a:ext cx="3786614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数值运算操作符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05878" y="2150156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</a:rPr>
              <a:t>操作符是完成运算的一种符号体系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10181" y="2934113"/>
            <a:ext cx="9787242" cy="3309524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518621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数字类型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97949" y="1238947"/>
            <a:ext cx="3786614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数值运算操作符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05878" y="2150156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</a:rPr>
              <a:t>二元操作符有对应的增强赋值操作符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81709" y="2721001"/>
            <a:ext cx="8529141" cy="3391227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541870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数字类型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97949" y="1238947"/>
            <a:ext cx="3786614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数值运算操作符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79956" y="2305616"/>
            <a:ext cx="7622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</a:rPr>
              <a:t>类型间可进行混合运算，生成结果为"最宽"类型</a:t>
            </a:r>
          </a:p>
        </p:txBody>
      </p:sp>
      <p:sp>
        <p:nvSpPr>
          <p:cNvPr id="5" name="矩形 4"/>
          <p:cNvSpPr/>
          <p:nvPr/>
        </p:nvSpPr>
        <p:spPr>
          <a:xfrm>
            <a:off x="1781176" y="3130644"/>
            <a:ext cx="936307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zh-CN" altLang="en-US" sz="2800" dirty="0" smtClean="0"/>
              <a:t>三</a:t>
            </a:r>
            <a:r>
              <a:rPr lang="zh-CN" altLang="en-US" sz="2800" dirty="0"/>
              <a:t>种类型存在一种逐渐"扩展"或"变宽"的关系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457200" indent="-457200">
              <a:buFontTx/>
              <a:buChar char="-"/>
            </a:pPr>
            <a:endParaRPr lang="zh-CN" altLang="en-US" sz="2800" dirty="0"/>
          </a:p>
          <a:p>
            <a:r>
              <a:rPr lang="zh-CN" altLang="en-US" sz="2800" dirty="0" smtClean="0"/>
              <a:t>    整数 </a:t>
            </a:r>
            <a:r>
              <a:rPr lang="zh-CN" altLang="en-US" sz="2800" dirty="0"/>
              <a:t>-&gt; 浮点数 -&gt; </a:t>
            </a:r>
            <a:r>
              <a:rPr lang="zh-CN" altLang="en-US" sz="2800" dirty="0" smtClean="0"/>
              <a:t>复数</a:t>
            </a:r>
          </a:p>
          <a:p>
            <a:endParaRPr lang="zh-CN" altLang="en-US" sz="2800" dirty="0" smtClean="0"/>
          </a:p>
          <a:p>
            <a:r>
              <a:rPr lang="zh-CN" altLang="en-US" sz="2800" dirty="0" smtClean="0"/>
              <a:t>    例如：123 + 4.0 = 127.0  (整数+浮点数 = 浮点数)</a:t>
            </a:r>
            <a:endParaRPr lang="zh-CN" altLang="en-US" sz="280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191152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数字类型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97949" y="1238947"/>
            <a:ext cx="3786614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数值运算操作符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79956" y="2305616"/>
            <a:ext cx="7622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</a:rPr>
              <a:t>类型间可进行混合运算，生成结果为"最宽"类型</a:t>
            </a:r>
          </a:p>
        </p:txBody>
      </p:sp>
      <p:sp>
        <p:nvSpPr>
          <p:cNvPr id="5" name="矩形 4"/>
          <p:cNvSpPr/>
          <p:nvPr/>
        </p:nvSpPr>
        <p:spPr>
          <a:xfrm>
            <a:off x="2251381" y="2754496"/>
            <a:ext cx="91535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zh-CN" altLang="en-US" sz="2800" dirty="0"/>
              <a:t>三种类型可以相互</a:t>
            </a:r>
            <a:r>
              <a:rPr lang="zh-CN" altLang="en-US" sz="2800" dirty="0" smtClean="0"/>
              <a:t>转换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函数：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(), float(), complex</a:t>
            </a:r>
            <a:r>
              <a:rPr lang="en-US" altLang="zh-CN" sz="2800" dirty="0" smtClean="0"/>
              <a:t>()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 </a:t>
            </a:r>
            <a:r>
              <a:rPr lang="zh-CN" altLang="en-US" sz="2800" dirty="0"/>
              <a:t>示例：</a:t>
            </a:r>
          </a:p>
          <a:p>
            <a:r>
              <a:rPr lang="zh-CN" altLang="en-US" sz="2800" dirty="0" smtClean="0"/>
              <a:t>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(4.5) = 4 </a:t>
            </a:r>
            <a:r>
              <a:rPr lang="zh-CN" altLang="en-US" sz="2800" dirty="0"/>
              <a:t>（直接去掉小数部分）</a:t>
            </a:r>
          </a:p>
          <a:p>
            <a:r>
              <a:rPr lang="zh-CN" altLang="en-US" sz="2800" dirty="0" smtClean="0"/>
              <a:t> </a:t>
            </a:r>
            <a:r>
              <a:rPr lang="en-US" altLang="zh-CN" sz="2800" dirty="0"/>
              <a:t>float(4) = 4.0 </a:t>
            </a:r>
            <a:r>
              <a:rPr lang="zh-CN" altLang="en-US" sz="2800" dirty="0"/>
              <a:t>（增加小数部分）</a:t>
            </a:r>
          </a:p>
          <a:p>
            <a:r>
              <a:rPr lang="zh-CN" altLang="en-US" sz="2800" dirty="0" smtClean="0"/>
              <a:t> </a:t>
            </a:r>
            <a:r>
              <a:rPr lang="en-US" altLang="zh-CN" sz="2800" dirty="0"/>
              <a:t>complex(4) = 4 + 0J</a:t>
            </a:r>
            <a:endParaRPr lang="zh-CN" altLang="en-US" sz="280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060568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数字类型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97949" y="1238947"/>
            <a:ext cx="3786614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数值运算操作符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79956" y="2305616"/>
            <a:ext cx="7622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</a:rPr>
              <a:t>类型间可进行混合运算，生成结果为"最宽"类型</a:t>
            </a:r>
          </a:p>
        </p:txBody>
      </p:sp>
      <p:sp>
        <p:nvSpPr>
          <p:cNvPr id="5" name="矩形 4"/>
          <p:cNvSpPr/>
          <p:nvPr/>
        </p:nvSpPr>
        <p:spPr>
          <a:xfrm>
            <a:off x="1651306" y="3131599"/>
            <a:ext cx="9340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zh-CN" altLang="en-US" sz="2800" dirty="0"/>
              <a:t>函数：</a:t>
            </a:r>
            <a:r>
              <a:rPr lang="en-US" altLang="zh-CN" sz="2800" dirty="0"/>
              <a:t>type(x)</a:t>
            </a:r>
            <a:r>
              <a:rPr lang="zh-CN" altLang="en-US" sz="2800" dirty="0"/>
              <a:t>，返回</a:t>
            </a:r>
            <a:r>
              <a:rPr lang="en-US" altLang="zh-CN" sz="2800" dirty="0"/>
              <a:t>x</a:t>
            </a:r>
            <a:r>
              <a:rPr lang="zh-CN" altLang="en-US" sz="2800" dirty="0"/>
              <a:t>的类型，适用于所有</a:t>
            </a:r>
            <a:r>
              <a:rPr lang="zh-CN" altLang="en-US" sz="2800" dirty="0" smtClean="0"/>
              <a:t>类型的判断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97949" y="4095947"/>
            <a:ext cx="3713092" cy="1868149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795566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39065" y="2237864"/>
            <a:ext cx="4304383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2.1 </a:t>
            </a:r>
            <a:r>
              <a:rPr lang="zh-CN" altLang="en-US" sz="4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数字类型</a:t>
            </a:r>
            <a:endParaRPr lang="en-US" altLang="zh-CN" sz="4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2.2 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2.3 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字符串格式化</a:t>
            </a:r>
            <a:endParaRPr lang="en-US" altLang="zh-CN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570735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数字类型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55231" y="1251469"/>
            <a:ext cx="3272050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数值运算函数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07261" y="2351584"/>
            <a:ext cx="10116123" cy="3754076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4048090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数字类型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55231" y="1251469"/>
            <a:ext cx="3272050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数值运算函数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38781" y="2480171"/>
            <a:ext cx="9890262" cy="3649166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033409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数字类型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55231" y="1251469"/>
            <a:ext cx="3272050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数值运算函数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7314" y="2351584"/>
            <a:ext cx="10262674" cy="3800991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4095922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数字类型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10911" y="1251469"/>
            <a:ext cx="276069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math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库概述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15255" y="2465884"/>
            <a:ext cx="1010044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 math库是Python提供的内置数学类函数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库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 math库不支持复数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类型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 math库一共提供了4个数学常数和44个函数。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    </a:t>
            </a:r>
            <a:r>
              <a:rPr lang="zh-CN" altLang="en-US" sz="2800" dirty="0" smtClean="0">
                <a:solidFill>
                  <a:srgbClr val="0070C0"/>
                </a:solidFill>
              </a:rPr>
              <a:t>44</a:t>
            </a:r>
            <a:r>
              <a:rPr lang="zh-CN" altLang="en-US" sz="2800" dirty="0">
                <a:solidFill>
                  <a:srgbClr val="0070C0"/>
                </a:solidFill>
              </a:rPr>
              <a:t>个函数共分为4类，包括：16个数值表示函数、8</a:t>
            </a:r>
            <a:r>
              <a:rPr lang="zh-CN" altLang="en-US" sz="2800" dirty="0" smtClean="0">
                <a:solidFill>
                  <a:srgbClr val="0070C0"/>
                </a:solidFill>
              </a:rPr>
              <a:t>个幂</a:t>
            </a:r>
            <a:r>
              <a:rPr lang="zh-CN" altLang="en-US" sz="2800" dirty="0">
                <a:solidFill>
                  <a:srgbClr val="0070C0"/>
                </a:solidFill>
              </a:rPr>
              <a:t>对数函数、16个三角对数函数和4个高等特殊函数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52829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数字类型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10911" y="1251469"/>
            <a:ext cx="276069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math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库概述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15255" y="2125460"/>
            <a:ext cx="101004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首先使用保留字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import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引用该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库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• </a:t>
            </a:r>
            <a:r>
              <a:rPr lang="zh-CN" altLang="en-US" sz="2800" dirty="0">
                <a:solidFill>
                  <a:srgbClr val="0070C0"/>
                </a:solidFill>
              </a:rPr>
              <a:t>第一</a:t>
            </a:r>
            <a:r>
              <a:rPr lang="zh-CN" altLang="en-US" sz="2800" dirty="0" smtClean="0">
                <a:solidFill>
                  <a:srgbClr val="0070C0"/>
                </a:solidFill>
              </a:rPr>
              <a:t>种：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import 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math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对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math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库中函数采用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math.&lt;b&gt;()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形式使用</a:t>
            </a:r>
          </a:p>
        </p:txBody>
      </p:sp>
      <p:sp>
        <p:nvSpPr>
          <p:cNvPr id="4" name="矩形 3"/>
          <p:cNvSpPr/>
          <p:nvPr/>
        </p:nvSpPr>
        <p:spPr>
          <a:xfrm>
            <a:off x="1224780" y="4634598"/>
            <a:ext cx="86716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• </a:t>
            </a:r>
            <a:r>
              <a:rPr lang="zh-CN" altLang="en-US" sz="2800" dirty="0">
                <a:solidFill>
                  <a:srgbClr val="0070C0"/>
                </a:solidFill>
              </a:rPr>
              <a:t>第二</a:t>
            </a:r>
            <a:r>
              <a:rPr lang="zh-CN" altLang="en-US" sz="2800" dirty="0" smtClean="0">
                <a:solidFill>
                  <a:srgbClr val="0070C0"/>
                </a:solidFill>
              </a:rPr>
              <a:t>种：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from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math import &lt;函数名&gt;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对math库中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函数直接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采用&lt;函数名&gt;()形式使用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rcRect r="68746"/>
          <a:stretch>
            <a:fillRect/>
          </a:stretch>
        </p:blipFill>
        <p:spPr>
          <a:xfrm>
            <a:off x="8967788" y="3091037"/>
            <a:ext cx="2147887" cy="11210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/>
          <a:srcRect r="57631"/>
          <a:stretch>
            <a:fillRect/>
          </a:stretch>
        </p:blipFill>
        <p:spPr>
          <a:xfrm>
            <a:off x="8986774" y="4902905"/>
            <a:ext cx="2948051" cy="981586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157448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数字类型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10911" y="1251469"/>
            <a:ext cx="276069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math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库概述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15255" y="2163560"/>
            <a:ext cx="101004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math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库包括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4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个数学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常数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3449" y="3048411"/>
            <a:ext cx="9681577" cy="2938051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886384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数字类型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10911" y="1251469"/>
            <a:ext cx="276069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math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库概述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3768" y="2914191"/>
            <a:ext cx="27138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math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库包括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16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个数值表示函数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62817" y="2030528"/>
            <a:ext cx="6881384" cy="41919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35049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数字类型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10911" y="1251469"/>
            <a:ext cx="276069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math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库概述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3768" y="2914191"/>
            <a:ext cx="27138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math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库中包括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8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个幂对数函数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57574" y="2176686"/>
            <a:ext cx="7562851" cy="3868649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508583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数字类型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10911" y="1251469"/>
            <a:ext cx="276069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math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库概述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3768" y="2914191"/>
            <a:ext cx="27138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math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库包括六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个三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角双曲函数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57575" y="2157661"/>
            <a:ext cx="7515226" cy="41018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325340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数字类型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10911" y="1251469"/>
            <a:ext cx="276069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math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库概述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3768" y="2914191"/>
            <a:ext cx="27138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math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库包括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4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个高等特殊函数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rcRect r="12808"/>
          <a:stretch>
            <a:fillRect/>
          </a:stretch>
        </p:blipFill>
        <p:spPr>
          <a:xfrm>
            <a:off x="3457575" y="2252824"/>
            <a:ext cx="7751684" cy="3824125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637862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9183" y="2137640"/>
            <a:ext cx="400462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整形</a:t>
            </a:r>
            <a:endParaRPr lang="en-US" altLang="zh-CN" sz="36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浮点</a:t>
            </a: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型</a:t>
            </a:r>
            <a:endParaRPr lang="en-US" altLang="zh-CN" sz="36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复数</a:t>
            </a:r>
            <a:endParaRPr lang="en-US" altLang="zh-CN" sz="36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数值运算</a:t>
            </a: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操作符</a:t>
            </a:r>
            <a:endParaRPr lang="en-US" altLang="zh-CN" sz="36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数值运算函数</a:t>
            </a:r>
            <a:endParaRPr lang="en-US" altLang="zh-CN" sz="36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01015" y="1235388"/>
            <a:ext cx="224292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数字类型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716644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39065" y="2223577"/>
            <a:ext cx="4304383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2.1 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数字类型</a:t>
            </a:r>
            <a:endParaRPr lang="en-US" altLang="zh-CN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2.2 </a:t>
            </a:r>
            <a:r>
              <a:rPr lang="zh-CN" altLang="en-US" sz="4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endParaRPr lang="en-US" altLang="zh-CN" sz="40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2.3 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字符串格式化</a:t>
            </a:r>
            <a:endParaRPr lang="en-US" altLang="zh-CN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1422715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 dirty="0" smtClean="0">
                <a:latin typeface="+mj-lt"/>
                <a:ea typeface="+mj-ea"/>
              </a:rPr>
              <a:t>字符串类型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36358" y="2309090"/>
            <a:ext cx="493115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类型的表示</a:t>
            </a:r>
          </a:p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操作符</a:t>
            </a:r>
          </a:p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处理函数</a:t>
            </a:r>
          </a:p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处理方法</a:t>
            </a:r>
          </a:p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类型的</a:t>
            </a: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格式化</a:t>
            </a:r>
            <a:endParaRPr lang="en-US" altLang="zh-CN" sz="36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39065" y="1225863"/>
            <a:ext cx="2757486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字符串类型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090441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字符串</a:t>
            </a:r>
            <a:r>
              <a:rPr lang="zh-CN" altLang="en-US" dirty="0" smtClean="0">
                <a:latin typeface="+mj-lt"/>
                <a:ea typeface="+mj-ea"/>
              </a:rPr>
              <a:t>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40668" y="1308619"/>
            <a:ext cx="4301177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字符串类型的表示</a:t>
            </a:r>
          </a:p>
        </p:txBody>
      </p:sp>
      <p:sp>
        <p:nvSpPr>
          <p:cNvPr id="4" name="矩形 3"/>
          <p:cNvSpPr/>
          <p:nvPr/>
        </p:nvSpPr>
        <p:spPr>
          <a:xfrm>
            <a:off x="3724262" y="2338368"/>
            <a:ext cx="47339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字符串有 2类共4种 表示方法</a:t>
            </a:r>
          </a:p>
        </p:txBody>
      </p:sp>
      <p:sp>
        <p:nvSpPr>
          <p:cNvPr id="6" name="矩形 5"/>
          <p:cNvSpPr/>
          <p:nvPr/>
        </p:nvSpPr>
        <p:spPr>
          <a:xfrm>
            <a:off x="1604963" y="2921778"/>
            <a:ext cx="946785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- 由一对单引号或双引号表示，仅表示单行字符串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</a:rPr>
              <a:t>    "</a:t>
            </a:r>
            <a:r>
              <a:rPr lang="zh-CN" altLang="en-US" sz="2800" dirty="0">
                <a:solidFill>
                  <a:srgbClr val="0070C0"/>
                </a:solidFill>
              </a:rPr>
              <a:t>请输入带有符号的温度值: "或者 '</a:t>
            </a:r>
            <a:r>
              <a:rPr lang="zh-CN" altLang="en-US" sz="2800" dirty="0" smtClean="0">
                <a:solidFill>
                  <a:srgbClr val="0070C0"/>
                </a:solidFill>
              </a:rPr>
              <a:t>C‘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- 由一对三单引号或三双引号表示，可表示多行字符串</a:t>
            </a:r>
          </a:p>
          <a:p>
            <a:pPr lvl="1"/>
            <a:r>
              <a:rPr lang="zh-CN" altLang="en-US" sz="2800" dirty="0">
                <a:solidFill>
                  <a:srgbClr val="0070C0"/>
                </a:solidFill>
              </a:rPr>
              <a:t>''' Python</a:t>
            </a:r>
          </a:p>
          <a:p>
            <a:pPr lvl="1"/>
            <a:r>
              <a:rPr lang="zh-CN" altLang="en-US" sz="2800" dirty="0">
                <a:solidFill>
                  <a:srgbClr val="0070C0"/>
                </a:solidFill>
              </a:rPr>
              <a:t>语言 </a:t>
            </a:r>
            <a:r>
              <a:rPr lang="zh-CN" altLang="en-US" sz="2800" dirty="0" smtClean="0">
                <a:solidFill>
                  <a:srgbClr val="0070C0"/>
                </a:solidFill>
              </a:rPr>
              <a:t>'''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1746483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字符串</a:t>
            </a:r>
            <a:r>
              <a:rPr lang="zh-CN" altLang="en-US" dirty="0" smtClean="0">
                <a:latin typeface="+mj-lt"/>
                <a:ea typeface="+mj-ea"/>
              </a:rPr>
              <a:t>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40668" y="1308619"/>
            <a:ext cx="4301177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字符串类型的表示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82728" y="2888418"/>
            <a:ext cx="5687250" cy="292659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92668" y="3394836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 smtClean="0"/>
              <a:t>Python</a:t>
            </a:r>
            <a:r>
              <a:rPr lang="zh-CN" altLang="en-US" sz="2800" dirty="0"/>
              <a:t>同时</a:t>
            </a:r>
            <a:r>
              <a:rPr lang="zh-CN" altLang="en-US" sz="2800" dirty="0">
                <a:solidFill>
                  <a:srgbClr val="0070C0"/>
                </a:solidFill>
              </a:rPr>
              <a:t>允许使用</a:t>
            </a:r>
            <a:r>
              <a:rPr lang="zh-CN" altLang="en-US" sz="2800" dirty="0" smtClean="0">
                <a:solidFill>
                  <a:srgbClr val="0070C0"/>
                </a:solidFill>
              </a:rPr>
              <a:t>负数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zh-CN" altLang="en-US" sz="2800" dirty="0" smtClean="0"/>
              <a:t>从</a:t>
            </a:r>
            <a:r>
              <a:rPr lang="zh-CN" altLang="en-US" sz="2800" dirty="0"/>
              <a:t>字符串右边末尾</a:t>
            </a:r>
            <a:r>
              <a:rPr lang="zh-CN" altLang="en-US" sz="2800" dirty="0" smtClean="0"/>
              <a:t>向左边进行</a:t>
            </a:r>
            <a:endParaRPr lang="en-US" altLang="zh-CN" sz="2800" dirty="0" smtClean="0"/>
          </a:p>
          <a:p>
            <a:r>
              <a:rPr lang="zh-CN" altLang="en-US" sz="2800" dirty="0" smtClean="0"/>
              <a:t>反向</a:t>
            </a:r>
            <a:r>
              <a:rPr lang="zh-CN" altLang="en-US" sz="2800" dirty="0"/>
              <a:t>索引，最右侧索引值是-1</a:t>
            </a:r>
          </a:p>
        </p:txBody>
      </p:sp>
      <p:sp>
        <p:nvSpPr>
          <p:cNvPr id="7" name="矩形 6"/>
          <p:cNvSpPr/>
          <p:nvPr/>
        </p:nvSpPr>
        <p:spPr>
          <a:xfrm>
            <a:off x="892668" y="2237571"/>
            <a:ext cx="99801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Python</a:t>
            </a:r>
            <a:r>
              <a:rPr lang="zh-CN" altLang="en-US" sz="2800" dirty="0"/>
              <a:t>中字符串</a:t>
            </a:r>
            <a:r>
              <a:rPr lang="zh-CN" altLang="en-US" sz="2800" dirty="0">
                <a:solidFill>
                  <a:srgbClr val="0070C0"/>
                </a:solidFill>
              </a:rPr>
              <a:t>索引从0开始</a:t>
            </a:r>
            <a:r>
              <a:rPr lang="zh-CN" altLang="en-US" sz="2800" dirty="0"/>
              <a:t>，一个长度为L</a:t>
            </a:r>
            <a:r>
              <a:rPr lang="zh-CN" altLang="en-US" sz="2800" dirty="0" smtClean="0"/>
              <a:t>的字符串</a:t>
            </a:r>
            <a:r>
              <a:rPr lang="zh-CN" altLang="en-US" sz="2800" dirty="0"/>
              <a:t>最后一个字符的位置是L-1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41040216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字符串</a:t>
            </a:r>
            <a:r>
              <a:rPr lang="zh-CN" altLang="en-US" dirty="0" smtClean="0">
                <a:latin typeface="+mj-lt"/>
                <a:ea typeface="+mj-ea"/>
              </a:rPr>
              <a:t>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55232" y="1308619"/>
            <a:ext cx="3272050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字符串的使用</a:t>
            </a:r>
          </a:p>
        </p:txBody>
      </p:sp>
      <p:sp>
        <p:nvSpPr>
          <p:cNvPr id="5" name="矩形 4"/>
          <p:cNvSpPr/>
          <p:nvPr/>
        </p:nvSpPr>
        <p:spPr>
          <a:xfrm>
            <a:off x="3156800" y="2358509"/>
            <a:ext cx="58689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84B4"/>
                </a:solidFill>
              </a:rPr>
              <a:t>使用[ ]获取字符串中一个或多个字符</a:t>
            </a:r>
          </a:p>
        </p:txBody>
      </p:sp>
      <p:sp>
        <p:nvSpPr>
          <p:cNvPr id="6" name="矩形 5"/>
          <p:cNvSpPr/>
          <p:nvPr/>
        </p:nvSpPr>
        <p:spPr>
          <a:xfrm>
            <a:off x="1202001" y="3137856"/>
            <a:ext cx="71673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- 索引：返回字符串中单个字符 &lt;字符串&gt;[M]</a:t>
            </a:r>
          </a:p>
        </p:txBody>
      </p:sp>
      <p:sp>
        <p:nvSpPr>
          <p:cNvPr id="7" name="矩形 6"/>
          <p:cNvSpPr/>
          <p:nvPr/>
        </p:nvSpPr>
        <p:spPr>
          <a:xfrm>
            <a:off x="1202001" y="4062918"/>
            <a:ext cx="83439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- 切片：返回字符串中一段字符子串 &lt;字符串&gt;[M: N]</a:t>
            </a:r>
          </a:p>
        </p:txBody>
      </p:sp>
      <p:sp>
        <p:nvSpPr>
          <p:cNvPr id="8" name="矩形 7"/>
          <p:cNvSpPr/>
          <p:nvPr/>
        </p:nvSpPr>
        <p:spPr>
          <a:xfrm>
            <a:off x="1202001" y="5051555"/>
            <a:ext cx="7484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- &lt;字符串&gt;[M: N: K]，根据步长K对字符串切片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6647510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字符串</a:t>
            </a:r>
            <a:r>
              <a:rPr lang="zh-CN" altLang="en-US" dirty="0" smtClean="0">
                <a:latin typeface="+mj-lt"/>
                <a:ea typeface="+mj-ea"/>
              </a:rPr>
              <a:t>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55232" y="1308619"/>
            <a:ext cx="3272050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字符串的使用</a:t>
            </a:r>
          </a:p>
        </p:txBody>
      </p:sp>
      <p:sp>
        <p:nvSpPr>
          <p:cNvPr id="4" name="矩形 3"/>
          <p:cNvSpPr/>
          <p:nvPr/>
        </p:nvSpPr>
        <p:spPr>
          <a:xfrm>
            <a:off x="1221322" y="2282916"/>
            <a:ext cx="14606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转义符 \</a:t>
            </a:r>
          </a:p>
        </p:txBody>
      </p:sp>
      <p:sp>
        <p:nvSpPr>
          <p:cNvPr id="5" name="矩形 4"/>
          <p:cNvSpPr/>
          <p:nvPr/>
        </p:nvSpPr>
        <p:spPr>
          <a:xfrm>
            <a:off x="1085850" y="3001374"/>
            <a:ext cx="1041004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- 转义符表达特定字符的本意</a:t>
            </a:r>
          </a:p>
          <a:p>
            <a:r>
              <a:rPr lang="zh-CN" altLang="en-US" sz="2600" dirty="0" smtClean="0"/>
              <a:t>    " </a:t>
            </a:r>
            <a:r>
              <a:rPr lang="zh-CN" altLang="en-US" sz="2600" dirty="0"/>
              <a:t>这里有个双引号(\")" 结果为 这里有个双引号</a:t>
            </a:r>
            <a:r>
              <a:rPr lang="zh-CN" altLang="en-US" sz="2600" dirty="0" smtClean="0"/>
              <a:t>(")</a:t>
            </a:r>
            <a:endParaRPr lang="en-US" altLang="zh-CN" sz="2600" dirty="0" smtClean="0"/>
          </a:p>
          <a:p>
            <a:endParaRPr lang="zh-CN" altLang="en-US" sz="2600" dirty="0"/>
          </a:p>
          <a:p>
            <a:r>
              <a:rPr lang="zh-CN" altLang="en-US" sz="2800" dirty="0"/>
              <a:t>- 转义符形成一些组合，表达一些不可打印的含义</a:t>
            </a:r>
          </a:p>
          <a:p>
            <a:r>
              <a:rPr lang="zh-CN" altLang="en-US" sz="2600" dirty="0" smtClean="0"/>
              <a:t>    "</a:t>
            </a:r>
            <a:r>
              <a:rPr lang="zh-CN" altLang="en-US" sz="2600" dirty="0"/>
              <a:t>\b"回退 "\n"换行(光标移动到下行首) "\r" 回车(光标移动到本行首)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4840600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字符串</a:t>
            </a:r>
            <a:r>
              <a:rPr lang="zh-CN" altLang="en-US" dirty="0" smtClean="0">
                <a:latin typeface="+mj-lt"/>
                <a:ea typeface="+mj-ea"/>
              </a:rPr>
              <a:t>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55232" y="1308619"/>
            <a:ext cx="3272050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字符串的使用</a:t>
            </a:r>
          </a:p>
        </p:txBody>
      </p:sp>
      <p:sp>
        <p:nvSpPr>
          <p:cNvPr id="4" name="矩形 3"/>
          <p:cNvSpPr/>
          <p:nvPr/>
        </p:nvSpPr>
        <p:spPr>
          <a:xfrm>
            <a:off x="1221322" y="2282916"/>
            <a:ext cx="14606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转义符 \</a:t>
            </a:r>
          </a:p>
        </p:txBody>
      </p:sp>
      <p:sp>
        <p:nvSpPr>
          <p:cNvPr id="5" name="矩形 4"/>
          <p:cNvSpPr/>
          <p:nvPr/>
        </p:nvSpPr>
        <p:spPr>
          <a:xfrm>
            <a:off x="1085850" y="3001374"/>
            <a:ext cx="1041004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- 转义符表达特定字符的本意</a:t>
            </a:r>
          </a:p>
          <a:p>
            <a:r>
              <a:rPr lang="zh-CN" altLang="en-US" sz="2600" dirty="0" smtClean="0"/>
              <a:t>    " </a:t>
            </a:r>
            <a:r>
              <a:rPr lang="zh-CN" altLang="en-US" sz="2600" dirty="0"/>
              <a:t>这里有个双引号(\")" 结果为 这里有个双引号</a:t>
            </a:r>
            <a:r>
              <a:rPr lang="zh-CN" altLang="en-US" sz="2600" dirty="0" smtClean="0"/>
              <a:t>(")</a:t>
            </a:r>
            <a:endParaRPr lang="en-US" altLang="zh-CN" sz="2600" dirty="0" smtClean="0"/>
          </a:p>
          <a:p>
            <a:endParaRPr lang="zh-CN" altLang="en-US" sz="2600" dirty="0"/>
          </a:p>
          <a:p>
            <a:r>
              <a:rPr lang="zh-CN" altLang="en-US" sz="2800" dirty="0"/>
              <a:t>- 转义符形成一些组合，表达一些不可打印的含义</a:t>
            </a:r>
          </a:p>
          <a:p>
            <a:r>
              <a:rPr lang="zh-CN" altLang="en-US" sz="2600" dirty="0" smtClean="0"/>
              <a:t>    "</a:t>
            </a:r>
            <a:r>
              <a:rPr lang="zh-CN" altLang="en-US" sz="2600" dirty="0"/>
              <a:t>\b"回退 "\n"换行(光标移动到下行首) "\r" 回车(光标移动到本行首)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101503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字符串</a:t>
            </a:r>
            <a:r>
              <a:rPr lang="zh-CN" altLang="en-US" dirty="0" smtClean="0">
                <a:latin typeface="+mj-lt"/>
                <a:ea typeface="+mj-ea"/>
              </a:rPr>
              <a:t>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55232" y="1308619"/>
            <a:ext cx="3272050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字符串操作符</a:t>
            </a:r>
            <a:endParaRPr lang="zh-CN" altLang="en-US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7262" y="2690336"/>
            <a:ext cx="103727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 字符串之间可以通过+或*进行</a:t>
            </a:r>
            <a:r>
              <a:rPr lang="zh-CN" altLang="en-US" sz="2800" dirty="0" smtClean="0"/>
              <a:t>连接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zh-CN" altLang="en-US" sz="2800" dirty="0" smtClean="0"/>
              <a:t>    加法</a:t>
            </a:r>
            <a:r>
              <a:rPr lang="zh-CN" altLang="en-US" sz="2800" dirty="0"/>
              <a:t>操作(+)将两个字符串连接成为一个新</a:t>
            </a:r>
            <a:r>
              <a:rPr lang="zh-CN" altLang="en-US" sz="2800" dirty="0" smtClean="0"/>
              <a:t>的字符串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zh-CN" altLang="en-US" sz="2800" dirty="0" smtClean="0"/>
              <a:t>    乘法</a:t>
            </a:r>
            <a:r>
              <a:rPr lang="zh-CN" altLang="en-US" sz="2800" dirty="0"/>
              <a:t>操作(*)生成一个由其本身字符串重复</a:t>
            </a:r>
            <a:r>
              <a:rPr lang="zh-CN" altLang="en-US" sz="2800" dirty="0" smtClean="0"/>
              <a:t>连接而</a:t>
            </a:r>
            <a:r>
              <a:rPr lang="zh-CN" altLang="en-US" sz="2800" dirty="0"/>
              <a:t>成的字符串</a:t>
            </a:r>
          </a:p>
        </p:txBody>
      </p:sp>
      <p:sp>
        <p:nvSpPr>
          <p:cNvPr id="6" name="矩形 5"/>
          <p:cNvSpPr/>
          <p:nvPr/>
        </p:nvSpPr>
        <p:spPr>
          <a:xfrm>
            <a:off x="1080772" y="5278153"/>
            <a:ext cx="86736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 </a:t>
            </a:r>
            <a:r>
              <a:rPr lang="zh-CN" altLang="en-US" sz="2800" dirty="0" smtClean="0"/>
              <a:t>x  </a:t>
            </a:r>
            <a:r>
              <a:rPr lang="zh-CN" altLang="en-US" sz="2800" dirty="0"/>
              <a:t>in s 如果x是s的子串，返回True，否则返回False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392413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字符串</a:t>
            </a:r>
            <a:r>
              <a:rPr lang="zh-CN" altLang="en-US" dirty="0" smtClean="0">
                <a:latin typeface="+mj-lt"/>
                <a:ea typeface="+mj-ea"/>
              </a:rPr>
              <a:t>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55232" y="1308619"/>
            <a:ext cx="3272050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字符串操作符</a:t>
            </a:r>
            <a:endParaRPr lang="zh-CN" altLang="en-US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7262" y="2118836"/>
            <a:ext cx="103727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可以通过 </a:t>
            </a:r>
            <a:r>
              <a:rPr lang="en-US" altLang="zh-CN" sz="2800" dirty="0"/>
              <a:t>for </a:t>
            </a:r>
            <a:r>
              <a:rPr lang="zh-CN" altLang="en-US" sz="2800" dirty="0"/>
              <a:t>和 </a:t>
            </a:r>
            <a:r>
              <a:rPr lang="en-US" altLang="zh-CN" sz="2800" dirty="0"/>
              <a:t>in </a:t>
            </a:r>
            <a:r>
              <a:rPr lang="zh-CN" altLang="en-US" sz="2800" dirty="0"/>
              <a:t>组成的循环来遍历字符串</a:t>
            </a:r>
            <a:r>
              <a:rPr lang="zh-CN" altLang="en-US" sz="2800" dirty="0" smtClean="0"/>
              <a:t>中每个</a:t>
            </a:r>
            <a:r>
              <a:rPr lang="zh-CN" altLang="en-US" sz="2800" dirty="0"/>
              <a:t>字符</a:t>
            </a:r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格式</a:t>
            </a:r>
            <a:r>
              <a:rPr lang="zh-CN" altLang="en-US" sz="2800" dirty="0"/>
              <a:t>如下：</a:t>
            </a:r>
          </a:p>
          <a:p>
            <a:r>
              <a:rPr lang="en-US" altLang="zh-CN" sz="2800" dirty="0"/>
              <a:t>for &lt;</a:t>
            </a:r>
            <a:r>
              <a:rPr lang="en-US" altLang="zh-CN" sz="2800" dirty="0" err="1"/>
              <a:t>var</a:t>
            </a:r>
            <a:r>
              <a:rPr lang="en-US" altLang="zh-CN" sz="2800" dirty="0"/>
              <a:t>&gt; in &lt;string</a:t>
            </a:r>
            <a:r>
              <a:rPr lang="en-US" altLang="zh-CN" sz="2800" dirty="0" smtClean="0"/>
              <a:t>&gt;: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处理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53412" y="2877429"/>
            <a:ext cx="3185964" cy="3300201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8800526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字符串</a:t>
            </a:r>
            <a:r>
              <a:rPr lang="zh-CN" altLang="en-US" dirty="0" smtClean="0">
                <a:latin typeface="+mj-lt"/>
                <a:ea typeface="+mj-ea"/>
              </a:rPr>
              <a:t>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55232" y="1308619"/>
            <a:ext cx="3272050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字符串操作符</a:t>
            </a:r>
            <a:endParaRPr lang="zh-CN" altLang="en-US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2318" y="2142649"/>
            <a:ext cx="103727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实例：获取星期</a:t>
            </a:r>
            <a:r>
              <a:rPr lang="zh-CN" altLang="en-US" sz="2800" dirty="0" smtClean="0"/>
              <a:t>字符串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 marL="457200" indent="-457200">
              <a:buFontTx/>
              <a:buChar char="-"/>
            </a:pPr>
            <a:r>
              <a:rPr lang="zh-CN" altLang="en-US" sz="2800" dirty="0" smtClean="0"/>
              <a:t>输入</a:t>
            </a:r>
            <a:r>
              <a:rPr lang="zh-CN" altLang="en-US" sz="2800" dirty="0"/>
              <a:t>：</a:t>
            </a:r>
            <a:r>
              <a:rPr lang="en-US" altLang="zh-CN" sz="2800" dirty="0"/>
              <a:t>1-7</a:t>
            </a:r>
            <a:r>
              <a:rPr lang="zh-CN" altLang="en-US" sz="2800" dirty="0"/>
              <a:t>的整数，表示</a:t>
            </a:r>
            <a:r>
              <a:rPr lang="zh-CN" altLang="en-US" sz="2800" dirty="0" smtClean="0"/>
              <a:t>星期几</a:t>
            </a:r>
            <a:endParaRPr lang="zh-CN" altLang="en-US" sz="2800" dirty="0"/>
          </a:p>
          <a:p>
            <a:pPr marL="457200" indent="-457200">
              <a:buFontTx/>
              <a:buChar char="-"/>
            </a:pPr>
            <a:r>
              <a:rPr lang="zh-CN" altLang="en-US" sz="2800" dirty="0" smtClean="0"/>
              <a:t>输出</a:t>
            </a:r>
            <a:r>
              <a:rPr lang="zh-CN" altLang="en-US" sz="2800" dirty="0"/>
              <a:t>：输入整数对应的星期</a:t>
            </a:r>
            <a:r>
              <a:rPr lang="zh-CN" altLang="en-US" sz="2800" dirty="0" smtClean="0"/>
              <a:t>字符串</a:t>
            </a:r>
            <a:endParaRPr lang="zh-CN" altLang="en-US" sz="2800" dirty="0"/>
          </a:p>
          <a:p>
            <a:pPr marL="457200" indent="-457200">
              <a:buFontTx/>
              <a:buChar char="-"/>
            </a:pPr>
            <a:r>
              <a:rPr lang="zh-CN" altLang="en-US" sz="2800" dirty="0" smtClean="0"/>
              <a:t>例如</a:t>
            </a:r>
            <a:r>
              <a:rPr lang="zh-CN" altLang="en-US" sz="2800" dirty="0"/>
              <a:t>：输入</a:t>
            </a:r>
            <a:r>
              <a:rPr lang="en-US" altLang="zh-CN" sz="2800" dirty="0"/>
              <a:t>3</a:t>
            </a:r>
            <a:r>
              <a:rPr lang="zh-CN" altLang="en-US" sz="2800" dirty="0"/>
              <a:t>，输出 </a:t>
            </a:r>
            <a:r>
              <a:rPr lang="zh-CN" altLang="en-US" sz="2800" dirty="0" smtClean="0"/>
              <a:t>星期三</a:t>
            </a:r>
            <a:endParaRPr lang="en-US" altLang="zh-CN" sz="2800" dirty="0" smtClean="0"/>
          </a:p>
          <a:p>
            <a:pPr marL="457200" indent="-457200">
              <a:buFontTx/>
              <a:buChar char="-"/>
            </a:pPr>
            <a:endParaRPr lang="zh-CN" altLang="en-US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15477" y="4515505"/>
            <a:ext cx="8100061" cy="159623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1468828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数字类型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63171" y="1229459"/>
            <a:ext cx="224292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整数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53142" y="2300723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4868A2"/>
                </a:solidFill>
              </a:rPr>
              <a:t>与数学中整数的概念一致</a:t>
            </a:r>
          </a:p>
        </p:txBody>
      </p:sp>
      <p:sp>
        <p:nvSpPr>
          <p:cNvPr id="2" name="矩形 1"/>
          <p:cNvSpPr/>
          <p:nvPr/>
        </p:nvSpPr>
        <p:spPr>
          <a:xfrm>
            <a:off x="1382276" y="3039235"/>
            <a:ext cx="8804712" cy="1885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Tx/>
              <a:buChar char="-"/>
            </a:pP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</a:rPr>
              <a:t>可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正可负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</a:rPr>
              <a:t>，</a:t>
            </a:r>
            <a:r>
              <a:rPr lang="zh-CN" altLang="en-US" sz="2400" dirty="0" smtClean="0"/>
              <a:t>分为普通整数和长整数，普通整数长度为机器位长，通常都是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位，超过这个范围的整数就自动当长整数处理，而长整数的范围几乎完全没限制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- 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pow(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x,y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)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函数：计算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x y 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，想算多大算多大</a:t>
            </a:r>
          </a:p>
        </p:txBody>
      </p:sp>
      <p:sp>
        <p:nvSpPr>
          <p:cNvPr id="5" name="矩形 4"/>
          <p:cNvSpPr/>
          <p:nvPr/>
        </p:nvSpPr>
        <p:spPr>
          <a:xfrm>
            <a:off x="858068" y="5139926"/>
            <a:ext cx="55713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&gt;&gt;&gt; pow(2,100)</a:t>
            </a:r>
          </a:p>
          <a:p>
            <a:r>
              <a:rPr lang="zh-CN" altLang="en-US" sz="2400" dirty="0"/>
              <a:t>1267650600228229401496703205376</a:t>
            </a:r>
          </a:p>
        </p:txBody>
      </p:sp>
      <p:sp>
        <p:nvSpPr>
          <p:cNvPr id="6" name="矩形 5"/>
          <p:cNvSpPr/>
          <p:nvPr/>
        </p:nvSpPr>
        <p:spPr>
          <a:xfrm>
            <a:off x="6629400" y="512028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&gt;&gt;&gt; pow(2,pow(2,15))</a:t>
            </a:r>
          </a:p>
          <a:p>
            <a:r>
              <a:rPr lang="zh-CN" altLang="en-US" sz="2400" dirty="0"/>
              <a:t>1415461031044954789001553……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smtClean="0"/>
              <a:t>Python</a:t>
            </a:r>
            <a:r>
              <a:rPr kumimoji="0" lang="zh-CN" altLang="en-US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531970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字符串</a:t>
            </a:r>
            <a:r>
              <a:rPr lang="zh-CN" altLang="en-US" dirty="0" smtClean="0">
                <a:latin typeface="+mj-lt"/>
                <a:ea typeface="+mj-ea"/>
              </a:rPr>
              <a:t>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0317" y="1223414"/>
            <a:ext cx="3786614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字符串处理函数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4062" y="2600516"/>
            <a:ext cx="9130849" cy="340023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4740014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字符串</a:t>
            </a:r>
            <a:r>
              <a:rPr lang="zh-CN" altLang="en-US" dirty="0" smtClean="0">
                <a:latin typeface="+mj-lt"/>
                <a:ea typeface="+mj-ea"/>
              </a:rPr>
              <a:t>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97950" y="1372206"/>
            <a:ext cx="3786614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字符串处理函数</a:t>
            </a:r>
            <a:endParaRPr lang="zh-CN" altLang="en-US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10235" y="2593058"/>
            <a:ext cx="9350048" cy="3414523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7050579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字符串</a:t>
            </a:r>
            <a:r>
              <a:rPr lang="zh-CN" altLang="en-US" dirty="0" smtClean="0">
                <a:latin typeface="+mj-lt"/>
                <a:ea typeface="+mj-ea"/>
              </a:rPr>
              <a:t>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97950" y="1372206"/>
            <a:ext cx="3786614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字符串处理函数</a:t>
            </a:r>
            <a:endParaRPr lang="zh-CN" altLang="en-US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10235" y="2593058"/>
            <a:ext cx="9350048" cy="3414523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9941073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字符串</a:t>
            </a:r>
            <a:r>
              <a:rPr lang="zh-CN" altLang="en-US" dirty="0" smtClean="0">
                <a:latin typeface="+mj-lt"/>
                <a:ea typeface="+mj-ea"/>
              </a:rPr>
              <a:t>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97950" y="1372206"/>
            <a:ext cx="3786614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字符串处理函数</a:t>
            </a:r>
            <a:endParaRPr lang="zh-CN" altLang="en-US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2980" y="2278733"/>
            <a:ext cx="1083466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实例：恺撒</a:t>
            </a:r>
            <a:r>
              <a:rPr lang="zh-CN" altLang="en-US" sz="2800" dirty="0" smtClean="0"/>
              <a:t>密码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凯撒密码是古罗马凯撒大帝用来对军事情报进行加密的</a:t>
            </a:r>
            <a:r>
              <a:rPr lang="zh-CN" altLang="en-US" sz="2800" dirty="0" smtClean="0"/>
              <a:t>算法</a:t>
            </a:r>
            <a:r>
              <a:rPr lang="zh-CN" altLang="en-US" sz="2800" dirty="0"/>
              <a:t>，它采用了替换方法对信息中的每一个英文字符循环</a:t>
            </a:r>
            <a:r>
              <a:rPr lang="zh-CN" altLang="en-US" sz="2800" dirty="0" smtClean="0"/>
              <a:t>替换为</a:t>
            </a:r>
            <a:r>
              <a:rPr lang="zh-CN" altLang="en-US" sz="2800" dirty="0"/>
              <a:t>字母表序列该字符后面第三个字符，对应关系如下：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原文：</a:t>
            </a:r>
            <a:r>
              <a:rPr lang="en-US" altLang="zh-CN" sz="2800" dirty="0"/>
              <a:t>A B C D E F G H I J K L M N O P Q R S T U V W X Y Z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密文：</a:t>
            </a:r>
            <a:r>
              <a:rPr lang="en-US" altLang="zh-CN" sz="2800" dirty="0"/>
              <a:t>D E F G H I J K L M N O P Q R S T U V W X Y Z A B C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3614925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字符串</a:t>
            </a:r>
            <a:r>
              <a:rPr lang="zh-CN" altLang="en-US" dirty="0" smtClean="0">
                <a:latin typeface="+mj-lt"/>
                <a:ea typeface="+mj-ea"/>
              </a:rPr>
              <a:t>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97950" y="1372206"/>
            <a:ext cx="3786614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字符串处理函数</a:t>
            </a:r>
            <a:endParaRPr lang="zh-CN" altLang="en-US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14753" y="2287451"/>
            <a:ext cx="517205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实例</a:t>
            </a:r>
            <a:r>
              <a:rPr lang="zh-CN" altLang="en-US" sz="2800" dirty="0"/>
              <a:t>：恺撒</a:t>
            </a:r>
            <a:r>
              <a:rPr lang="zh-CN" altLang="en-US" sz="2800" dirty="0" smtClean="0"/>
              <a:t>密码</a:t>
            </a:r>
            <a:endParaRPr lang="en-US" altLang="zh-CN" sz="2800" dirty="0" smtClean="0"/>
          </a:p>
          <a:p>
            <a:r>
              <a:rPr lang="zh-CN" altLang="en-US" sz="2800" dirty="0" smtClean="0"/>
              <a:t>原文 </a:t>
            </a:r>
            <a:r>
              <a:rPr lang="en-US" altLang="zh-CN" sz="2800" dirty="0" smtClean="0"/>
              <a:t>P   </a:t>
            </a:r>
            <a:r>
              <a:rPr lang="zh-CN" altLang="en-US" sz="2800" dirty="0" smtClean="0"/>
              <a:t>密文 </a:t>
            </a:r>
            <a:r>
              <a:rPr lang="en-US" altLang="zh-CN" sz="2800" dirty="0" smtClean="0"/>
              <a:t>C</a:t>
            </a:r>
            <a:endParaRPr lang="en-US" altLang="zh-CN" sz="2800" dirty="0"/>
          </a:p>
          <a:p>
            <a:r>
              <a:rPr lang="en-US" altLang="zh-CN" sz="2800" dirty="0" smtClean="0"/>
              <a:t>C = A +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P-A+3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% 26</a:t>
            </a:r>
          </a:p>
          <a:p>
            <a:r>
              <a:rPr lang="en-US" altLang="zh-CN" sz="2800" dirty="0" smtClean="0"/>
              <a:t>P = A +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C-A-3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% 26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0700" y="4247236"/>
            <a:ext cx="8010350" cy="1907947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7217577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字符串</a:t>
            </a:r>
            <a:r>
              <a:rPr lang="zh-CN" altLang="en-US" dirty="0" smtClean="0">
                <a:latin typeface="+mj-lt"/>
                <a:ea typeface="+mj-ea"/>
              </a:rPr>
              <a:t>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40668" y="1315459"/>
            <a:ext cx="430117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字符串的处理方法</a:t>
            </a:r>
            <a:endParaRPr lang="zh-CN" altLang="en-US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36710" y="2458522"/>
            <a:ext cx="5109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"方法"在编程中是一个专有名词</a:t>
            </a:r>
          </a:p>
        </p:txBody>
      </p:sp>
      <p:sp>
        <p:nvSpPr>
          <p:cNvPr id="4" name="矩形 3"/>
          <p:cNvSpPr/>
          <p:nvPr/>
        </p:nvSpPr>
        <p:spPr>
          <a:xfrm>
            <a:off x="1054911" y="3567410"/>
            <a:ext cx="100726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zh-CN" altLang="en-US" sz="2800" dirty="0" smtClean="0"/>
              <a:t>"</a:t>
            </a:r>
            <a:r>
              <a:rPr lang="zh-CN" altLang="en-US" sz="2800" dirty="0"/>
              <a:t>方法"特指&lt;a&gt;.&lt;b&gt;()风格中的函数&lt;b</a:t>
            </a:r>
            <a:r>
              <a:rPr lang="zh-CN" altLang="en-US" sz="2800" dirty="0" smtClean="0"/>
              <a:t>&gt;()</a:t>
            </a:r>
            <a:endParaRPr lang="en-US" altLang="zh-CN" sz="2800" dirty="0" smtClean="0"/>
          </a:p>
          <a:p>
            <a:pPr marL="457200" indent="-457200">
              <a:buFontTx/>
              <a:buChar char="-"/>
            </a:pPr>
            <a:endParaRPr lang="zh-CN" altLang="en-US" sz="2800" dirty="0"/>
          </a:p>
          <a:p>
            <a:pPr marL="457200" indent="-457200">
              <a:buFontTx/>
              <a:buChar char="-"/>
            </a:pPr>
            <a:r>
              <a:rPr lang="zh-CN" altLang="en-US" sz="2800" dirty="0" smtClean="0"/>
              <a:t>方法</a:t>
            </a:r>
            <a:r>
              <a:rPr lang="zh-CN" altLang="en-US" sz="2800" dirty="0"/>
              <a:t>本身也是函数，但与&lt;a&gt;有关，&lt;a&gt;.&lt;b&gt;()风格</a:t>
            </a:r>
            <a:r>
              <a:rPr lang="zh-CN" altLang="en-US" sz="2800" dirty="0" smtClean="0"/>
              <a:t>使用</a:t>
            </a:r>
            <a:endParaRPr lang="en-US" altLang="zh-CN" sz="2800" dirty="0" smtClean="0"/>
          </a:p>
          <a:p>
            <a:pPr marL="457200" indent="-457200">
              <a:buFontTx/>
              <a:buChar char="-"/>
            </a:pPr>
            <a:endParaRPr lang="zh-CN" altLang="en-US" sz="2800" dirty="0"/>
          </a:p>
          <a:p>
            <a:pPr marL="457200" indent="-457200">
              <a:buFontTx/>
              <a:buChar char="-"/>
            </a:pPr>
            <a:r>
              <a:rPr lang="zh-CN" altLang="en-US" sz="2800" dirty="0" smtClean="0"/>
              <a:t>字符串</a:t>
            </a:r>
            <a:r>
              <a:rPr lang="zh-CN" altLang="en-US" sz="2800" dirty="0"/>
              <a:t>及变量也是&lt;a&gt;，存在一些</a:t>
            </a:r>
            <a:r>
              <a:rPr lang="zh-CN" altLang="en-US" sz="2800" dirty="0" smtClean="0"/>
              <a:t>方法</a:t>
            </a:r>
            <a:endParaRPr lang="en-US" altLang="zh-CN" sz="2800" dirty="0" smtClean="0"/>
          </a:p>
          <a:p>
            <a:pPr marL="457200" indent="-457200">
              <a:buFontTx/>
              <a:buChar char="-"/>
            </a:pPr>
            <a:endParaRPr lang="zh-CN" altLang="en-US" sz="280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748064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字符串</a:t>
            </a:r>
            <a:r>
              <a:rPr lang="zh-CN" altLang="en-US" dirty="0" smtClean="0">
                <a:latin typeface="+mj-lt"/>
                <a:ea typeface="+mj-ea"/>
              </a:rPr>
              <a:t>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40668" y="1315459"/>
            <a:ext cx="430117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字符串的处理方法</a:t>
            </a:r>
            <a:endParaRPr lang="zh-CN" altLang="en-US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9264" y="2593057"/>
            <a:ext cx="9597214" cy="3557397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3438430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字符串</a:t>
            </a:r>
            <a:r>
              <a:rPr lang="zh-CN" altLang="en-US" dirty="0" smtClean="0">
                <a:latin typeface="+mj-lt"/>
                <a:ea typeface="+mj-ea"/>
              </a:rPr>
              <a:t>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40668" y="1315459"/>
            <a:ext cx="430117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字符串的处理方法</a:t>
            </a:r>
            <a:endParaRPr lang="zh-CN" altLang="en-US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5939" y="2593057"/>
            <a:ext cx="9382278" cy="3409763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5463423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字符串</a:t>
            </a:r>
            <a:r>
              <a:rPr lang="zh-CN" altLang="en-US" dirty="0" smtClean="0">
                <a:latin typeface="+mj-lt"/>
                <a:ea typeface="+mj-ea"/>
              </a:rPr>
              <a:t>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40668" y="1315459"/>
            <a:ext cx="430117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字符串的处理方法</a:t>
            </a:r>
            <a:endParaRPr lang="zh-CN" altLang="en-US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14992" y="2593057"/>
            <a:ext cx="9253284" cy="3364831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0298400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39065" y="2223577"/>
            <a:ext cx="4304383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2.1 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数字类型</a:t>
            </a:r>
            <a:endParaRPr lang="en-US" altLang="zh-CN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2.2 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endParaRPr lang="en-US" altLang="zh-CN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2.3 </a:t>
            </a:r>
            <a:r>
              <a:rPr lang="zh-CN" altLang="en-US" sz="4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字符串格式化</a:t>
            </a:r>
            <a:endParaRPr lang="en-US" altLang="zh-CN" sz="40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1422715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数字类型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63171" y="1229459"/>
            <a:ext cx="224292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整数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45639" y="2237194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4868A2"/>
                </a:solidFill>
              </a:rPr>
              <a:t>四种</a:t>
            </a:r>
            <a:r>
              <a:rPr lang="zh-CN" altLang="en-US" sz="3600" dirty="0">
                <a:solidFill>
                  <a:srgbClr val="4868A2"/>
                </a:solidFill>
              </a:rPr>
              <a:t>进制表示形式</a:t>
            </a:r>
          </a:p>
        </p:txBody>
      </p:sp>
      <p:sp>
        <p:nvSpPr>
          <p:cNvPr id="2" name="矩形 1"/>
          <p:cNvSpPr/>
          <p:nvPr/>
        </p:nvSpPr>
        <p:spPr>
          <a:xfrm>
            <a:off x="1688901" y="3052577"/>
            <a:ext cx="880471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十进制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：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1010, 99, -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217</a:t>
            </a:r>
          </a:p>
          <a:p>
            <a:pPr marL="342900" indent="-342900">
              <a:buFontTx/>
              <a:buChar char="-"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二进制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，以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0b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或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0B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开头：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0b010, -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0B101</a:t>
            </a:r>
          </a:p>
          <a:p>
            <a:pPr marL="342900" indent="-342900">
              <a:buFontTx/>
              <a:buChar char="-"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八进制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，以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0o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或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0O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开头：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0o123, -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0O456</a:t>
            </a:r>
          </a:p>
          <a:p>
            <a:pPr marL="342900" indent="-342900">
              <a:buFontTx/>
              <a:buChar char="-"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十六进制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，以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0x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或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0X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开头：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0x9a, -0X89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62614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字符串</a:t>
            </a:r>
            <a:r>
              <a:rPr lang="zh-CN" altLang="en-US" dirty="0" smtClean="0">
                <a:latin typeface="+mj-lt"/>
                <a:ea typeface="+mj-ea"/>
              </a:rPr>
              <a:t>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40668" y="1315459"/>
            <a:ext cx="481574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类型的格式化</a:t>
            </a:r>
          </a:p>
        </p:txBody>
      </p:sp>
      <p:sp>
        <p:nvSpPr>
          <p:cNvPr id="2" name="矩形 1"/>
          <p:cNvSpPr/>
          <p:nvPr/>
        </p:nvSpPr>
        <p:spPr>
          <a:xfrm>
            <a:off x="2971806" y="3748773"/>
            <a:ext cx="80295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字符串format()方法的基本使用格式是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zh-CN" altLang="en-US" sz="2800" dirty="0"/>
              <a:t>&lt;模板字符串&gt;.format(&lt;逗号分隔的参数&gt;)</a:t>
            </a:r>
          </a:p>
        </p:txBody>
      </p:sp>
      <p:sp>
        <p:nvSpPr>
          <p:cNvPr id="6" name="矩形 5"/>
          <p:cNvSpPr/>
          <p:nvPr/>
        </p:nvSpPr>
        <p:spPr>
          <a:xfrm>
            <a:off x="2971806" y="2584668"/>
            <a:ext cx="672491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/>
              <a:t>格式化是对字符串进行格式表达的方式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8407759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字符串</a:t>
            </a:r>
            <a:r>
              <a:rPr lang="zh-CN" altLang="en-US" dirty="0" smtClean="0">
                <a:latin typeface="+mj-lt"/>
                <a:ea typeface="+mj-ea"/>
              </a:rPr>
              <a:t>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40668" y="1315459"/>
            <a:ext cx="481574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类型的格式化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88710" y="2157155"/>
            <a:ext cx="7200000" cy="20224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06146" y="4382465"/>
            <a:ext cx="7200000" cy="1789831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2739687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字符串</a:t>
            </a:r>
            <a:r>
              <a:rPr lang="zh-CN" altLang="en-US" dirty="0" smtClean="0">
                <a:latin typeface="+mj-lt"/>
                <a:ea typeface="+mj-ea"/>
              </a:rPr>
              <a:t>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40668" y="1315459"/>
            <a:ext cx="481574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类型的格式化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62678" y="3338703"/>
            <a:ext cx="8666667" cy="30666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795354" y="2439611"/>
            <a:ext cx="480131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/>
              <a:t>槽内部对格式化的配置方式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2912060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字符串</a:t>
            </a:r>
            <a:r>
              <a:rPr lang="zh-CN" altLang="en-US" dirty="0" smtClean="0">
                <a:latin typeface="+mj-lt"/>
                <a:ea typeface="+mj-ea"/>
              </a:rPr>
              <a:t>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40668" y="1315459"/>
            <a:ext cx="481574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类型的格式化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26079" y="2600325"/>
            <a:ext cx="9122382" cy="3610307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7863187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字符串</a:t>
            </a:r>
            <a:r>
              <a:rPr lang="zh-CN" altLang="en-US" dirty="0" smtClean="0">
                <a:latin typeface="+mj-lt"/>
                <a:ea typeface="+mj-ea"/>
              </a:rPr>
              <a:t>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40668" y="1315459"/>
            <a:ext cx="481574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类型的格式化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2155" y="2479564"/>
            <a:ext cx="9126259" cy="3621199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1619587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字符串</a:t>
            </a:r>
            <a:r>
              <a:rPr lang="zh-CN" altLang="en-US" dirty="0" smtClean="0">
                <a:latin typeface="+mj-lt"/>
                <a:ea typeface="+mj-ea"/>
              </a:rPr>
              <a:t>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40668" y="1315459"/>
            <a:ext cx="481574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类型的格式化</a:t>
            </a:r>
          </a:p>
        </p:txBody>
      </p:sp>
      <p:sp>
        <p:nvSpPr>
          <p:cNvPr id="4" name="矩形 3"/>
          <p:cNvSpPr/>
          <p:nvPr/>
        </p:nvSpPr>
        <p:spPr>
          <a:xfrm>
            <a:off x="2921158" y="2479564"/>
            <a:ext cx="634019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 smtClean="0"/>
              <a:t>实例：根据指定的宽度打印价格列表</a:t>
            </a:r>
            <a:endParaRPr lang="zh-CN" altLang="en-US" sz="3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77266" y="3225449"/>
            <a:ext cx="6658306" cy="3018189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6129166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字符串</a:t>
            </a:r>
            <a:r>
              <a:rPr lang="zh-CN" altLang="en-US" dirty="0" smtClean="0">
                <a:latin typeface="+mj-lt"/>
                <a:ea typeface="+mj-ea"/>
              </a:rPr>
              <a:t>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 cstate="print"/>
          <a:srcRect t="3544"/>
          <a:stretch/>
        </p:blipFill>
        <p:spPr>
          <a:xfrm>
            <a:off x="4857751" y="1180117"/>
            <a:ext cx="7334249" cy="495485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7416" y="1215674"/>
            <a:ext cx="4588550" cy="20799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40704934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字符串</a:t>
            </a:r>
            <a:r>
              <a:rPr lang="zh-CN" altLang="en-US" dirty="0" smtClean="0">
                <a:latin typeface="+mj-lt"/>
                <a:ea typeface="+mj-ea"/>
              </a:rPr>
              <a:t>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58119" y="1442857"/>
            <a:ext cx="4044697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 文本进度条</a:t>
            </a:r>
            <a:endParaRPr lang="zh-CN" altLang="en-US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58119" y="2591486"/>
            <a:ext cx="100432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利用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print()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函数实现简单的非刷新文本进度条</a:t>
            </a: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基本思想是按照任务执行百分比将整个任务划分为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100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个单位，每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执行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N%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输出一次进度条。每一行输出包含进度百分比，代表已完成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的部分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(**)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和未完成的部分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(..)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的两种字符，以及一个跟随完成度前进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的小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箭头，风格如下：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38760" y="5213687"/>
            <a:ext cx="7507690" cy="577514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8631688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字符串</a:t>
            </a:r>
            <a:r>
              <a:rPr lang="zh-CN" altLang="en-US" dirty="0" smtClean="0">
                <a:latin typeface="+mj-lt"/>
                <a:ea typeface="+mj-ea"/>
              </a:rPr>
              <a:t>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40368" y="1658359"/>
            <a:ext cx="327525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time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库的使用</a:t>
            </a:r>
            <a:endParaRPr lang="zh-CN" altLang="en-US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40368" y="2755637"/>
            <a:ext cx="5933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time库是Python中处理时间的标准库</a:t>
            </a:r>
          </a:p>
        </p:txBody>
      </p:sp>
      <p:sp>
        <p:nvSpPr>
          <p:cNvPr id="5" name="矩形 4"/>
          <p:cNvSpPr/>
          <p:nvPr/>
        </p:nvSpPr>
        <p:spPr>
          <a:xfrm>
            <a:off x="1540368" y="3483583"/>
            <a:ext cx="84963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计算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机时间的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表达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提供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获取系统时间并格式化输出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功能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提供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系统级精确计时功能，用于程序性能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分析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98574" y="3017247"/>
            <a:ext cx="1876190" cy="961905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594489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字符串</a:t>
            </a:r>
            <a:r>
              <a:rPr lang="zh-CN" altLang="en-US" dirty="0" smtClean="0">
                <a:latin typeface="+mj-lt"/>
                <a:ea typeface="+mj-ea"/>
              </a:rPr>
              <a:t>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40368" y="1658359"/>
            <a:ext cx="327525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time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库的使用</a:t>
            </a:r>
            <a:endParaRPr lang="zh-CN" altLang="en-US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40368" y="2755637"/>
            <a:ext cx="33778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time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库包括三类函数</a:t>
            </a:r>
          </a:p>
        </p:txBody>
      </p:sp>
      <p:sp>
        <p:nvSpPr>
          <p:cNvPr id="5" name="矩形 4"/>
          <p:cNvSpPr/>
          <p:nvPr/>
        </p:nvSpPr>
        <p:spPr>
          <a:xfrm>
            <a:off x="1540368" y="3552453"/>
            <a:ext cx="84963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时间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获取：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time() 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</a:rPr>
              <a:t>ctime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() 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</a:rPr>
              <a:t>gmtime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()</a:t>
            </a:r>
          </a:p>
          <a:p>
            <a:pPr marL="457200" indent="-457200">
              <a:buFontTx/>
              <a:buChar char="-"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时间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格式化：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</a:rPr>
              <a:t>strftime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() 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</a:rPr>
              <a:t>strptime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()</a:t>
            </a:r>
          </a:p>
          <a:p>
            <a:pPr marL="457200" indent="-457200">
              <a:buFontTx/>
              <a:buChar char="-"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程序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计时：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sleep(), 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</a:rPr>
              <a:t>perf_counter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()</a:t>
            </a:r>
          </a:p>
          <a:p>
            <a:pPr marL="457200" indent="-457200">
              <a:buFontTx/>
              <a:buChar char="-"/>
            </a:pP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5160218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数字类型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05888" y="1212435"/>
            <a:ext cx="2757486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浮点数类型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9257" y="2305403"/>
            <a:ext cx="100839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与数学中实数的概念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一致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，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带有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小数点及小数的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数字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浮点数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取值范围和小数精度都存在限制，但常规计算可忽略</a:t>
            </a:r>
          </a:p>
          <a:p>
            <a:pPr marL="342900" indent="-342900">
              <a:buFontTx/>
              <a:buChar char="-"/>
            </a:pP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取值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范围数量级约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-10 </a:t>
            </a:r>
            <a:r>
              <a:rPr lang="en-US" altLang="zh-CN" sz="2800" baseline="30000" dirty="0">
                <a:solidFill>
                  <a:schemeClr val="tx1">
                    <a:lumMod val="50000"/>
                  </a:schemeClr>
                </a:solidFill>
              </a:rPr>
              <a:t>308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至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10 </a:t>
            </a:r>
            <a:r>
              <a:rPr lang="en-US" altLang="zh-CN" sz="2800" baseline="30000" dirty="0">
                <a:solidFill>
                  <a:schemeClr val="tx1">
                    <a:lumMod val="50000"/>
                  </a:schemeClr>
                </a:solidFill>
              </a:rPr>
              <a:t>308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，精度数量级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10 </a:t>
            </a:r>
            <a:r>
              <a:rPr lang="en-US" altLang="zh-CN" sz="2800" baseline="30000" dirty="0">
                <a:solidFill>
                  <a:schemeClr val="tx1">
                    <a:lumMod val="50000"/>
                  </a:schemeClr>
                </a:solidFill>
              </a:rPr>
              <a:t>-16</a:t>
            </a:r>
            <a:endParaRPr lang="zh-CN" altLang="en-US" sz="2800" baseline="30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81502" y="4723206"/>
            <a:ext cx="9274792" cy="1406132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558664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字符串</a:t>
            </a:r>
            <a:r>
              <a:rPr lang="zh-CN" altLang="en-US" dirty="0" smtClean="0">
                <a:latin typeface="+mj-lt"/>
                <a:ea typeface="+mj-ea"/>
              </a:rPr>
              <a:t>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98333" y="1075763"/>
            <a:ext cx="224292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时间获取</a:t>
            </a:r>
            <a:endParaRPr lang="zh-CN" altLang="en-US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54108661"/>
              </p:ext>
            </p:extLst>
          </p:nvPr>
        </p:nvGraphicFramePr>
        <p:xfrm>
          <a:off x="463377" y="2025296"/>
          <a:ext cx="1125576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170"/>
                <a:gridCol w="9695590"/>
              </a:tblGrid>
              <a:tr h="2088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函数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描述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time()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获取当前时间戳，即计算机内部时间值，浮点数</a:t>
                      </a:r>
                    </a:p>
                    <a:p>
                      <a:pPr algn="l"/>
                      <a:r>
                        <a:rPr lang="en-US" altLang="zh-CN" sz="2400" dirty="0" smtClean="0"/>
                        <a:t>&gt;&gt;&gt;</a:t>
                      </a:r>
                      <a:r>
                        <a:rPr lang="en-US" altLang="zh-CN" sz="2400" dirty="0" err="1" smtClean="0"/>
                        <a:t>time.time</a:t>
                      </a:r>
                      <a:r>
                        <a:rPr lang="en-US" altLang="zh-CN" sz="2400" dirty="0" smtClean="0"/>
                        <a:t>()</a:t>
                      </a:r>
                    </a:p>
                    <a:p>
                      <a:pPr algn="l"/>
                      <a:r>
                        <a:rPr lang="en-US" altLang="zh-CN" sz="2400" dirty="0" smtClean="0"/>
                        <a:t>1516939876.6022282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/>
                        <a:t>ctime</a:t>
                      </a:r>
                      <a:r>
                        <a:rPr lang="en-US" altLang="zh-CN" sz="2400" dirty="0" smtClean="0"/>
                        <a:t>()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获取当前时间并以易读方式表示，返回字符串</a:t>
                      </a:r>
                    </a:p>
                    <a:p>
                      <a:pPr algn="l"/>
                      <a:r>
                        <a:rPr lang="en-US" altLang="zh-CN" sz="2400" dirty="0" smtClean="0"/>
                        <a:t>&gt;&gt;&gt;</a:t>
                      </a:r>
                      <a:r>
                        <a:rPr lang="en-US" altLang="zh-CN" sz="2400" dirty="0" err="1" smtClean="0"/>
                        <a:t>time.ctime</a:t>
                      </a:r>
                      <a:r>
                        <a:rPr lang="en-US" altLang="zh-CN" sz="2400" dirty="0" smtClean="0"/>
                        <a:t>()</a:t>
                      </a:r>
                    </a:p>
                    <a:p>
                      <a:pPr algn="l"/>
                      <a:r>
                        <a:rPr lang="en-US" altLang="zh-CN" sz="2400" dirty="0" smtClean="0"/>
                        <a:t>'Fri Jan 26 12:11:16 2018'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/>
                        <a:t>gmtime</a:t>
                      </a:r>
                      <a:r>
                        <a:rPr lang="en-US" altLang="zh-CN" sz="2400" dirty="0" smtClean="0"/>
                        <a:t>()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获取当前时间，表示为计算机可处理的时间格式</a:t>
                      </a:r>
                    </a:p>
                    <a:p>
                      <a:pPr algn="l"/>
                      <a:r>
                        <a:rPr lang="en-US" altLang="zh-CN" sz="2400" dirty="0" smtClean="0"/>
                        <a:t>&gt;&gt;&gt;</a:t>
                      </a:r>
                      <a:r>
                        <a:rPr lang="en-US" altLang="zh-CN" sz="2400" dirty="0" err="1" smtClean="0"/>
                        <a:t>time.gmtime</a:t>
                      </a:r>
                      <a:r>
                        <a:rPr lang="en-US" altLang="zh-CN" sz="2400" dirty="0" smtClean="0"/>
                        <a:t>()</a:t>
                      </a:r>
                    </a:p>
                    <a:p>
                      <a:pPr algn="l"/>
                      <a:r>
                        <a:rPr lang="en-US" altLang="zh-CN" sz="2400" dirty="0" err="1" smtClean="0"/>
                        <a:t>time.struct_time</a:t>
                      </a:r>
                      <a:r>
                        <a:rPr lang="en-US" altLang="zh-CN" sz="2400" dirty="0" smtClean="0"/>
                        <a:t>(</a:t>
                      </a:r>
                      <a:r>
                        <a:rPr lang="en-US" altLang="zh-CN" sz="2400" dirty="0" err="1" smtClean="0"/>
                        <a:t>tm_year</a:t>
                      </a:r>
                      <a:r>
                        <a:rPr lang="en-US" altLang="zh-CN" sz="2400" dirty="0" smtClean="0"/>
                        <a:t>=2018, </a:t>
                      </a:r>
                      <a:r>
                        <a:rPr lang="en-US" altLang="zh-CN" sz="2400" dirty="0" err="1" smtClean="0"/>
                        <a:t>tm_mon</a:t>
                      </a:r>
                      <a:r>
                        <a:rPr lang="en-US" altLang="zh-CN" sz="2400" dirty="0" smtClean="0"/>
                        <a:t>=1,tm_mday=26, </a:t>
                      </a:r>
                      <a:r>
                        <a:rPr lang="en-US" altLang="zh-CN" sz="2400" dirty="0" err="1" smtClean="0"/>
                        <a:t>tm_hour</a:t>
                      </a:r>
                      <a:r>
                        <a:rPr lang="en-US" altLang="zh-CN" sz="2400" dirty="0" smtClean="0"/>
                        <a:t>=4, </a:t>
                      </a:r>
                      <a:r>
                        <a:rPr lang="en-US" altLang="zh-CN" sz="2400" dirty="0" err="1" smtClean="0"/>
                        <a:t>tm_min</a:t>
                      </a:r>
                      <a:r>
                        <a:rPr lang="en-US" altLang="zh-CN" sz="2400" dirty="0" smtClean="0"/>
                        <a:t>=11, </a:t>
                      </a:r>
                      <a:r>
                        <a:rPr lang="en-US" altLang="zh-CN" sz="2400" dirty="0" err="1" smtClean="0"/>
                        <a:t>tm_sec</a:t>
                      </a:r>
                      <a:r>
                        <a:rPr lang="en-US" altLang="zh-CN" sz="2400" dirty="0" smtClean="0"/>
                        <a:t>=16,tm_wday=4, </a:t>
                      </a:r>
                      <a:r>
                        <a:rPr lang="en-US" altLang="zh-CN" sz="2400" dirty="0" err="1" smtClean="0"/>
                        <a:t>tm_yday</a:t>
                      </a:r>
                      <a:r>
                        <a:rPr lang="en-US" altLang="zh-CN" sz="2400" dirty="0" smtClean="0"/>
                        <a:t>=26, </a:t>
                      </a:r>
                      <a:r>
                        <a:rPr lang="en-US" altLang="zh-CN" sz="2400" dirty="0" err="1" smtClean="0"/>
                        <a:t>tm_isdst</a:t>
                      </a:r>
                      <a:r>
                        <a:rPr lang="en-US" altLang="zh-CN" sz="2400" dirty="0" smtClean="0"/>
                        <a:t>=0)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4178303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字符串</a:t>
            </a:r>
            <a:r>
              <a:rPr lang="zh-CN" altLang="en-US" dirty="0" smtClean="0">
                <a:latin typeface="+mj-lt"/>
                <a:ea typeface="+mj-ea"/>
              </a:rPr>
              <a:t>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98333" y="1075763"/>
            <a:ext cx="2757486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时间格式化</a:t>
            </a:r>
          </a:p>
        </p:txBody>
      </p:sp>
      <p:sp>
        <p:nvSpPr>
          <p:cNvPr id="2" name="矩形 1"/>
          <p:cNvSpPr/>
          <p:nvPr/>
        </p:nvSpPr>
        <p:spPr>
          <a:xfrm>
            <a:off x="1776412" y="2174947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将时间以合理的方式展示出来</a:t>
            </a:r>
          </a:p>
        </p:txBody>
      </p:sp>
      <p:sp>
        <p:nvSpPr>
          <p:cNvPr id="4" name="矩形 3"/>
          <p:cNvSpPr/>
          <p:nvPr/>
        </p:nvSpPr>
        <p:spPr>
          <a:xfrm>
            <a:off x="1776412" y="3018293"/>
            <a:ext cx="931068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格式化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：类似字符串格式化，需要有展示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模板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展示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模板由特定的格式化控制符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组成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strftime()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zh-CN" sz="2800" dirty="0" err="1" smtClean="0">
                <a:solidFill>
                  <a:schemeClr val="tx1">
                    <a:lumMod val="50000"/>
                  </a:schemeClr>
                </a:solidFill>
              </a:rPr>
              <a:t>strptime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()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2813600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字符串</a:t>
            </a:r>
            <a:r>
              <a:rPr lang="zh-CN" altLang="en-US" dirty="0" smtClean="0">
                <a:latin typeface="+mj-lt"/>
                <a:ea typeface="+mj-ea"/>
              </a:rPr>
              <a:t>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81860658"/>
              </p:ext>
            </p:extLst>
          </p:nvPr>
        </p:nvGraphicFramePr>
        <p:xfrm>
          <a:off x="463377" y="1510946"/>
          <a:ext cx="11528598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7023"/>
                <a:gridCol w="8791575"/>
              </a:tblGrid>
              <a:tr h="2088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函数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描述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/>
                        <a:t>strftime</a:t>
                      </a:r>
                      <a:r>
                        <a:rPr lang="en-US" altLang="zh-CN" sz="2400" dirty="0" smtClean="0"/>
                        <a:t>(</a:t>
                      </a:r>
                      <a:r>
                        <a:rPr lang="en-US" altLang="zh-CN" sz="2400" dirty="0" err="1" smtClean="0"/>
                        <a:t>tpl</a:t>
                      </a:r>
                      <a:r>
                        <a:rPr lang="en-US" altLang="zh-CN" sz="2400" dirty="0" smtClean="0"/>
                        <a:t>, </a:t>
                      </a:r>
                      <a:r>
                        <a:rPr lang="en-US" altLang="zh-CN" sz="2400" dirty="0" err="1" smtClean="0"/>
                        <a:t>ts</a:t>
                      </a:r>
                      <a:r>
                        <a:rPr lang="en-US" altLang="zh-CN" sz="2400" dirty="0" smtClean="0"/>
                        <a:t>)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err="1" smtClean="0"/>
                        <a:t>tpl</a:t>
                      </a:r>
                      <a:r>
                        <a:rPr lang="zh-CN" altLang="en-US" sz="2400" dirty="0" smtClean="0"/>
                        <a:t>是格式化模板字符串，用来定义输出效果</a:t>
                      </a:r>
                    </a:p>
                    <a:p>
                      <a:pPr algn="l"/>
                      <a:r>
                        <a:rPr lang="en-US" altLang="zh-CN" sz="2400" dirty="0" err="1" smtClean="0"/>
                        <a:t>ts</a:t>
                      </a:r>
                      <a:r>
                        <a:rPr lang="zh-CN" altLang="en-US" sz="2400" dirty="0" smtClean="0"/>
                        <a:t>是计算机内部时间类型变量</a:t>
                      </a:r>
                    </a:p>
                    <a:p>
                      <a:pPr algn="l"/>
                      <a:r>
                        <a:rPr lang="en-US" altLang="zh-CN" sz="2400" dirty="0" smtClean="0"/>
                        <a:t>&gt;&gt;&gt;t = </a:t>
                      </a:r>
                      <a:r>
                        <a:rPr lang="en-US" altLang="zh-CN" sz="2400" dirty="0" err="1" smtClean="0"/>
                        <a:t>time.gmtime</a:t>
                      </a:r>
                      <a:r>
                        <a:rPr lang="en-US" altLang="zh-CN" sz="2400" dirty="0" smtClean="0"/>
                        <a:t>()</a:t>
                      </a:r>
                    </a:p>
                    <a:p>
                      <a:pPr algn="l"/>
                      <a:r>
                        <a:rPr lang="en-US" altLang="zh-CN" sz="2400" dirty="0" smtClean="0"/>
                        <a:t>&gt;&gt;&gt;</a:t>
                      </a:r>
                      <a:r>
                        <a:rPr lang="en-US" altLang="zh-CN" sz="2400" dirty="0" err="1" smtClean="0"/>
                        <a:t>time.strftime</a:t>
                      </a:r>
                      <a:r>
                        <a:rPr lang="en-US" altLang="zh-CN" sz="2400" dirty="0" smtClean="0"/>
                        <a:t>("%Y-%m-%d %H:%M:%</a:t>
                      </a:r>
                      <a:r>
                        <a:rPr lang="en-US" altLang="zh-CN" sz="2400" dirty="0" err="1" smtClean="0"/>
                        <a:t>S",t</a:t>
                      </a:r>
                      <a:r>
                        <a:rPr lang="en-US" altLang="zh-CN" sz="2400" dirty="0" smtClean="0"/>
                        <a:t>)</a:t>
                      </a:r>
                    </a:p>
                    <a:p>
                      <a:pPr algn="l"/>
                      <a:r>
                        <a:rPr lang="en-US" altLang="zh-CN" sz="2400" dirty="0" smtClean="0"/>
                        <a:t>'2018-01-26 12:55:20'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/>
                        <a:t>strptime</a:t>
                      </a:r>
                      <a:r>
                        <a:rPr lang="en-US" altLang="zh-CN" sz="2400" dirty="0" smtClean="0"/>
                        <a:t>(</a:t>
                      </a:r>
                      <a:r>
                        <a:rPr lang="en-US" altLang="zh-CN" sz="2400" dirty="0" err="1" smtClean="0"/>
                        <a:t>str</a:t>
                      </a:r>
                      <a:r>
                        <a:rPr lang="en-US" altLang="zh-CN" sz="2400" dirty="0" smtClean="0"/>
                        <a:t>, </a:t>
                      </a:r>
                      <a:r>
                        <a:rPr lang="en-US" altLang="zh-CN" sz="2400" dirty="0" err="1" smtClean="0"/>
                        <a:t>tpl</a:t>
                      </a:r>
                      <a:r>
                        <a:rPr lang="en-US" altLang="zh-CN" sz="2400" dirty="0" smtClean="0"/>
                        <a:t>)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err="1" smtClean="0"/>
                        <a:t>str</a:t>
                      </a:r>
                      <a:r>
                        <a:rPr lang="zh-CN" altLang="en-US" sz="2400" dirty="0" smtClean="0"/>
                        <a:t>是字符串形式的时间值</a:t>
                      </a:r>
                    </a:p>
                    <a:p>
                      <a:pPr algn="l"/>
                      <a:r>
                        <a:rPr lang="en-US" altLang="zh-CN" sz="2400" dirty="0" err="1" smtClean="0"/>
                        <a:t>tpl</a:t>
                      </a:r>
                      <a:r>
                        <a:rPr lang="zh-CN" altLang="en-US" sz="2400" dirty="0" smtClean="0"/>
                        <a:t>是格式化模板字符串，用来定义输入效果</a:t>
                      </a:r>
                    </a:p>
                    <a:p>
                      <a:pPr algn="l"/>
                      <a:r>
                        <a:rPr lang="en-US" altLang="zh-CN" sz="2400" dirty="0" smtClean="0"/>
                        <a:t>&gt;&gt;&gt;</a:t>
                      </a:r>
                      <a:r>
                        <a:rPr lang="en-US" altLang="zh-CN" sz="2400" dirty="0" err="1" smtClean="0"/>
                        <a:t>timeStr</a:t>
                      </a:r>
                      <a:r>
                        <a:rPr lang="en-US" altLang="zh-CN" sz="2400" dirty="0" smtClean="0"/>
                        <a:t> = '2018-01-26 12:55:20'</a:t>
                      </a:r>
                    </a:p>
                    <a:p>
                      <a:pPr algn="l"/>
                      <a:r>
                        <a:rPr lang="en-US" altLang="zh-CN" sz="2400" dirty="0" smtClean="0"/>
                        <a:t>&gt;&gt;&gt;</a:t>
                      </a:r>
                      <a:r>
                        <a:rPr lang="en-US" altLang="zh-CN" sz="2400" dirty="0" err="1" smtClean="0"/>
                        <a:t>time.strptime</a:t>
                      </a:r>
                      <a:r>
                        <a:rPr lang="en-US" altLang="zh-CN" sz="2400" dirty="0" smtClean="0"/>
                        <a:t>(</a:t>
                      </a:r>
                      <a:r>
                        <a:rPr lang="en-US" altLang="zh-CN" sz="2400" dirty="0" err="1" smtClean="0"/>
                        <a:t>timeStr</a:t>
                      </a:r>
                      <a:r>
                        <a:rPr lang="en-US" altLang="zh-CN" sz="2400" dirty="0" smtClean="0"/>
                        <a:t>, "%Y-%m-%d %H:%M:%S")</a:t>
                      </a:r>
                    </a:p>
                    <a:p>
                      <a:pPr algn="l"/>
                      <a:r>
                        <a:rPr lang="en-US" altLang="zh-CN" sz="2400" dirty="0" err="1" smtClean="0"/>
                        <a:t>time.struct_time</a:t>
                      </a:r>
                      <a:r>
                        <a:rPr lang="en-US" altLang="zh-CN" sz="2400" dirty="0" smtClean="0"/>
                        <a:t>(</a:t>
                      </a:r>
                      <a:r>
                        <a:rPr lang="en-US" altLang="zh-CN" sz="2400" dirty="0" err="1" smtClean="0"/>
                        <a:t>tm_year</a:t>
                      </a:r>
                      <a:r>
                        <a:rPr lang="en-US" altLang="zh-CN" sz="2400" dirty="0" smtClean="0"/>
                        <a:t>=2018, </a:t>
                      </a:r>
                      <a:r>
                        <a:rPr lang="en-US" altLang="zh-CN" sz="2400" dirty="0" err="1" smtClean="0"/>
                        <a:t>tm_mon</a:t>
                      </a:r>
                      <a:r>
                        <a:rPr lang="en-US" altLang="zh-CN" sz="2400" dirty="0" smtClean="0"/>
                        <a:t>=1,tm_mday=26, </a:t>
                      </a:r>
                      <a:r>
                        <a:rPr lang="en-US" altLang="zh-CN" sz="2400" dirty="0" err="1" smtClean="0"/>
                        <a:t>tm_hour</a:t>
                      </a:r>
                      <a:r>
                        <a:rPr lang="en-US" altLang="zh-CN" sz="2400" dirty="0" smtClean="0"/>
                        <a:t>=4, </a:t>
                      </a:r>
                      <a:r>
                        <a:rPr lang="en-US" altLang="zh-CN" sz="2400" dirty="0" err="1" smtClean="0"/>
                        <a:t>tm_min</a:t>
                      </a:r>
                      <a:r>
                        <a:rPr lang="en-US" altLang="zh-CN" sz="2400" dirty="0" smtClean="0"/>
                        <a:t>=11, </a:t>
                      </a:r>
                      <a:r>
                        <a:rPr lang="en-US" altLang="zh-CN" sz="2400" dirty="0" err="1" smtClean="0"/>
                        <a:t>tm_sec</a:t>
                      </a:r>
                      <a:r>
                        <a:rPr lang="en-US" altLang="zh-CN" sz="2400" dirty="0" smtClean="0"/>
                        <a:t>=16,tm_wday=4, </a:t>
                      </a:r>
                      <a:r>
                        <a:rPr lang="en-US" altLang="zh-CN" sz="2400" dirty="0" err="1" smtClean="0"/>
                        <a:t>tm_yday</a:t>
                      </a:r>
                      <a:r>
                        <a:rPr lang="en-US" altLang="zh-CN" sz="2400" dirty="0" smtClean="0"/>
                        <a:t>=26, </a:t>
                      </a:r>
                      <a:r>
                        <a:rPr lang="en-US" altLang="zh-CN" sz="2400" dirty="0" err="1" smtClean="0"/>
                        <a:t>tm_isdst</a:t>
                      </a:r>
                      <a:r>
                        <a:rPr lang="en-US" altLang="zh-CN" sz="2400" dirty="0" smtClean="0"/>
                        <a:t>=0)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42675322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字符串</a:t>
            </a:r>
            <a:r>
              <a:rPr lang="zh-CN" altLang="en-US" dirty="0" smtClean="0">
                <a:latin typeface="+mj-lt"/>
                <a:ea typeface="+mj-ea"/>
              </a:rPr>
              <a:t>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44762" y="1200855"/>
            <a:ext cx="24929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>
                <a:solidFill>
                  <a:schemeClr val="tx1">
                    <a:lumMod val="50000"/>
                  </a:schemeClr>
                </a:solidFill>
              </a:rPr>
              <a:t>格式化控制符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5341" y="2152847"/>
            <a:ext cx="9891831" cy="3776466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6100094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字符串</a:t>
            </a:r>
            <a:r>
              <a:rPr lang="zh-CN" altLang="en-US" dirty="0" smtClean="0">
                <a:latin typeface="+mj-lt"/>
                <a:ea typeface="+mj-ea"/>
              </a:rPr>
              <a:t>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44762" y="1200855"/>
            <a:ext cx="24929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>
                <a:solidFill>
                  <a:schemeClr val="tx1">
                    <a:lumMod val="50000"/>
                  </a:schemeClr>
                </a:solidFill>
              </a:rPr>
              <a:t>格式化控制符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19743" y="2268183"/>
            <a:ext cx="9948011" cy="378971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775609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字符串</a:t>
            </a:r>
            <a:r>
              <a:rPr lang="zh-CN" altLang="en-US" dirty="0" smtClean="0">
                <a:latin typeface="+mj-lt"/>
                <a:ea typeface="+mj-ea"/>
              </a:rPr>
              <a:t>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44762" y="1200855"/>
            <a:ext cx="24929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>
                <a:solidFill>
                  <a:schemeClr val="tx1">
                    <a:lumMod val="50000"/>
                  </a:schemeClr>
                </a:solidFill>
              </a:rPr>
              <a:t>格式化控制符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9274" y="2709940"/>
            <a:ext cx="10743966" cy="2162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7855033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字符串</a:t>
            </a:r>
            <a:r>
              <a:rPr lang="zh-CN" altLang="en-US" dirty="0" smtClean="0">
                <a:latin typeface="+mj-lt"/>
                <a:ea typeface="+mj-ea"/>
              </a:rPr>
              <a:t>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29482" y="1664731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>
                <a:solidFill>
                  <a:schemeClr val="tx1">
                    <a:lumMod val="50000"/>
                  </a:schemeClr>
                </a:solidFill>
              </a:rPr>
              <a:t>程序计时</a:t>
            </a:r>
          </a:p>
        </p:txBody>
      </p:sp>
      <p:sp>
        <p:nvSpPr>
          <p:cNvPr id="4" name="矩形 3"/>
          <p:cNvSpPr/>
          <p:nvPr/>
        </p:nvSpPr>
        <p:spPr>
          <a:xfrm>
            <a:off x="1810159" y="2953047"/>
            <a:ext cx="85621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zh-CN" altLang="en-US" sz="3000" dirty="0" smtClean="0"/>
              <a:t>程序</a:t>
            </a:r>
            <a:r>
              <a:rPr lang="zh-CN" altLang="en-US" sz="3000" dirty="0"/>
              <a:t>计时指测量起止动作所经历时间的</a:t>
            </a:r>
            <a:r>
              <a:rPr lang="zh-CN" altLang="en-US" sz="3000" dirty="0" smtClean="0"/>
              <a:t>过程</a:t>
            </a:r>
            <a:endParaRPr lang="en-US" altLang="zh-CN" sz="3000" dirty="0" smtClean="0"/>
          </a:p>
          <a:p>
            <a:pPr marL="457200" indent="-457200">
              <a:buFontTx/>
              <a:buChar char="-"/>
            </a:pPr>
            <a:endParaRPr lang="zh-CN" altLang="en-US" sz="3000" dirty="0"/>
          </a:p>
          <a:p>
            <a:pPr marL="457200" indent="-457200">
              <a:buFontTx/>
              <a:buChar char="-"/>
            </a:pPr>
            <a:r>
              <a:rPr lang="zh-CN" altLang="en-US" sz="3000" dirty="0" smtClean="0"/>
              <a:t>测量</a:t>
            </a:r>
            <a:r>
              <a:rPr lang="zh-CN" altLang="en-US" sz="3000" dirty="0"/>
              <a:t>时间：perf_counter</a:t>
            </a:r>
            <a:r>
              <a:rPr lang="zh-CN" altLang="en-US" sz="3000" dirty="0" smtClean="0"/>
              <a:t>()</a:t>
            </a:r>
            <a:endParaRPr lang="en-US" altLang="zh-CN" sz="3000" dirty="0" smtClean="0"/>
          </a:p>
          <a:p>
            <a:pPr marL="457200" indent="-457200">
              <a:buFontTx/>
              <a:buChar char="-"/>
            </a:pPr>
            <a:endParaRPr lang="zh-CN" altLang="en-US" sz="3000" dirty="0"/>
          </a:p>
          <a:p>
            <a:pPr marL="457200" indent="-457200">
              <a:buFontTx/>
              <a:buChar char="-"/>
            </a:pPr>
            <a:r>
              <a:rPr lang="zh-CN" altLang="en-US" sz="3000" dirty="0" smtClean="0"/>
              <a:t>产生</a:t>
            </a:r>
            <a:r>
              <a:rPr lang="zh-CN" altLang="en-US" sz="3000" dirty="0"/>
              <a:t>时间：sleep</a:t>
            </a:r>
            <a:r>
              <a:rPr lang="zh-CN" altLang="en-US" sz="3000" dirty="0" smtClean="0"/>
              <a:t>()</a:t>
            </a:r>
            <a:endParaRPr lang="en-US" altLang="zh-CN" sz="3000" dirty="0" smtClean="0"/>
          </a:p>
          <a:p>
            <a:pPr marL="457200" indent="-457200">
              <a:buFontTx/>
              <a:buChar char="-"/>
            </a:pPr>
            <a:endParaRPr lang="zh-CN" altLang="en-US" sz="30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1497268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字符串</a:t>
            </a:r>
            <a:r>
              <a:rPr lang="zh-CN" altLang="en-US" dirty="0" smtClean="0">
                <a:latin typeface="+mj-lt"/>
                <a:ea typeface="+mj-ea"/>
              </a:rPr>
              <a:t>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29481" y="1379449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>
                <a:solidFill>
                  <a:schemeClr val="tx1">
                    <a:lumMod val="50000"/>
                  </a:schemeClr>
                </a:solidFill>
              </a:rPr>
              <a:t>程序计时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14041381"/>
              </p:ext>
            </p:extLst>
          </p:nvPr>
        </p:nvGraphicFramePr>
        <p:xfrm>
          <a:off x="1050855" y="2257425"/>
          <a:ext cx="10080799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970"/>
                <a:gridCol w="7578829"/>
              </a:tblGrid>
              <a:tr h="4108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函数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描述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/>
                        <a:t>perf_counter</a:t>
                      </a:r>
                      <a:r>
                        <a:rPr lang="en-US" altLang="zh-CN" sz="2400" dirty="0" smtClean="0"/>
                        <a:t>()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返回一个</a:t>
                      </a:r>
                      <a:r>
                        <a:rPr lang="en-US" altLang="zh-CN" sz="2400" dirty="0" smtClean="0"/>
                        <a:t>CPU</a:t>
                      </a:r>
                      <a:r>
                        <a:rPr lang="zh-CN" altLang="en-US" sz="2400" dirty="0" smtClean="0"/>
                        <a:t>级别的精确时间计数值，单位为秒</a:t>
                      </a:r>
                    </a:p>
                    <a:p>
                      <a:pPr algn="l"/>
                      <a:r>
                        <a:rPr lang="zh-CN" altLang="en-US" sz="2400" dirty="0" smtClean="0"/>
                        <a:t>由于这个计数值起点不确定，连续调用差值才有意义</a:t>
                      </a:r>
                    </a:p>
                    <a:p>
                      <a:pPr algn="l"/>
                      <a:r>
                        <a:rPr lang="en-US" altLang="zh-CN" sz="2400" dirty="0" smtClean="0"/>
                        <a:t>&gt;&gt;&gt;start = </a:t>
                      </a:r>
                      <a:r>
                        <a:rPr lang="en-US" altLang="zh-CN" sz="2400" dirty="0" err="1" smtClean="0"/>
                        <a:t>time.perf_counter</a:t>
                      </a:r>
                      <a:r>
                        <a:rPr lang="en-US" altLang="zh-CN" sz="2400" dirty="0" smtClean="0"/>
                        <a:t>()</a:t>
                      </a:r>
                    </a:p>
                    <a:p>
                      <a:pPr algn="l"/>
                      <a:r>
                        <a:rPr lang="en-US" altLang="zh-CN" sz="2400" dirty="0" smtClean="0"/>
                        <a:t>318.66599499718114</a:t>
                      </a:r>
                    </a:p>
                    <a:p>
                      <a:pPr algn="l"/>
                      <a:r>
                        <a:rPr lang="en-US" altLang="zh-CN" sz="2400" dirty="0" smtClean="0"/>
                        <a:t>&gt;&gt;&gt;end = </a:t>
                      </a:r>
                      <a:r>
                        <a:rPr lang="en-US" altLang="zh-CN" sz="2400" dirty="0" err="1" smtClean="0"/>
                        <a:t>time.perf_counter</a:t>
                      </a:r>
                      <a:r>
                        <a:rPr lang="en-US" altLang="zh-CN" sz="2400" dirty="0" smtClean="0"/>
                        <a:t>()</a:t>
                      </a:r>
                    </a:p>
                    <a:p>
                      <a:pPr algn="l"/>
                      <a:r>
                        <a:rPr lang="en-US" altLang="zh-CN" sz="2400" dirty="0" smtClean="0"/>
                        <a:t>341.3905185375658</a:t>
                      </a:r>
                    </a:p>
                    <a:p>
                      <a:pPr algn="l"/>
                      <a:r>
                        <a:rPr lang="en-US" altLang="zh-CN" sz="2400" dirty="0" smtClean="0"/>
                        <a:t>&gt;&gt;&gt;end - start</a:t>
                      </a:r>
                    </a:p>
                    <a:p>
                      <a:pPr algn="l"/>
                      <a:r>
                        <a:rPr lang="en-US" altLang="zh-CN" sz="2400" dirty="0" smtClean="0"/>
                        <a:t>22.724523540384666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5593751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字符串</a:t>
            </a:r>
            <a:r>
              <a:rPr lang="zh-CN" altLang="en-US" dirty="0" smtClean="0">
                <a:latin typeface="+mj-lt"/>
                <a:ea typeface="+mj-ea"/>
              </a:rPr>
              <a:t>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29469" y="1679487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>
                <a:solidFill>
                  <a:schemeClr val="tx1">
                    <a:lumMod val="50000"/>
                  </a:schemeClr>
                </a:solidFill>
              </a:rPr>
              <a:t>程序计时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01036605"/>
              </p:ext>
            </p:extLst>
          </p:nvPr>
        </p:nvGraphicFramePr>
        <p:xfrm>
          <a:off x="1092026" y="2553934"/>
          <a:ext cx="10209387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639"/>
                <a:gridCol w="8063748"/>
              </a:tblGrid>
              <a:tr h="2088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函数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描述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sleep(s)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s</a:t>
                      </a:r>
                      <a:r>
                        <a:rPr lang="zh-CN" altLang="en-US" sz="2400" dirty="0" smtClean="0"/>
                        <a:t>拟休眠的时间，单位是秒，可以是浮点数</a:t>
                      </a:r>
                    </a:p>
                    <a:p>
                      <a:pPr algn="l"/>
                      <a:r>
                        <a:rPr lang="en-US" altLang="zh-CN" sz="2400" dirty="0" smtClean="0"/>
                        <a:t>&gt;&gt;&gt;</a:t>
                      </a:r>
                      <a:r>
                        <a:rPr lang="en-US" altLang="zh-CN" sz="2400" dirty="0" err="1" smtClean="0"/>
                        <a:t>def</a:t>
                      </a:r>
                      <a:r>
                        <a:rPr lang="en-US" altLang="zh-CN" sz="2400" dirty="0" smtClean="0"/>
                        <a:t> wait():</a:t>
                      </a:r>
                    </a:p>
                    <a:p>
                      <a:pPr algn="l"/>
                      <a:r>
                        <a:rPr lang="en-US" altLang="zh-CN" sz="2400" dirty="0" err="1" smtClean="0"/>
                        <a:t>time.sleep</a:t>
                      </a:r>
                      <a:r>
                        <a:rPr lang="en-US" altLang="zh-CN" sz="2400" dirty="0" smtClean="0"/>
                        <a:t>(3.3)</a:t>
                      </a:r>
                    </a:p>
                    <a:p>
                      <a:pPr algn="l"/>
                      <a:r>
                        <a:rPr lang="en-US" altLang="zh-CN" sz="2400" dirty="0" smtClean="0"/>
                        <a:t>&gt;&gt;&gt;wait() #</a:t>
                      </a:r>
                      <a:r>
                        <a:rPr lang="zh-CN" altLang="en-US" sz="2400" dirty="0" smtClean="0"/>
                        <a:t>程序将等待</a:t>
                      </a:r>
                      <a:r>
                        <a:rPr lang="en-US" altLang="zh-CN" sz="2400" dirty="0" smtClean="0"/>
                        <a:t>3.3</a:t>
                      </a:r>
                      <a:r>
                        <a:rPr lang="zh-CN" altLang="en-US" sz="2400" dirty="0" smtClean="0"/>
                        <a:t>秒后再退出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8694573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字符串</a:t>
            </a:r>
            <a:r>
              <a:rPr lang="zh-CN" altLang="en-US" dirty="0" smtClean="0">
                <a:latin typeface="+mj-lt"/>
                <a:ea typeface="+mj-ea"/>
              </a:rPr>
              <a:t>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58119" y="1442857"/>
            <a:ext cx="4044697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 文本进度条</a:t>
            </a:r>
            <a:endParaRPr lang="zh-CN" altLang="en-US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4660" y="2486160"/>
            <a:ext cx="5692833" cy="32859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72518" y="2570790"/>
            <a:ext cx="2385919" cy="3201360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2939329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数字类型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05888" y="1212435"/>
            <a:ext cx="2757486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浮点数类型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62810" y="3078758"/>
            <a:ext cx="99623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 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示例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 0.0, -77., -2.17</a:t>
            </a: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 96e4, 4.3e-3, 9.6E5 （科学计数法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）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 科学计数法使用字母“e”或者“E”作为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幂的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符号，以10为基数。科学计数法含义如下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：&lt;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a&gt;e&lt;b&gt; = a * 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r>
              <a:rPr lang="zh-CN" altLang="en-US" sz="2800" baseline="30000" dirty="0" smtClean="0">
                <a:solidFill>
                  <a:schemeClr val="tx1">
                    <a:lumMod val="50000"/>
                  </a:schemeClr>
                </a:solidFill>
              </a:rPr>
              <a:t>b</a:t>
            </a:r>
            <a:endParaRPr lang="zh-CN" altLang="en-US" sz="2800" baseline="30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04696" y="2273516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浮点数可以采用科学计数法表示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828399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39065" y="2237864"/>
            <a:ext cx="3788217" cy="2379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数字类型</a:t>
            </a:r>
            <a:endParaRPr lang="en-US" altLang="zh-CN" sz="4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zh-CN" altLang="en-US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endParaRPr lang="en-US" altLang="zh-CN" sz="4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 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字符串格式化</a:t>
            </a:r>
            <a:endParaRPr lang="en-US" altLang="zh-CN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小结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570735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数字类型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05888" y="1212435"/>
            <a:ext cx="2757486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浮点数类型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10116" y="2273516"/>
            <a:ext cx="83407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4868A2"/>
                </a:solidFill>
              </a:rPr>
              <a:t>浮点数间运算存在不确定尾数，不是</a:t>
            </a:r>
            <a:r>
              <a:rPr lang="en-US" altLang="zh-CN" sz="3600" dirty="0">
                <a:solidFill>
                  <a:srgbClr val="4868A2"/>
                </a:solidFill>
              </a:rPr>
              <a:t>bug</a:t>
            </a:r>
            <a:endParaRPr lang="zh-CN" altLang="en-US" sz="3600" dirty="0">
              <a:solidFill>
                <a:srgbClr val="4868A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35182" y="3334597"/>
            <a:ext cx="69993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&gt;&gt;&gt; 0.1 + 0.3</a:t>
            </a:r>
          </a:p>
          <a:p>
            <a:pPr marL="342900" indent="-342900">
              <a:buFontTx/>
              <a:buChar char="-"/>
            </a:pP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0.4</a:t>
            </a:r>
          </a:p>
          <a:p>
            <a:pPr marL="342900" indent="-342900">
              <a:buFontTx/>
              <a:buChar char="-"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&gt;&gt;&gt; 0.1 + 0.2</a:t>
            </a:r>
          </a:p>
          <a:p>
            <a:pPr marL="342900" indent="-342900">
              <a:buFontTx/>
              <a:buChar char="-"/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0.30000000000000004</a:t>
            </a:r>
          </a:p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                          不确定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尾数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74851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数字类型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05888" y="1212435"/>
            <a:ext cx="2757486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浮点数类型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10116" y="2273516"/>
            <a:ext cx="83407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4868A2"/>
                </a:solidFill>
              </a:rPr>
              <a:t>浮点数间运算存在不确定尾数，不是</a:t>
            </a:r>
            <a:r>
              <a:rPr lang="en-US" altLang="zh-CN" sz="3600" dirty="0">
                <a:solidFill>
                  <a:srgbClr val="4868A2"/>
                </a:solidFill>
              </a:rPr>
              <a:t>bug</a:t>
            </a:r>
            <a:endParaRPr lang="zh-CN" altLang="en-US" sz="3600" dirty="0">
              <a:solidFill>
                <a:srgbClr val="4868A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76866" y="3286309"/>
            <a:ext cx="6714759" cy="2655071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dirty="0" smtClean="0"/>
              <a:t>Python</a:t>
            </a:r>
            <a:r>
              <a:rPr kumimoji="0" lang="zh-CN" altLang="en-US" dirty="0" smtClean="0"/>
              <a:t>基本数据类型</a:t>
            </a:r>
            <a:endParaRPr kumimoji="0"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669837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80313"/>
  <p:tag name="MH_LIBRARY" val="CONTENTS"/>
  <p:tag name="MH_TYPE" val="OTHERS"/>
  <p:tag name="ID" val="54712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80313"/>
  <p:tag name="MH_LIBRARY" val="CONTENTS"/>
  <p:tag name="MH_TYPE" val="NUMBER"/>
  <p:tag name="ID" val="547126"/>
  <p:tag name="MH_ORDER" val="NUMBE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heme/theme1.xml><?xml version="1.0" encoding="utf-8"?>
<a:theme xmlns:a="http://schemas.openxmlformats.org/drawingml/2006/main" name="主题1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7456</TotalTime>
  <Words>2502</Words>
  <Application>Microsoft Office PowerPoint</Application>
  <PresentationFormat>自定义</PresentationFormat>
  <Paragraphs>516</Paragraphs>
  <Slides>70</Slides>
  <Notes>70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1" baseType="lpstr">
      <vt:lpstr>主题1</vt:lpstr>
      <vt:lpstr>幻灯片 1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Python基本数据类型</vt:lpstr>
      <vt:lpstr>小结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457</cp:revision>
  <dcterms:created xsi:type="dcterms:W3CDTF">2015-09-21T02:28:00Z</dcterms:created>
  <dcterms:modified xsi:type="dcterms:W3CDTF">2018-10-26T01:16:15Z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2052-10.1.0.5420</vt:lpwstr>
  </property>
</Properties>
</file>