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slides/slide55.xml" ContentType="application/vnd.openxmlformats-officedocument.presentationml.slide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notesSlides/notesSlide47.xml" ContentType="application/vnd.openxmlformats-officedocument.presentationml.notesSlide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tags/tag94.xml" ContentType="application/vnd.openxmlformats-officedocument.presentationml.tags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83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50.xml" ContentType="application/vnd.openxmlformats-officedocument.presentationml.notesSlide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notesSlides/notesSlide59.xml" ContentType="application/vnd.openxmlformats-officedocument.presentationml.notesSlide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notesSlides/notesSlide48.xml" ContentType="application/vnd.openxmlformats-officedocument.presentationml.notesSlide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notesSlides/notesSlide37.xml" ContentType="application/vnd.openxmlformats-officedocument.presentationml.notesSlide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44.xml" ContentType="application/vnd.openxmlformats-officedocument.presentationml.notesSlide+xml"/>
  <Override PartName="/ppt/tags/tag95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40.xml" ContentType="application/vnd.openxmlformats-officedocument.presentationml.notesSlide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notesSlides/notesSlide45.xml" ContentType="application/vnd.openxmlformats-officedocument.presentationml.notesSlide+xml"/>
  <Override PartName="/ppt/tags/tag100.xml" ContentType="application/vnd.openxmlformats-officedocument.presentationml.tags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64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6"/>
  </p:notesMasterIdLst>
  <p:sldIdLst>
    <p:sldId id="264" r:id="rId2"/>
    <p:sldId id="286" r:id="rId3"/>
    <p:sldId id="287" r:id="rId4"/>
    <p:sldId id="296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2" r:id="rId29"/>
    <p:sldId id="323" r:id="rId30"/>
    <p:sldId id="324" r:id="rId31"/>
    <p:sldId id="325" r:id="rId32"/>
    <p:sldId id="328" r:id="rId33"/>
    <p:sldId id="326" r:id="rId34"/>
    <p:sldId id="327" r:id="rId35"/>
    <p:sldId id="329" r:id="rId36"/>
    <p:sldId id="330" r:id="rId37"/>
    <p:sldId id="331" r:id="rId38"/>
    <p:sldId id="332" r:id="rId39"/>
    <p:sldId id="339" r:id="rId40"/>
    <p:sldId id="338" r:id="rId41"/>
    <p:sldId id="337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49" r:id="rId60"/>
    <p:sldId id="358" r:id="rId61"/>
    <p:sldId id="359" r:id="rId62"/>
    <p:sldId id="360" r:id="rId63"/>
    <p:sldId id="361" r:id="rId64"/>
    <p:sldId id="280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B4"/>
    <a:srgbClr val="4868A2"/>
    <a:srgbClr val="FFFFFF"/>
    <a:srgbClr val="D8E8F3"/>
    <a:srgbClr val="FBF9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7" autoAdjust="0"/>
    <p:restoredTop sz="94474" autoAdjust="0"/>
  </p:normalViewPr>
  <p:slideViewPr>
    <p:cSldViewPr snapToGrid="0">
      <p:cViewPr>
        <p:scale>
          <a:sx n="75" d="100"/>
          <a:sy n="75" d="100"/>
        </p:scale>
        <p:origin x="-1704" y="-10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87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2C0C-1FFB-426F-943D-49D393611648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69E8-19F7-47D4-AFC6-D17EEAD4A9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774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23719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3568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53623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22789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152135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892368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42156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13960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100005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867613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88277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41455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783306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97550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447183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73194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1095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746708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131179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46648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798081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5870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40673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119919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089037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745296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7637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915433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867027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101179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5026685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827733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70668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79059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925191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620997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133749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740334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022319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804826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913353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60415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70509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52258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7239254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7064267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567266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2513317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3199625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3913698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8099494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1979950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2646533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5332910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3973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0206437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8457196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008250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32866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426408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75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08356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02023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1797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7670" y="-26504"/>
            <a:ext cx="12209670" cy="6886714"/>
            <a:chOff x="-17670" y="-26504"/>
            <a:chExt cx="12209670" cy="6886714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/>
          </p:nvSpPr>
          <p:spPr>
            <a:xfrm>
              <a:off x="-17670" y="-1104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4" name="任意多边形 13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70269" y="1578800"/>
            <a:ext cx="3633789" cy="3585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1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2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3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 userDrawn="1">
            <p:custDataLst>
              <p:tags r:id="rId1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MH_Number"/>
          <p:cNvSpPr/>
          <p:nvPr userDrawn="1">
            <p:custDataLst>
              <p:tags r:id="rId2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928651" y="50800"/>
            <a:ext cx="2941981" cy="977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651" r:id="rId13"/>
    <p:sldLayoutId id="2147483658" r:id="rId14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4567" y="2728912"/>
            <a:ext cx="94692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 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程序控制结构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程序流程图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115266"/>
            <a:ext cx="48157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程序的基本结构实例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1352" y="2177543"/>
            <a:ext cx="10598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实例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1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圆面积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和周长的计算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1001" y="2017871"/>
            <a:ext cx="1500186" cy="42622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76337" y="322507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输入：圆半径R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处理：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圆面积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：S = π*R*R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圆周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长：L = 2*π*R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输出：圆面积S、周长L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22172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程序流程图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115266"/>
            <a:ext cx="48157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程序的基本结构实例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1352" y="2177543"/>
            <a:ext cx="10598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实例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2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：实数绝对值的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计算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705" y="3138370"/>
            <a:ext cx="3642527" cy="2405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4788" y="2177543"/>
            <a:ext cx="2068680" cy="43154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177981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程序流程图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115266"/>
            <a:ext cx="48157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程序的基本结构实例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1352" y="2177543"/>
            <a:ext cx="10598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实例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3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：整数累加</a:t>
            </a:r>
          </a:p>
        </p:txBody>
      </p:sp>
      <p:sp>
        <p:nvSpPr>
          <p:cNvPr id="5" name="矩形 4"/>
          <p:cNvSpPr/>
          <p:nvPr/>
        </p:nvSpPr>
        <p:spPr>
          <a:xfrm>
            <a:off x="1368788" y="3254948"/>
            <a:ext cx="47176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输入：正整数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R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处理：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S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=1+2+3+…+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R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输出：输出S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51300" y="2049448"/>
            <a:ext cx="2647828" cy="46513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3108948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48237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流程图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en-US" altLang="zh-CN" sz="40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  <a:endParaRPr lang="en-US" altLang="zh-CN" sz="4000" b="1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64528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658" y="2432915"/>
            <a:ext cx="4004622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判断及组合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210" y="2448995"/>
            <a:ext cx="3523809" cy="20095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2015" y="1235388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79298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7732" y="1164448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1489" y="2189399"/>
            <a:ext cx="8718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根据判断条件结果而选择不同向前路径的运行方式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3264262" y="3583839"/>
            <a:ext cx="4717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if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条件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语句块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10521" y="3076337"/>
            <a:ext cx="2742857" cy="24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312947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7732" y="1164448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6114" y="2375136"/>
            <a:ext cx="3203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单分支示例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1710157" y="3219692"/>
            <a:ext cx="47176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guess =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eval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(input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()) 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if guess == 99:</a:t>
            </a:r>
          </a:p>
          <a:p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print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("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猜对了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")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5649" y="3219692"/>
            <a:ext cx="4224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if True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print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("条件正确")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0330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7588" y="1143033"/>
            <a:ext cx="27574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1544" y="2291035"/>
            <a:ext cx="8029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chemeClr val="tx1">
                    <a:lumMod val="50000"/>
                  </a:schemeClr>
                </a:solidFill>
              </a:rPr>
              <a:t>根据判断条件结果而选择不同向前路径的运行方式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8644" y="3069705"/>
            <a:ext cx="47176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if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条件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语句块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else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语句块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2&gt;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6518" y="3222747"/>
            <a:ext cx="4187582" cy="28024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725226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5296" y="1236420"/>
            <a:ext cx="27574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43809" y="2337728"/>
            <a:ext cx="2425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二分支示例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1766352" y="2742213"/>
            <a:ext cx="47176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guess =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eval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(input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())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if guess == 99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print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("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猜对了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")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else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print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("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猜错了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")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2782" y="2860948"/>
            <a:ext cx="4152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if True</a:t>
            </a:r>
            <a:r>
              <a:rPr lang="zh-CN" altLang="en-US" sz="2800" dirty="0" smtClean="0"/>
              <a:t>: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 smtClean="0"/>
              <a:t>    print</a:t>
            </a:r>
            <a:r>
              <a:rPr lang="zh-CN" altLang="en-US" sz="2800" dirty="0"/>
              <a:t>("语句块1")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else :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 smtClean="0"/>
              <a:t>    print</a:t>
            </a:r>
            <a:r>
              <a:rPr lang="zh-CN" altLang="en-US" sz="2800" dirty="0"/>
              <a:t>("语句块2")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1770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5296" y="1236420"/>
            <a:ext cx="27574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43809" y="2337728"/>
            <a:ext cx="2425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二分支示例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1766352" y="2742213"/>
            <a:ext cx="47176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guess =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eval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(input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())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if guess == 99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print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("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猜对了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")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else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print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("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猜错了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")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2782" y="2860948"/>
            <a:ext cx="4152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if True</a:t>
            </a:r>
            <a:r>
              <a:rPr lang="zh-CN" altLang="en-US" sz="2800" dirty="0" smtClean="0"/>
              <a:t>: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 smtClean="0"/>
              <a:t>    print</a:t>
            </a:r>
            <a:r>
              <a:rPr lang="zh-CN" altLang="en-US" sz="2800" dirty="0"/>
              <a:t>("语句块1")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else :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 smtClean="0"/>
              <a:t>    print</a:t>
            </a:r>
            <a:r>
              <a:rPr lang="zh-CN" altLang="en-US" sz="2800" dirty="0"/>
              <a:t>("语句块2")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4632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48237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40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4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40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流程图</a:t>
            </a:r>
            <a:endParaRPr lang="en-US" altLang="zh-CN" sz="4000" b="1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70735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5296" y="1236420"/>
            <a:ext cx="27574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6621" y="2309153"/>
            <a:ext cx="7734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紧凑形式：适用于简单表达式的二分支结构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3080802" y="3246102"/>
            <a:ext cx="6591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表达式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1&gt; if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条件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 else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表达式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2&gt;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4098" y="4405998"/>
            <a:ext cx="8967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guess = eval(input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())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print("猜{}了".format("对" if guess==99 else "错"))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3332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4" y="1083416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7913" y="2060998"/>
            <a:ext cx="42100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if &lt;条件1&gt;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语句块1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elif &lt;条件2&gt;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语句块2&gt;</a:t>
            </a: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else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语句块N&gt;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7963" y="2015478"/>
            <a:ext cx="4214147" cy="4256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8471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4" y="1083416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6437" y="1930687"/>
            <a:ext cx="67960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#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judgeScore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score =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eval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(input('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请输入成绩：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'))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if score &gt;= 60: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grade = 'D'</a:t>
            </a:r>
          </a:p>
          <a:p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elif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score &gt;= 70: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grade = 'C'</a:t>
            </a:r>
          </a:p>
          <a:p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elif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score &gt;= 80: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grade = 'B'</a:t>
            </a:r>
          </a:p>
          <a:p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elif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score &gt;= 90: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grade = 'A'</a:t>
            </a:r>
          </a:p>
          <a:p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print("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输入成绩属于级别：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{}".format(grade))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00875" y="3777347"/>
            <a:ext cx="4609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- 注意多条件之间的包含关系</a:t>
            </a:r>
          </a:p>
          <a:p>
            <a:r>
              <a:rPr lang="zh-CN" altLang="en-US" sz="2400" dirty="0"/>
              <a:t>- 注意变量取值范围的覆盖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6406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185291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条件判断及组合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8774" y="2504978"/>
            <a:ext cx="9413577" cy="37815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698419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185291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条件判断及组合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4449" y="3162419"/>
            <a:ext cx="10144414" cy="24239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24449" y="230177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用于条件组合的三个保留字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0462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185291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条件判断及组合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4449" y="3162419"/>
            <a:ext cx="10144414" cy="24239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24449" y="230177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用于条件组合的三个保留字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38493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185291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条件判断及组合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4462" y="193984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示例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9950" y="2463064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guess = eval(input())</a:t>
            </a:r>
          </a:p>
          <a:p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if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guess &gt; 99 or guess &lt; 99:</a:t>
            </a:r>
          </a:p>
          <a:p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print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("猜错了")</a:t>
            </a:r>
          </a:p>
          <a:p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else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print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("猜对了")</a:t>
            </a:r>
          </a:p>
        </p:txBody>
      </p:sp>
      <p:sp>
        <p:nvSpPr>
          <p:cNvPr id="6" name="矩形 5"/>
          <p:cNvSpPr/>
          <p:nvPr/>
        </p:nvSpPr>
        <p:spPr>
          <a:xfrm>
            <a:off x="6862763" y="2678507"/>
            <a:ext cx="33670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if not True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print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("语句块2")</a:t>
            </a:r>
          </a:p>
          <a:p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else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print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("语句块1")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491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7850" y="1307209"/>
            <a:ext cx="5591595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身体质量指数</a:t>
            </a: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2271" y="2563077"/>
            <a:ext cx="90227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BMI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Body Mass Index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国际上常用的衡量人体肥胖和健康程度的重要标准，主要用于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统计分析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定义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BMI =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体重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(kg) /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身高</a:t>
            </a:r>
            <a:r>
              <a:rPr lang="zh-CN" altLang="en-US" sz="2800" baseline="30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baseline="30000" dirty="0">
                <a:solidFill>
                  <a:schemeClr val="tx1">
                    <a:lumMod val="50000"/>
                  </a:schemeClr>
                </a:solidFill>
              </a:rPr>
              <a:t>2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(m </a:t>
            </a:r>
            <a:r>
              <a:rPr lang="en-US" altLang="zh-CN" sz="2800" baseline="30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64391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7850" y="1307209"/>
            <a:ext cx="5591595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身体质量指数</a:t>
            </a: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2271" y="2563077"/>
            <a:ext cx="90227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实例：体重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72 kg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身高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1.72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</a:t>
            </a:r>
          </a:p>
          <a:p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BMI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值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是多少？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这个值是否健康呢？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89529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7850" y="1307209"/>
            <a:ext cx="5591595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身体质量指数</a:t>
            </a: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9703" y="3052910"/>
            <a:ext cx="10223107" cy="29478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6240" y="2329958"/>
            <a:ext cx="782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国际：世界卫生组织 国内：国家卫生健康委员会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4838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658" y="2432915"/>
            <a:ext cx="4004622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流程图基本元素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程序流程图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程序基本结构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210" y="2448995"/>
            <a:ext cx="3523809" cy="20095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2015" y="1235388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程序的流程图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166446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7850" y="1307209"/>
            <a:ext cx="5591595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身体质量指数</a:t>
            </a: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7262" y="237108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问题需求</a:t>
            </a:r>
          </a:p>
        </p:txBody>
      </p:sp>
      <p:sp>
        <p:nvSpPr>
          <p:cNvPr id="2" name="矩形 1"/>
          <p:cNvSpPr/>
          <p:nvPr/>
        </p:nvSpPr>
        <p:spPr>
          <a:xfrm>
            <a:off x="2786063" y="2371089"/>
            <a:ext cx="8172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输入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：给定体重和身高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值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输出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：BMI指标分类信息(国际和国内)</a:t>
            </a:r>
          </a:p>
        </p:txBody>
      </p:sp>
      <p:sp>
        <p:nvSpPr>
          <p:cNvPr id="6" name="矩形 5"/>
          <p:cNvSpPr/>
          <p:nvPr/>
        </p:nvSpPr>
        <p:spPr>
          <a:xfrm>
            <a:off x="957261" y="407337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思路方法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786063" y="4022097"/>
            <a:ext cx="85365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难点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在于同时输出国际和国内对应的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分类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思路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1：分别计算并给出国际和国内BMI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分类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- 思路2：混合计算并给出国际和国内BMI分类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5460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7850" y="1307209"/>
            <a:ext cx="5591595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身体质量指数</a:t>
            </a: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574" y="2314867"/>
            <a:ext cx="8855969" cy="3500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14737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分支结构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7850" y="1307209"/>
            <a:ext cx="5591595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身体质量指数</a:t>
            </a: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942" y="2257718"/>
            <a:ext cx="7828361" cy="4043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103417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48237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流程图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en-US" altLang="zh-CN" sz="40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循环结构</a:t>
            </a:r>
            <a:endParaRPr lang="en-US" altLang="zh-CN" sz="4000" b="1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46718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658" y="2432915"/>
            <a:ext cx="4004622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控制保留字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的高级用法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210" y="2448995"/>
            <a:ext cx="3523809" cy="20095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2015" y="1235388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循环结构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39307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5533" y="1254688"/>
            <a:ext cx="121379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4834" y="2358023"/>
            <a:ext cx="9352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根据循环执行次数的确定性，循环可以分为确定次数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循环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和非确定次数循环。</a:t>
            </a:r>
          </a:p>
        </p:txBody>
      </p:sp>
      <p:sp>
        <p:nvSpPr>
          <p:cNvPr id="5" name="矩形 4"/>
          <p:cNvSpPr/>
          <p:nvPr/>
        </p:nvSpPr>
        <p:spPr>
          <a:xfrm>
            <a:off x="1414833" y="3461357"/>
            <a:ext cx="9472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确定次数循环指循环体对循环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次数有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明确的定义循环次数采用遍历结构中元素个数来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体现。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4832" y="4821755"/>
            <a:ext cx="9472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无限循环一直保持循环操作直到特定循环条件不被满足才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结束，不需要提前知道确定循环次数。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43144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5468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遍历循环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4957" y="2396144"/>
            <a:ext cx="7243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遍历某个结构形成的循环运行方式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2414957" y="3281762"/>
            <a:ext cx="8472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for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循环变量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 in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遍历结构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 :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语句块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4957" y="4598267"/>
            <a:ext cx="7986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从遍历结构中逐一提取元素，放在循环变量中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0720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5468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遍历循环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7326" y="4824252"/>
            <a:ext cx="98869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由保留字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in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组成，完整遍历所有元素后结束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每次循环，所获得元素放入循环变量，并执行一次语句块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76952" y="2448047"/>
            <a:ext cx="5838095" cy="1961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342073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4775" y="1254688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遍历循环应用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7533" y="2172371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计数循环(N次)</a:t>
            </a:r>
          </a:p>
        </p:txBody>
      </p:sp>
      <p:sp>
        <p:nvSpPr>
          <p:cNvPr id="5" name="矩形 4"/>
          <p:cNvSpPr/>
          <p:nvPr/>
        </p:nvSpPr>
        <p:spPr>
          <a:xfrm>
            <a:off x="1765848" y="2829123"/>
            <a:ext cx="793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- 遍历由range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函数产生的数字序列，产生循环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0304" y="3629203"/>
            <a:ext cx="7961905" cy="28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83462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4775" y="1254688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遍历循环应用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0408" y="223121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计数循环(特定次)</a:t>
            </a:r>
          </a:p>
        </p:txBody>
      </p:sp>
      <p:sp>
        <p:nvSpPr>
          <p:cNvPr id="8" name="矩形 7"/>
          <p:cNvSpPr/>
          <p:nvPr/>
        </p:nvSpPr>
        <p:spPr>
          <a:xfrm>
            <a:off x="1908723" y="2841496"/>
            <a:ext cx="8667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- 遍历由range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M,N,K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函数产生的数字序列，产生循环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8320" y="3562187"/>
            <a:ext cx="8938160" cy="3069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01373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程序流程图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8464" y="1196184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流程图基本元素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878" y="2213704"/>
            <a:ext cx="100707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程序流程图用一系列图形、流程线和文字说明描述程序的基本操作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和控制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流程，它是程序分析和过程描述的最基本方式。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1055878" y="3644733"/>
            <a:ext cx="4459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•流程图的基本元素包括7种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5753" y="3167811"/>
            <a:ext cx="5788176" cy="3541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531970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4775" y="1254688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遍历循环应用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1833" y="203374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字符串遍历循环</a:t>
            </a:r>
          </a:p>
        </p:txBody>
      </p:sp>
      <p:sp>
        <p:nvSpPr>
          <p:cNvPr id="11" name="矩形 10"/>
          <p:cNvSpPr/>
          <p:nvPr/>
        </p:nvSpPr>
        <p:spPr>
          <a:xfrm>
            <a:off x="1967621" y="2609234"/>
            <a:ext cx="7406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- s是字符串，遍历字符串每个字符，产生循环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5900" y="3444504"/>
            <a:ext cx="7450714" cy="27335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290019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4775" y="1254688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遍历循环应用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7533" y="217237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列表遍历循环</a:t>
            </a:r>
          </a:p>
        </p:txBody>
      </p:sp>
      <p:sp>
        <p:nvSpPr>
          <p:cNvPr id="5" name="矩形 4"/>
          <p:cNvSpPr/>
          <p:nvPr/>
        </p:nvSpPr>
        <p:spPr>
          <a:xfrm>
            <a:off x="1765848" y="2829123"/>
            <a:ext cx="7127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ls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是一个列表，遍历其每个元素，产生循环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1103" y="3714475"/>
            <a:ext cx="7020275" cy="23005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866331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4775" y="1254688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遍历循环应用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7533" y="217237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文件遍历循环</a:t>
            </a:r>
          </a:p>
        </p:txBody>
      </p:sp>
      <p:sp>
        <p:nvSpPr>
          <p:cNvPr id="5" name="矩形 4"/>
          <p:cNvSpPr/>
          <p:nvPr/>
        </p:nvSpPr>
        <p:spPr>
          <a:xfrm>
            <a:off x="1765848" y="2829123"/>
            <a:ext cx="7406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fi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是一个文件标识符，遍历其每行，产生循环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3125" y="3882847"/>
            <a:ext cx="6251150" cy="20115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329558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79100" y="1238041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无限循环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5307" y="2257476"/>
            <a:ext cx="686758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由条件控制的循环运行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方式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反复执行语句块，直到条件不满足时结束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76971" y="4188581"/>
            <a:ext cx="5428571" cy="1561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737492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05362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无限循环的应用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0184" y="2586212"/>
            <a:ext cx="8572941" cy="345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708146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05362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循环控制保留字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8060" y="2259370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break 和 continue</a:t>
            </a:r>
          </a:p>
        </p:txBody>
      </p:sp>
      <p:sp>
        <p:nvSpPr>
          <p:cNvPr id="5" name="矩形 4"/>
          <p:cNvSpPr/>
          <p:nvPr/>
        </p:nvSpPr>
        <p:spPr>
          <a:xfrm>
            <a:off x="1436425" y="2826832"/>
            <a:ext cx="100408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break用来跳出最内层for或while循环，脱离该循环后程序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从循环后代码继续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续执行</a:t>
            </a:r>
          </a:p>
        </p:txBody>
      </p:sp>
      <p:sp>
        <p:nvSpPr>
          <p:cNvPr id="6" name="矩形 5"/>
          <p:cNvSpPr/>
          <p:nvPr/>
        </p:nvSpPr>
        <p:spPr>
          <a:xfrm>
            <a:off x="1436425" y="4684059"/>
            <a:ext cx="9774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continue用来结束当前当次循环，即跳出循环体中下面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尚未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执行的语句，但不跳出当前循环。</a:t>
            </a:r>
          </a:p>
        </p:txBody>
      </p:sp>
      <p:sp>
        <p:nvSpPr>
          <p:cNvPr id="7" name="矩形 6"/>
          <p:cNvSpPr/>
          <p:nvPr/>
        </p:nvSpPr>
        <p:spPr>
          <a:xfrm>
            <a:off x="1912949" y="3809857"/>
            <a:ext cx="8486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- break跳出并结束当前整个循环，执行循环后的语句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1912949" y="5661741"/>
            <a:ext cx="786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- continue结束当次循环，继续执行后续次数循环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02673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05362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循环控制保留字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8060" y="2259370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break 和 continue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8024" y="3057539"/>
            <a:ext cx="4639669" cy="27860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67693" y="3162301"/>
            <a:ext cx="4615886" cy="26812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109376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05362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循环控制保留字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8060" y="2259370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break 和 continue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6084" y="3038607"/>
            <a:ext cx="4000354" cy="35970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0980" y="3038608"/>
            <a:ext cx="3711670" cy="3569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10080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05362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循环的高级用法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0095" y="2145070"/>
            <a:ext cx="1922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循环与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0898" y="2996902"/>
            <a:ext cx="9480713" cy="3303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819662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05362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循环的高级用法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9200" y="2035679"/>
            <a:ext cx="10044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for循环和while循环中都存在一个else扩展用法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• else中的语句块只在一种条件下执行，即for循环正常遍历了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所有内容没有因为break或return而退出。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4050" y="3580010"/>
            <a:ext cx="8009589" cy="3020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577431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程序流程图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4" y="1221195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程序流程图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5853" y="200025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程序流程图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示例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6567" y="2730759"/>
            <a:ext cx="6229380" cy="38129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91257" y="2307170"/>
            <a:ext cx="3843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由连接点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连接的一个程序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43090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库的使用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8990" y="2245009"/>
            <a:ext cx="10044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random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库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是生成及使用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随机数的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Python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标准库</a:t>
            </a:r>
          </a:p>
        </p:txBody>
      </p:sp>
      <p:sp>
        <p:nvSpPr>
          <p:cNvPr id="2" name="矩形 1"/>
          <p:cNvSpPr/>
          <p:nvPr/>
        </p:nvSpPr>
        <p:spPr>
          <a:xfrm>
            <a:off x="1218990" y="2971667"/>
            <a:ext cx="88153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random库采用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梅森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旋转算法（Mersenne twister）生成伪随机数序列，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可用于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除随机性要求更高的加解密算法外的大多数工程应用。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1237753" y="4815959"/>
            <a:ext cx="5003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使用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random库: import random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85047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库的使用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8367" y="2220867"/>
            <a:ext cx="9066857" cy="4208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952639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库的使用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9275" y="3038773"/>
            <a:ext cx="8843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基本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随机数函数： seed(), random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()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扩展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随机数函数： randint(), getrandbits(), uniform(),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randrange(), choice(), shuffle()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85112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基本随机数函数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2171" y="2373670"/>
            <a:ext cx="9128862" cy="38128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04116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73835" y="1111293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基本随机数函数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5569" y="2071232"/>
            <a:ext cx="8051376" cy="30587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504" y="5159673"/>
            <a:ext cx="10505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生成随机数之前可以通过seed()函数指定随机数种子，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随机种子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一般是一个整数，只要种子相同，每次生成的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随机数序列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也相同。这种情况便于测试和同步数据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58933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基本随机数函数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818" y="2747836"/>
            <a:ext cx="8001734" cy="3712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53872" y="2171721"/>
            <a:ext cx="7667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import random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或 from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random import *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905533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扩展随机数函数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4763" y="2373670"/>
            <a:ext cx="9708343" cy="36574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36174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扩展随机数函数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124" y="2500507"/>
            <a:ext cx="9904875" cy="37574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622332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3791423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扩展随机数函数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9228" y="2373670"/>
            <a:ext cx="10028242" cy="38098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957511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48157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实例：圆周率的计算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6946" y="2650042"/>
            <a:ext cx="106132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（圆周率）是一个无理数，即无限不循环小数。精确求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解圆周率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是几何学、物理学和很多工程学科的关键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•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对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的精确求解曾经是数学历史上一直难以解决的问题之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一，因为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无法用任何精确公式表示，在电子计算机出现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以前，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只能通过一些近似公式的求解得到，直到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1948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年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，人类才以人工计算方式得到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的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808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位精确小数。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73415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程序流程图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107702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4503" y="2020384"/>
            <a:ext cx="4493538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程序由三种基本结构组成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顺序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分支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循环结构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1484503" y="5463375"/>
            <a:ext cx="96311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这些基本结构都有一个入口和一个出口。任何程序都由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这三种基本结构组合而成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112531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48157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实例：圆周率的计算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6946" y="2487163"/>
            <a:ext cx="100615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蒙特卡罗（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Monte Carlo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）方法，又称随机抽样或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统计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试验方法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当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所要求解的问题是某种事件出现的概率，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或者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是某个随机变量的期望值时，它们可以通过某种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“试验”的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方法，得到这种事件出现的频率，或者这个随机变数的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平均值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，并用它们作为问题的解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13100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48157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实例：圆周率的计算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6946" y="2487163"/>
            <a:ext cx="100615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应用蒙特卡罗方法求解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的基本步骤如下：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•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随机向单位正方形和圆结构，抛洒大量“飞镖”点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•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计算每个点到圆心的距离从而判断该点在圆内或者圆外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•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用圆内的点数除以总点数就是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π/4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值。</a:t>
            </a:r>
          </a:p>
          <a:p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随机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点数量越大，越充分覆盖整个图形，计算得到的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值越精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确。实际上，这个方法的思想是利用离散点值表示图形的面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积，通过面积比例来求解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值。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62428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48157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实例：圆周率的计算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247" y="2155064"/>
            <a:ext cx="8392331" cy="43169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650088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>
                <a:latin typeface="+mj-lt"/>
                <a:ea typeface="+mj-ea"/>
              </a:rPr>
              <a:t>循环</a:t>
            </a:r>
            <a:r>
              <a:rPr lang="zh-CN" altLang="en-US" dirty="0" smtClean="0">
                <a:latin typeface="+mj-lt"/>
                <a:ea typeface="+mj-ea"/>
              </a:rPr>
              <a:t>结构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0973" y="1262512"/>
            <a:ext cx="48157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实例：圆周率的计算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231" y="2155064"/>
            <a:ext cx="5361325" cy="45029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1781" y="3030088"/>
            <a:ext cx="5198415" cy="20562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729421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882686" y="1994977"/>
            <a:ext cx="43075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流程图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6400" y="88900"/>
            <a:ext cx="11582400" cy="838200"/>
          </a:xfrm>
        </p:spPr>
        <p:txBody>
          <a:bodyPr>
            <a:noAutofit/>
          </a:bodyPr>
          <a:lstStyle/>
          <a:p>
            <a:r>
              <a:rPr lang="zh-CN" altLang="en-US" sz="6000" dirty="0" smtClean="0"/>
              <a:t>小结</a:t>
            </a:r>
            <a:endParaRPr lang="zh-CN" altLang="en-US" sz="6000" dirty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程序流程图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107702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7328" y="4809668"/>
            <a:ext cx="88024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顺序结构是程序的基础，但单一的顺序结构不可能解决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所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有问题。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7328" y="2177543"/>
            <a:ext cx="675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顺序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39262" y="2177543"/>
            <a:ext cx="1590476" cy="27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27328" y="280630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是程序按照线性顺序依次执行的一种运行方式，其中语句块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1S1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和语句块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S2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表示一个或一组顺序执行的语句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229220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程序流程图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107702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7725" y="1787438"/>
            <a:ext cx="10598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分支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9724" y="3293378"/>
            <a:ext cx="5738469" cy="33316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7722" y="2310658"/>
            <a:ext cx="1076247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是程序根据条件判断结果而选择不同向前执行路径的一种运行方式，包括单分支结构和二分支结构。由二分支结构会组合形成多分支结构。</a:t>
            </a:r>
            <a:endParaRPr lang="zh-CN" altLang="en-US" sz="26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78929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程序流程图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107702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程序的基本结构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1352" y="1914533"/>
            <a:ext cx="10598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循环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0438" y="3421873"/>
            <a:ext cx="6240671" cy="31321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5309" y="2330031"/>
            <a:ext cx="10271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是程序根据条件判断结果向后反复执行的一种运行方式，根据循环体触发条件不同，包括条件循环和遍历循环结构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28337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KSO_WM_TEMPLATE_CATEGORY" val="custom"/>
  <p:tag name="KSO_WM_TEMPLATE_INDEX" val="160107"/>
  <p:tag name="KSO_WM_TAG_VERSION" val="1.0"/>
  <p:tag name="KSO_WM_SLIDE_ID" val="custom160107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OTHERS"/>
  <p:tag name="ID" val="5471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10192</TotalTime>
  <Words>2103</Words>
  <Application>Microsoft Office PowerPoint</Application>
  <PresentationFormat>自定义</PresentationFormat>
  <Paragraphs>431</Paragraphs>
  <Slides>64</Slides>
  <Notes>64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小结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476</cp:revision>
  <dcterms:created xsi:type="dcterms:W3CDTF">2015-09-21T02:28:00Z</dcterms:created>
  <dcterms:modified xsi:type="dcterms:W3CDTF">2018-11-08T11:43:20Z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2052-10.1.0.5420</vt:lpwstr>
  </property>
</Properties>
</file>