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notesSlides/notesSlide39.xml" ContentType="application/vnd.openxmlformats-officedocument.presentationml.notesSlide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notesSlides/notesSlide42.xml" ContentType="application/vnd.openxmlformats-officedocument.presentationml.notesSlide+xml"/>
  <Override PartName="/ppt/tags/tag93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notesSlides/notesSlide47.xml" ContentType="application/vnd.openxmlformats-officedocument.presentationml.notesSlide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notesSlides/notesSlide43.xml" ContentType="application/vnd.openxmlformats-officedocument.presentationml.notesSlide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notesSlides/notesSlide37.xml" ContentType="application/vnd.openxmlformats-officedocument.presentationml.notesSlide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notesSlides/notesSlide44.xml" ContentType="application/vnd.openxmlformats-officedocument.presentationml.notesSlide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40.xml" ContentType="application/vnd.openxmlformats-officedocument.presentationml.notesSlide+xml"/>
  <Override PartName="/ppt/tags/tag9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notesSlides/notesSlide45.xml" ContentType="application/vnd.openxmlformats-officedocument.presentationml.notesSlide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2"/>
  </p:notesMasterIdLst>
  <p:sldIdLst>
    <p:sldId id="264" r:id="rId2"/>
    <p:sldId id="286" r:id="rId3"/>
    <p:sldId id="287" r:id="rId4"/>
    <p:sldId id="296" r:id="rId5"/>
    <p:sldId id="297" r:id="rId6"/>
    <p:sldId id="298" r:id="rId7"/>
    <p:sldId id="299" r:id="rId8"/>
    <p:sldId id="300" r:id="rId9"/>
    <p:sldId id="303" r:id="rId10"/>
    <p:sldId id="301" r:id="rId11"/>
    <p:sldId id="302" r:id="rId12"/>
    <p:sldId id="305" r:id="rId13"/>
    <p:sldId id="306" r:id="rId14"/>
    <p:sldId id="304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5" r:id="rId23"/>
    <p:sldId id="314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8" r:id="rId36"/>
    <p:sldId id="327" r:id="rId37"/>
    <p:sldId id="329" r:id="rId38"/>
    <p:sldId id="330" r:id="rId39"/>
    <p:sldId id="332" r:id="rId40"/>
    <p:sldId id="331" r:id="rId41"/>
    <p:sldId id="333" r:id="rId42"/>
    <p:sldId id="334" r:id="rId43"/>
    <p:sldId id="335" r:id="rId44"/>
    <p:sldId id="336" r:id="rId45"/>
    <p:sldId id="338" r:id="rId46"/>
    <p:sldId id="337" r:id="rId47"/>
    <p:sldId id="339" r:id="rId48"/>
    <p:sldId id="340" r:id="rId49"/>
    <p:sldId id="341" r:id="rId50"/>
    <p:sldId id="280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B4"/>
    <a:srgbClr val="4868A2"/>
    <a:srgbClr val="FFFFFF"/>
    <a:srgbClr val="D8E8F3"/>
    <a:srgbClr val="FBF9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97" autoAdjust="0"/>
    <p:restoredTop sz="94474" autoAdjust="0"/>
  </p:normalViewPr>
  <p:slideViewPr>
    <p:cSldViewPr snapToGrid="0">
      <p:cViewPr varScale="1">
        <p:scale>
          <a:sx n="117" d="100"/>
          <a:sy n="117" d="100"/>
        </p:scale>
        <p:origin x="-108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87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B2C0C-1FFB-426F-943D-49D393611648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69E8-19F7-47D4-AFC6-D17EEAD4A9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774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23719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971094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77513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75485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001968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25094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80408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82242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54973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743764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8550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641455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0609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297582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389479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003496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356612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608494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033932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425250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385397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43680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2406739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150600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121565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056682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454430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286220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07874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4789344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5096973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34011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3504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579059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613350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3520691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5452873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720084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3569718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591932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5839185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1482151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4499377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4044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098994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75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99560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7519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079251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75898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7670" y="-26504"/>
            <a:ext cx="12209670" cy="6886714"/>
            <a:chOff x="-17670" y="-26504"/>
            <a:chExt cx="12209670" cy="6886714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/>
          </p:nvSpPr>
          <p:spPr>
            <a:xfrm>
              <a:off x="-17670" y="-1104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4" name="任意多边形 13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270269" y="1578800"/>
            <a:ext cx="3633789" cy="3585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1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2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3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MH_Others_1"/>
          <p:cNvSpPr/>
          <p:nvPr userDrawn="1">
            <p:custDataLst>
              <p:tags r:id="rId1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itchFamily="34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MH_Number"/>
          <p:cNvSpPr/>
          <p:nvPr userDrawn="1">
            <p:custDataLst>
              <p:tags r:id="rId2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52451" y="57148"/>
            <a:ext cx="2941981" cy="977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209CE7-C191-49CB-93DE-563C8614E8C5}" type="datetimeFigureOut">
              <a:rPr lang="zh-CN" altLang="en-US" smtClean="0"/>
              <a:pPr/>
              <a:t>2018/11/8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1067DD-7756-4DF3-904A-8F40BA684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51" r:id="rId13"/>
    <p:sldLayoutId id="2147483658" r:id="rId14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0304" y="2728912"/>
            <a:ext cx="1024190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章 </a:t>
            </a:r>
            <a:r>
              <a:rPr lang="en-US" altLang="zh-CN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6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函数定义与使用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函数的理解与定义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函数的调用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6914" y="2078308"/>
            <a:ext cx="99604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程序调用一个函数需要执行以下四个步骤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（1）调用程序在调用处暂停执行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；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（2）在调用时将实参复制给函数的形参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；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（3）执行函数体语句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；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（4）函数调用结束给出返回值，程序回到调用前的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暂停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处继续执行。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640222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函数的理解与定义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函数的调用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6146" y="2177075"/>
            <a:ext cx="4952820" cy="700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15084" y="4020965"/>
            <a:ext cx="6101654" cy="1770233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>
          <a:xfrm>
            <a:off x="7853540" y="3231501"/>
            <a:ext cx="2024741" cy="435601"/>
          </a:xfrm>
          <a:prstGeom prst="wedgeRectCallout">
            <a:avLst>
              <a:gd name="adj1" fmla="val -54780"/>
              <a:gd name="adj2" fmla="val 137697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nums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= 8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4051" y="3148303"/>
            <a:ext cx="6632549" cy="787173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 flipV="1">
            <a:off x="2596243" y="4020965"/>
            <a:ext cx="3218842" cy="159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872729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2686" y="1994977"/>
            <a:ext cx="533351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6.1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函数的理解与定义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6.2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参数传递与返回值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6.3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作用域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6.4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258835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2015" y="2687393"/>
            <a:ext cx="2614818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210" y="2448995"/>
            <a:ext cx="3523809" cy="20095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82015" y="1235388"/>
            <a:ext cx="4301177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参数传递与返回值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79691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参数传递与返回值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5878" y="2213704"/>
            <a:ext cx="100707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形参与实参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在</a:t>
            </a:r>
            <a:r>
              <a:rPr lang="en-US" altLang="zh-CN" sz="2800" dirty="0" err="1" smtClean="0">
                <a:solidFill>
                  <a:schemeClr val="tx1">
                    <a:lumMod val="50000"/>
                  </a:schemeClr>
                </a:solidFill>
              </a:rPr>
              <a:t>def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语句中，位于函数名后面的变量通常称为形参。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调用函数时提供的值称为实参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603669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参数传递与返回值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2510" y="2213704"/>
            <a:ext cx="7957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函数可以有参数，也可以没有，但必须保留括号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7879" y="3244879"/>
            <a:ext cx="8993588" cy="24537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0931978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参数传递与返回值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7879" y="2213704"/>
            <a:ext cx="9497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函数定义时可以为某些参数指定默认值，构成可选参数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6092" y="3244879"/>
            <a:ext cx="7813112" cy="2355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398029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参数传递与返回值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0668" y="2213704"/>
            <a:ext cx="5129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位置参数 和 关键字参数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2393" y="5808112"/>
            <a:ext cx="103212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在结合使用位置参数和关键字参数时，必须先指定所有位置参数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3190" y="2989040"/>
            <a:ext cx="7922079" cy="7864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33190" y="4027609"/>
            <a:ext cx="7945081" cy="13771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4056044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参数传递与返回值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5900" y="2213704"/>
            <a:ext cx="10335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函数定义时可以设计可变数量参数，既不确定参数总数量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48957" y="3244879"/>
            <a:ext cx="7021285" cy="27715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428328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参数传递与返回值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24292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85900" y="2213704"/>
            <a:ext cx="10335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函数定义时可以设计可变数量参数，既不确定参数总数量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249" y="298995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def printParams(*params):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   print(params)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33974" y="3001423"/>
            <a:ext cx="5747525" cy="10187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0064" y="479646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def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printParams2(**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params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):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   print(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params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3974" y="4828400"/>
            <a:ext cx="5514383" cy="11751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466797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2686" y="1994977"/>
            <a:ext cx="533351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6.1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函数的理解与定义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6.2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参数传递与返回值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6.3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作用域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6.4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70735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参数传递与返回值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1728358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56488" y="2181766"/>
            <a:ext cx="4954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函数可以返回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个或多个结果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248" y="2989951"/>
            <a:ext cx="104949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return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保留字用来传递返回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值 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可以有返回值，也可以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没有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可以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有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return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，也可以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没有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return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可以传递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个返回值，也可以传递任意多个返回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值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684061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参数传递与返回值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1728358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9614" y="2800514"/>
            <a:ext cx="10008164" cy="30287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607923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2686" y="1994977"/>
            <a:ext cx="533351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6.1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函数的理解与定义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6.2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参数传递与返回值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6.3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作用域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6.4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076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作用域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3386" y="1329486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局部变量和全局变量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3242" y="2690336"/>
            <a:ext cx="91440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一个程序中的变量包括两类：全局变量和局部变量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•全局变量指在函数之外定义的变量，一般没有缩进，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在程序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执行全过程有效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•局部变量指在函数内部使用的变量，仅在函数内部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有效，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当函数退出时变量将不存在。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393607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作用域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3386" y="1329486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局部变量和全局变量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53342" y="6119337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当函数执行完退出后，其内部变量将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被释放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4507" y="2928284"/>
            <a:ext cx="8433495" cy="31910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26767" y="2246008"/>
            <a:ext cx="6328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规则1: 局部变量和全局变量是不同变量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4714370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作用域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3386" y="1329486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局部变量和全局变量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1114" y="5972380"/>
            <a:ext cx="10646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函数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func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内部使用了变量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，并且将变量参数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b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赋值给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变量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n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53342" y="2386789"/>
            <a:ext cx="7295539" cy="33608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760657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作用域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3386" y="1329486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局部变量和全局变量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3967" y="2285872"/>
            <a:ext cx="106462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如果希望让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func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()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函数将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当作全局变量，需要在变量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使用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前显式声明该变量为全局变量，代码如下。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0609" y="3417306"/>
            <a:ext cx="5041295" cy="29969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9515873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作用域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3386" y="1329486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局部变量和全局变量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3967" y="2285872"/>
            <a:ext cx="10646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规则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2: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局部变量为组合数据类型且未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创建新变量，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等同于全局变量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8571" y="3131862"/>
            <a:ext cx="8485854" cy="32036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085208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作用域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3386" y="1329486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局部变量和全局变量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3967" y="2285872"/>
            <a:ext cx="10646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规则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2: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局部变量为组合数据类型且未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创建新变量，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等同于全局变量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7123" y="2986418"/>
            <a:ext cx="7654815" cy="3365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970451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作用域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3386" y="1329486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局部变量和全局变量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3967" y="2285872"/>
            <a:ext cx="10646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总结：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3967" y="2967335"/>
            <a:ext cx="105150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基本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数据类型，无论是否重名，局部变量与全局变量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不同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可以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通过global保留字在函数内部声明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全局变量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组合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数据类型，如果局部变量未真实创建，则是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全局变量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95164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2015" y="2687393"/>
            <a:ext cx="2614818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函数定义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函数调用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210" y="2448995"/>
            <a:ext cx="3523809" cy="20095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82015" y="1235388"/>
            <a:ext cx="43011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函数的理解与定义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166446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lambda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10109" y="1393320"/>
            <a:ext cx="27622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746" y="2285872"/>
            <a:ext cx="105150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python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使用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lambda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来创建匿名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函数，不再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使用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def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语句这样标准的形式定义一个函数。</a:t>
            </a:r>
          </a:p>
          <a:p>
            <a:pPr marL="457200" indent="-457200"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lambda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只是一个表达式，函数体比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def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简单很多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lambda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的主体是一个表达式，而不是一个代码块。仅仅能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在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lambda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表达式中封装有限的逻辑进去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lambda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函数拥有自己的命名空间，且不能访问自己参数列表之外或全局命名空间里的参数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439812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lambda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10109" y="1393320"/>
            <a:ext cx="27622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ambda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8371" y="2748779"/>
            <a:ext cx="8605796" cy="36193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3802406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lambda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10109" y="1393320"/>
            <a:ext cx="27622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ambda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7999" y="2551837"/>
            <a:ext cx="69287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&gt;&gt;&gt; f = lambda x, y : x + y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&gt;&gt;&gt; f(10, 15)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25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&gt;&gt;&gt; f = lambda : "lambda函数"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&gt;&gt;&gt; print(f())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lambda函数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989493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en-US" altLang="zh-CN" dirty="0" smtClean="0">
                <a:latin typeface="+mj-lt"/>
                <a:ea typeface="+mj-ea"/>
              </a:rPr>
              <a:t>lambda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10109" y="1393320"/>
            <a:ext cx="27622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ambda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1601" y="2419439"/>
            <a:ext cx="95522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&gt;&gt;&gt; map(lambda x: x ** 2, [1, 2, 3, 4, 5])  #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使用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lambda 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1, 4, 9, 16, 25]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#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提供了两个列表，对相同位置的列表数据进行相加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&gt;&gt;&gt; map(lambda x, y: x + y, [1, 3, 5, 7, 9], [2, 4, 6, 8, 10])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[3, 7, 11, 15, 19]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317" y="5661549"/>
            <a:ext cx="11167925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print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‘’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join(map(lambda x: chr((ord(x) + 3 - ord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‘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’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)) 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% 26 + ord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‘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’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)) 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if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‘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’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&lt;= x &lt;=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‘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Z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</a:rPr>
              <a:t>’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else x, input("please input str1: "))))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01364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82686" y="1994977"/>
            <a:ext cx="533351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6.1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函数的理解与定义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6.2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参数传递与返回值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6.3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作用域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6.4 </a:t>
            </a: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78039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en-US" altLang="zh-CN" dirty="0" smtClean="0">
                <a:latin typeface="+mj-lt"/>
                <a:ea typeface="+mj-ea"/>
              </a:rPr>
              <a:t>Python</a:t>
            </a:r>
            <a:r>
              <a:rPr lang="zh-CN" altLang="en-US" dirty="0" smtClean="0">
                <a:latin typeface="+mj-lt"/>
                <a:ea typeface="+mj-ea"/>
              </a:rPr>
              <a:t>程序设计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2015" y="2687393"/>
            <a:ext cx="4932761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递归的理解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递归的调用过程</a:t>
            </a:r>
          </a:p>
          <a:p>
            <a:pPr marL="571500" indent="-5715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递归实例解析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210" y="2448995"/>
            <a:ext cx="3523809" cy="20095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82015" y="1235388"/>
            <a:ext cx="1213794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  <a:endParaRPr lang="en-US" altLang="zh-CN" sz="40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9292127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1813" y="1285396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递归的定义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7299" y="2783418"/>
            <a:ext cx="94297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函数作为一种代码封装，可以被其他程序调用，当然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，也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可以被函数内部代码调用。这种函数定义中调用函数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自身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的方式称为递归。</a:t>
            </a:r>
          </a:p>
        </p:txBody>
      </p:sp>
      <p:sp>
        <p:nvSpPr>
          <p:cNvPr id="2" name="矩形 1"/>
          <p:cNvSpPr/>
          <p:nvPr/>
        </p:nvSpPr>
        <p:spPr>
          <a:xfrm>
            <a:off x="1257299" y="4887376"/>
            <a:ext cx="94297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递归在数学和计算机应用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上非常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强大，能够非常简洁的解决重要问题。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4679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1813" y="1285396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递归的定义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7298" y="2647284"/>
            <a:ext cx="94297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数学上有个经典的递归例子叫阶乘，阶乘通常定义为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n! = n (n-1)(n-2)…..(1)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1168" y="4353498"/>
            <a:ext cx="9429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这个关系给出了另一种方式表达阶乘的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方式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208815" y="5095654"/>
            <a:ext cx="228600" cy="783772"/>
          </a:xfrm>
          <a:prstGeom prst="leftBrac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46924" y="5215273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n! =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584372" y="4834512"/>
            <a:ext cx="4180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1                       n = 0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5584372" y="5476883"/>
            <a:ext cx="4180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n(n-1)!           otherwise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073370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3386" y="1269068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函数递归的调用过程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1457" y="2566394"/>
            <a:ext cx="7971906" cy="37527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2777466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3386" y="1269068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函数递归的调用过程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9086" y="2828836"/>
            <a:ext cx="97808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阶乘的例子揭示了递归的2个关键特征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（1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）基线条件：存在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一个或多个基例，基例不需要再次递归，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它是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确定的表达式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；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（2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）递归条件：包含一个或多个调用，所有递归链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要以一个或多个基例结尾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15496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函数的理解与定义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5878" y="2213704"/>
            <a:ext cx="10070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求取包含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10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个斐波那契数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7137" y="2989040"/>
            <a:ext cx="6675075" cy="21988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5319703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3386" y="1269068"/>
            <a:ext cx="4815742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函数递归的调用过程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222" y="2048127"/>
            <a:ext cx="11276935" cy="4638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687074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5232" y="1318054"/>
            <a:ext cx="327205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递归实例解析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8358" y="242790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字符串反转</a:t>
            </a:r>
          </a:p>
        </p:txBody>
      </p:sp>
      <p:sp>
        <p:nvSpPr>
          <p:cNvPr id="5" name="矩形 4"/>
          <p:cNvSpPr/>
          <p:nvPr/>
        </p:nvSpPr>
        <p:spPr>
          <a:xfrm>
            <a:off x="1638358" y="313120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将字符串s反转后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输出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&gt;&gt;&gt;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s[::-1]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3159165"/>
            <a:ext cx="53993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def rvs(s):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if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s == "" :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    return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s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else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        return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rvs(s[1:])+s[0]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4726912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5232" y="1318054"/>
            <a:ext cx="327205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递归实例解析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8358" y="242790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斐波那契数列</a:t>
            </a:r>
          </a:p>
        </p:txBody>
      </p:sp>
      <p:sp>
        <p:nvSpPr>
          <p:cNvPr id="5" name="矩形 4"/>
          <p:cNvSpPr/>
          <p:nvPr/>
        </p:nvSpPr>
        <p:spPr>
          <a:xfrm>
            <a:off x="1638358" y="313120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F(n) = F(n-1) + F(n-2)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0" y="3159165"/>
            <a:ext cx="53993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def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fibs(n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):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if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n ==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0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or n ==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1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    return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else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    return fibs(n-1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) + 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fibs(n-2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109783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5232" y="1318054"/>
            <a:ext cx="327205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递归实例解析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8358" y="24279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二分查找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3794" y="3159983"/>
            <a:ext cx="43052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如果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序列索引最大值与最小值相等，判断是否为要查找的数值。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如果上下限不同，判断数值在上下限平均值的哪一侧，再做查找。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69036" y="3159983"/>
            <a:ext cx="6593989" cy="3432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164578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4" y="1236233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函数式编程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5310" y="2321112"/>
            <a:ext cx="104518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函数式编程（英语：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functional programming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）或称函数程序设计，又称泛函编程，是一种编程范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型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它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将电脑运算视为数学上的函数计算，并且避免使用程序状态以及易变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对象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编程语言最重要的基础是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λ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演算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而且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λ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演算的函数可以接受函数当作输入（引数）和输出（传出值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220488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4" y="1236233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函数式编程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1443" y="2456480"/>
            <a:ext cx="9879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式编程关心数据的映射，命令式编程关心解决问题的步骤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1443" y="3420888"/>
            <a:ext cx="9879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函数式编程是一种编程模型，他将计算机运算看做是数学中函数的计算，并且避免了状态以及变量的概念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2721" y="5034647"/>
            <a:ext cx="9657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http://www.ruanyifeng.com/blog/2012/04/functional_programming.html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600506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4" y="1236233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函数式编程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7822" y="2456480"/>
            <a:ext cx="7766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Python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提供了一些有助于进行函数式编程的函数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45657" y="3541359"/>
            <a:ext cx="4906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map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filter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reduce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63922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4" y="1236233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函数式编程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1443" y="2272414"/>
            <a:ext cx="885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map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1443" y="3001749"/>
            <a:ext cx="9879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map()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函数语法：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map(function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iterable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, ...)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443" y="4283487"/>
            <a:ext cx="8930532" cy="11669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052581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4" y="1236233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函数式编程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1443" y="2272414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filter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1443" y="3001749"/>
            <a:ext cx="9879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filter()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函数语法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：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 filter(function,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iterable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7014" y="3702134"/>
            <a:ext cx="6890999" cy="16185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2248" y="5602114"/>
            <a:ext cx="2180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[1, 3, 5, 7, 9]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600809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递归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4" y="1236233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函数式编程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0519" y="2015292"/>
            <a:ext cx="1285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reduce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1443" y="2645576"/>
            <a:ext cx="9879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reduce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 ()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函数语法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：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reduce(function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iterable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</a:rPr>
              <a:t>[, initializer])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24293" y="4137635"/>
            <a:ext cx="6167955" cy="23766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1492754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函数的理解与定义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5878" y="2213704"/>
            <a:ext cx="10070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如何让代码按照用户指定的最终要求取得序列的长度？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4481" y="2838282"/>
            <a:ext cx="7915695" cy="15831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8035" y="4733746"/>
            <a:ext cx="10070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或许还可以让程序更加抽象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64480" y="5236131"/>
            <a:ext cx="8045749" cy="838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651284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solidFill>
                  <a:srgbClr val="FFFFFF"/>
                </a:solidFill>
                <a:latin typeface="+mj-lt"/>
                <a:ea typeface="+mj-ea"/>
              </a:rPr>
              <a:t>谢谢</a:t>
            </a:r>
            <a:br>
              <a:rPr lang="zh-CN" altLang="en-US" smtClean="0">
                <a:solidFill>
                  <a:srgbClr val="FFFFFF"/>
                </a:solidFill>
                <a:latin typeface="+mj-lt"/>
                <a:ea typeface="+mj-ea"/>
              </a:rPr>
            </a:br>
            <a:r>
              <a:rPr lang="zh-CN" altLang="en-US" smtClean="0">
                <a:solidFill>
                  <a:srgbClr val="FFFFFF"/>
                </a:solidFill>
                <a:latin typeface="+mj-lt"/>
                <a:ea typeface="+mj-ea"/>
              </a:rPr>
              <a:t>大家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函数的理解与定义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5878" y="2213704"/>
            <a:ext cx="100707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函数是一段具有特定功能的、可重用的语句组，用函数名来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表示并通过函数名进行完成功能调用。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11219" y="5338132"/>
            <a:ext cx="5180984" cy="14055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55878" y="3448077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函数是一种功能的抽象，一般函数表达特定功能</a:t>
            </a:r>
          </a:p>
        </p:txBody>
      </p:sp>
      <p:sp>
        <p:nvSpPr>
          <p:cNvPr id="10" name="矩形 9"/>
          <p:cNvSpPr/>
          <p:nvPr/>
        </p:nvSpPr>
        <p:spPr>
          <a:xfrm>
            <a:off x="1055878" y="4372269"/>
            <a:ext cx="6227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两个作用：降低编程难度 和 代码复用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807037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函数的理解与定义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27479" y="2719889"/>
            <a:ext cx="83657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Python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定义一个函数使用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def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保留字，语法形式如下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</a:rPr>
              <a:t>def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函数名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&gt;(&lt;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参数列表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&gt;):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函数体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</a:rPr>
              <a:t>    return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返回值列表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97499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函数的理解与定义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9743" y="290260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def fibs(nums):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   fibs = [0, 1]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   for i in range(num - 2):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       fibs.append(fibs[-2]+fibs[-1])</a:t>
            </a: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   return fibs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389899" y="2106827"/>
            <a:ext cx="1322614" cy="601998"/>
          </a:xfrm>
          <a:prstGeom prst="wedgeRectCallout">
            <a:avLst>
              <a:gd name="adj1" fmla="val 50873"/>
              <a:gd name="adj2" fmla="val 99724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函数名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909941" y="2164197"/>
            <a:ext cx="1322614" cy="601998"/>
          </a:xfrm>
          <a:prstGeom prst="wedgeRectCallout">
            <a:avLst>
              <a:gd name="adj1" fmla="val -59004"/>
              <a:gd name="adj2" fmla="val 107861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参数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909941" y="5285790"/>
            <a:ext cx="1322614" cy="601998"/>
          </a:xfrm>
          <a:prstGeom prst="wedgeRectCallout">
            <a:avLst>
              <a:gd name="adj1" fmla="val -50362"/>
              <a:gd name="adj2" fmla="val -92856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返回值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93551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2318" y="230819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0" baseline="0">
                <a:solidFill>
                  <a:schemeClr val="bg1"/>
                </a:solidFill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pPr algn="just"/>
            <a:r>
              <a:rPr lang="zh-CN" altLang="en-US" dirty="0" smtClean="0">
                <a:latin typeface="+mj-lt"/>
                <a:ea typeface="+mj-ea"/>
              </a:rPr>
              <a:t>函数的理解与定义</a:t>
            </a:r>
            <a:endParaRPr lang="en-US" altLang="zh-CN" dirty="0" smtClean="0">
              <a:latin typeface="+mj-lt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12513" y="1182529"/>
            <a:ext cx="2757486" cy="77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</a:t>
            </a:r>
            <a:r>
              <a:rPr lang="zh-CN" altLang="en-US" sz="4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4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36914" y="2078308"/>
            <a:ext cx="9960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给函数编写文档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9181" y="2718248"/>
            <a:ext cx="6255791" cy="1031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99181" y="4392457"/>
            <a:ext cx="6220971" cy="2073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3921840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KSO_WM_TEMPLATE_CATEGORY" val="custom"/>
  <p:tag name="KSO_WM_TEMPLATE_INDEX" val="160107"/>
  <p:tag name="KSO_WM_TAG_VERSION" val="1.0"/>
  <p:tag name="KSO_WM_SLIDE_ID" val="custom160107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30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谢谢_x000B_大家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80313"/>
  <p:tag name="MH_LIBRARY" val="CONTENTS"/>
  <p:tag name="MH_TYPE" val="OTHERS"/>
  <p:tag name="ID" val="54712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4172147"/>
  <p:tag name="MH_LIBRARY" val="GRAPHIC"/>
  <p:tag name="MH_TYPE" val="PageTitle"/>
  <p:tag name="MH_ORDER" val="PageTitle"/>
  <p:tag name="KSO_WM_UNIT_TYPE" val="a"/>
  <p:tag name="KSO_WM_UNIT_INDEX" val="1"/>
  <p:tag name="KSO_WM_UNIT_ID" val="custom160107_1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LiuChBZh#"/>
  <p:tag name="MH_LAYOUT" val="SubTitle"/>
  <p:tag name="MH" val="20150924172147"/>
  <p:tag name="MH_LIBRARY" val="GRAPHIC"/>
  <p:tag name="KSO_WM_TEMPLATE_CATEGORY" val="custom"/>
  <p:tag name="KSO_WM_TEMPLATE_INDEX" val="160107"/>
  <p:tag name="KSO_WM_TAG_VERSION" val="1.0"/>
  <p:tag name="KSO_WM_SLIDE_ID" val="custom160107_13"/>
  <p:tag name="KSO_WM_SLIDE_INDEX" val="13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71*202"/>
  <p:tag name="KSO_WM_SLIDE_SIZE" val="216*130"/>
  <p:tag name="KSO_WM_DIAGRAM_GROUP_CODE" val="m1-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11500</TotalTime>
  <Words>1746</Words>
  <Application>Microsoft Office PowerPoint</Application>
  <PresentationFormat>自定义</PresentationFormat>
  <Paragraphs>312</Paragraphs>
  <Slides>50</Slides>
  <Notes>50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跋涉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谢谢 大家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532</cp:revision>
  <dcterms:created xsi:type="dcterms:W3CDTF">2015-09-21T02:28:00Z</dcterms:created>
  <dcterms:modified xsi:type="dcterms:W3CDTF">2018-11-08T13:13:00Z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2052-10.1.0.5420</vt:lpwstr>
  </property>
</Properties>
</file>