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40"/>
  </p:notesMasterIdLst>
  <p:handoutMasterIdLst>
    <p:handoutMasterId r:id="rId41"/>
  </p:handoutMasterIdLst>
  <p:sldIdLst>
    <p:sldId id="256" r:id="rId2"/>
    <p:sldId id="311" r:id="rId3"/>
    <p:sldId id="31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5" r:id="rId15"/>
    <p:sldId id="336" r:id="rId16"/>
    <p:sldId id="334" r:id="rId17"/>
    <p:sldId id="337" r:id="rId18"/>
    <p:sldId id="340" r:id="rId19"/>
    <p:sldId id="338" r:id="rId20"/>
    <p:sldId id="339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B4"/>
    <a:srgbClr val="000096"/>
    <a:srgbClr val="0000A8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502" y="-6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34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BD166CF-6E35-43E2-A5D5-0F5CD5F97553}" type="datetimeFigureOut">
              <a:rPr lang="zh-CN" altLang="en-US"/>
              <a:pPr>
                <a:defRPr/>
              </a:pPr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592758F-AF89-4E1A-8BFA-9CF1203E40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44591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BE26F37-DC11-4BAC-B4D7-6B624C80AD08}" type="datetimeFigureOut">
              <a:rPr lang="zh-CN" altLang="en-US"/>
              <a:pPr>
                <a:defRPr/>
              </a:pPr>
              <a:t>2019/1/2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FA80E0-6A02-4797-B90A-746FD6185F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1153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31D432-6F1F-4CA5-9DB9-BBA88A771467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BF95EB6-EBEA-436B-B8C7-CC5733D447DD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84432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9253219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xmlns="" val="822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1043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571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1846873-C626-4E8F-AAAA-8170E633D58C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atplotlib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 sz="quarter"/>
          </p:nvPr>
        </p:nvSpPr>
        <p:spPr>
          <a:xfrm>
            <a:off x="1331640" y="1484784"/>
            <a:ext cx="6552728" cy="14700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  <a:r>
              <a:rPr lang="en-US" altLang="zh-CN" sz="6600" dirty="0" err="1" smtClean="0"/>
              <a:t>Matplotlib</a:t>
            </a:r>
            <a:r>
              <a:rPr lang="zh-CN" altLang="en-US" sz="6600" dirty="0" smtClean="0"/>
              <a:t>绘图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线宽、线型、网格线控制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4360" y="1268760"/>
            <a:ext cx="8435280" cy="381642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plot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中直接设定 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/>
              <a:t>plot(</a:t>
            </a:r>
            <a:r>
              <a:rPr lang="en-US" altLang="zh-CN" sz="2800" dirty="0" err="1"/>
              <a:t>x,sin,color</a:t>
            </a:r>
            <a:r>
              <a:rPr lang="en-US" altLang="zh-CN" sz="2800" dirty="0"/>
              <a:t>='blue',</a:t>
            </a:r>
            <a:r>
              <a:rPr lang="en-US" altLang="zh-CN" sz="2800" dirty="0" err="1"/>
              <a:t>linewidth</a:t>
            </a:r>
            <a:r>
              <a:rPr lang="en-US" altLang="zh-CN" sz="2800" dirty="0"/>
              <a:t>=2.0, </a:t>
            </a:r>
            <a:r>
              <a:rPr lang="en-US" altLang="zh-CN" sz="2800" dirty="0" err="1"/>
              <a:t>linestyle</a:t>
            </a:r>
            <a:r>
              <a:rPr lang="en-US" altLang="zh-CN" sz="2800" dirty="0"/>
              <a:t>='-')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# </a:t>
            </a:r>
            <a:r>
              <a:rPr lang="zh-CN" altLang="zh-CN" sz="2800" dirty="0"/>
              <a:t>设置蓝色、</a:t>
            </a:r>
            <a:r>
              <a:rPr lang="en-US" altLang="zh-CN" sz="2800" dirty="0"/>
              <a:t>2</a:t>
            </a:r>
            <a:r>
              <a:rPr lang="zh-CN" altLang="zh-CN" sz="2800" dirty="0"/>
              <a:t>像素宽划线</a:t>
            </a:r>
          </a:p>
          <a:p>
            <a:pPr marL="0" indent="0">
              <a:buNone/>
            </a:pPr>
            <a:r>
              <a:rPr lang="en-US" altLang="zh-CN" sz="2800" dirty="0"/>
              <a:t>plot(</a:t>
            </a:r>
            <a:r>
              <a:rPr lang="en-US" altLang="zh-CN" sz="2800" dirty="0" err="1"/>
              <a:t>x,cos,color</a:t>
            </a:r>
            <a:r>
              <a:rPr lang="en-US" altLang="zh-CN" sz="2800" dirty="0"/>
              <a:t>='red',</a:t>
            </a:r>
            <a:r>
              <a:rPr lang="en-US" altLang="zh-CN" sz="2800" dirty="0" err="1"/>
              <a:t>linewidth</a:t>
            </a:r>
            <a:r>
              <a:rPr lang="en-US" altLang="zh-CN" sz="2800" dirty="0"/>
              <a:t>=2.0, </a:t>
            </a:r>
            <a:r>
              <a:rPr lang="en-US" altLang="zh-CN" sz="2800" dirty="0" err="1"/>
              <a:t>linestyle</a:t>
            </a:r>
            <a:r>
              <a:rPr lang="en-US" altLang="zh-CN" sz="2800" dirty="0"/>
              <a:t>='-.')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# </a:t>
            </a:r>
            <a:r>
              <a:rPr lang="zh-CN" altLang="zh-CN" sz="2800" dirty="0"/>
              <a:t>用虚线</a:t>
            </a:r>
            <a:r>
              <a:rPr lang="zh-CN" altLang="zh-CN" sz="2800" dirty="0" smtClean="0"/>
              <a:t>画图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/>
              <a:t>plt.grid</a:t>
            </a:r>
            <a:r>
              <a:rPr lang="en-US" altLang="zh-CN" sz="2800" dirty="0"/>
              <a:t>(True)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画网格线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1840" y="1700808"/>
            <a:ext cx="583264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725947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坐标轴、图标识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4360" y="1268760"/>
            <a:ext cx="8435280" cy="489654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xlim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(x1, x2)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设定横轴坐标，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ylim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(y1, y2)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设置纵轴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坐标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x=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np.arange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(-5,5,0.1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y=x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**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plt.xlim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(-5,5) #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设定横坐标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范围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plt.ylim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(0,100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  #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设定纵坐标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范围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plt.xlabel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("x")  #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横轴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标识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plt.ylabel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("y=x*x") #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纵轴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标识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plt.title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("Plot  y=x*x") #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设定图形的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标题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plt.plot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plt.show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7944" y="1916832"/>
            <a:ext cx="446449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432122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10366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设定坐标轴刻度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4360" y="1268760"/>
            <a:ext cx="8435280" cy="453650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特别指定坐标轴的刻度，制作更能表达深意的图形，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xticks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yticks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）方法实现了该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功能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pylab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import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x=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np.linspace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(-np.pi,np.pi,100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cos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np.cos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xticks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np.linspace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(-np.pi,np.pi,5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plot(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x,cos,color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='red',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linewidth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=2.0,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linestyle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='-')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show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9952" y="1268760"/>
            <a:ext cx="482453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040478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设置样例 </a:t>
            </a:r>
            <a:r>
              <a:rPr lang="en-US" altLang="zh-CN" dirty="0" smtClean="0">
                <a:solidFill>
                  <a:schemeClr val="tx1"/>
                </a:solidFill>
              </a:rPr>
              <a:t>legend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4360" y="1124744"/>
            <a:ext cx="8610128" cy="338437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lot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pylab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import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x=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np.linspace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(-np.pi,np.pi,100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sin,cos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np.sin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(x),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np.cos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plot(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x,sin,color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='blue',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linewidth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=2.0,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linestyle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='-',label='sin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')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plot(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x,cos,color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='red',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linewidth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=2.0,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linestyle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='-',label='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cos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')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legend(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loc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='upper left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')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show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3928" y="1628800"/>
            <a:ext cx="4824536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650612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显示汉字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66936" y="1268760"/>
            <a:ext cx="8610128" cy="338437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默认，汉字会乱码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mpl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mpl.rcParams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['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font.family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'] = 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'sans-serif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mpl.rcParams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['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font.sans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-serif'] = [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u'SimHei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']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5008196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饼</a:t>
            </a:r>
            <a:r>
              <a:rPr lang="zh-CN" altLang="en-US" dirty="0" smtClean="0">
                <a:solidFill>
                  <a:schemeClr val="tx1"/>
                </a:solidFill>
              </a:rPr>
              <a:t>图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4360" y="1268760"/>
            <a:ext cx="8435280" cy="496855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/>
              <a:t>import </a:t>
            </a:r>
            <a:r>
              <a:rPr lang="en-US" altLang="zh-CN" sz="2800" dirty="0" err="1"/>
              <a:t>numpy</a:t>
            </a:r>
            <a:r>
              <a:rPr lang="en-US" altLang="zh-CN" sz="2800" dirty="0"/>
              <a:t> as </a:t>
            </a:r>
            <a:r>
              <a:rPr lang="en-US" altLang="zh-CN" sz="2800" dirty="0" err="1" smtClean="0"/>
              <a:t>np</a:t>
            </a:r>
            <a:endParaRPr lang="en-US" altLang="zh-CN" sz="2800" dirty="0" smtClean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/>
              <a:t>import </a:t>
            </a:r>
            <a:r>
              <a:rPr lang="en-US" altLang="zh-CN" sz="2800" dirty="0" err="1"/>
              <a:t>matplotlib.pyplot</a:t>
            </a:r>
            <a:r>
              <a:rPr lang="en-US" altLang="zh-CN" sz="2800" dirty="0"/>
              <a:t> as </a:t>
            </a:r>
            <a:r>
              <a:rPr lang="en-US" altLang="zh-CN" sz="2800" dirty="0" err="1" smtClean="0"/>
              <a:t>plt</a:t>
            </a:r>
            <a:endParaRPr lang="en-US" altLang="zh-CN" sz="2800" dirty="0" smtClean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/>
              <a:t>data </a:t>
            </a:r>
            <a:r>
              <a:rPr lang="en-US" altLang="zh-CN" sz="2800" dirty="0"/>
              <a:t>= </a:t>
            </a:r>
            <a:r>
              <a:rPr lang="en-US" altLang="zh-CN" sz="2800" dirty="0" err="1"/>
              <a:t>np.random.randint</a:t>
            </a:r>
            <a:r>
              <a:rPr lang="en-US" altLang="zh-CN" sz="2800" dirty="0"/>
              <a:t>(1, 11, 5</a:t>
            </a:r>
            <a:r>
              <a:rPr lang="en-US" altLang="zh-CN" sz="2800" dirty="0" smtClean="0"/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err="1" smtClean="0"/>
              <a:t>plt.pie</a:t>
            </a:r>
            <a:r>
              <a:rPr lang="en-US" altLang="zh-CN" sz="2800" dirty="0" smtClean="0"/>
              <a:t>(data</a:t>
            </a:r>
            <a:r>
              <a:rPr lang="en-US" altLang="zh-CN" sz="2800" dirty="0"/>
              <a:t>, explode = [0,0,0.2, 0, 0])  # explode</a:t>
            </a:r>
            <a:r>
              <a:rPr lang="zh-CN" altLang="zh-CN" sz="2800" dirty="0"/>
              <a:t>的第三个参数为</a:t>
            </a:r>
            <a:r>
              <a:rPr lang="en-US" altLang="zh-CN" sz="2800" dirty="0"/>
              <a:t>0.2 </a:t>
            </a:r>
            <a:r>
              <a:rPr lang="zh-CN" altLang="zh-CN" sz="2800" dirty="0"/>
              <a:t>，意味着对应饼块被拖出饼</a:t>
            </a:r>
            <a:r>
              <a:rPr lang="en-US" altLang="zh-CN" sz="2800" dirty="0" err="1"/>
              <a:t>plt.show</a:t>
            </a:r>
            <a:r>
              <a:rPr lang="en-US" altLang="zh-CN" sz="2800" dirty="0"/>
              <a:t>()</a:t>
            </a:r>
            <a:endParaRPr lang="zh-CN" altLang="zh-CN" sz="2800" dirty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3928" y="1412776"/>
            <a:ext cx="4968552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273589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散点</a:t>
            </a:r>
            <a:r>
              <a:rPr lang="zh-CN" altLang="en-US" dirty="0" smtClean="0">
                <a:solidFill>
                  <a:schemeClr val="tx1"/>
                </a:solidFill>
              </a:rPr>
              <a:t>图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4360" y="1268760"/>
            <a:ext cx="8435280" cy="496855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scatter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函数制作散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点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pylab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import *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n=100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x=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np.random.normal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(0,1,n)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y=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np.random.normal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(0,1,n)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scatter(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show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0032" y="1988840"/>
            <a:ext cx="396044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380358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柱</a:t>
            </a:r>
            <a:r>
              <a:rPr lang="zh-CN" altLang="en-US" dirty="0" smtClean="0">
                <a:solidFill>
                  <a:schemeClr val="tx1"/>
                </a:solidFill>
              </a:rPr>
              <a:t>图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518457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pylab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import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mpl.rcParams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['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font.sans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-serif'] = ['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SimHei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']  #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提供汉字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支持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rect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plt.bar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(left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(0,1),height = (1,0.5),width=0.35, align='center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')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plt.ylabel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(u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人数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')  #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显示汉字，前面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前导，代表使用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unicode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plt.xlabel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(u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性别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')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plt.xticks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((0,1),(u"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",u"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女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"))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plt.legend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rect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,),(u"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图例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",))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plt.show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3888" y="2126841"/>
            <a:ext cx="5028009" cy="377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69590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柱</a:t>
            </a:r>
            <a:r>
              <a:rPr lang="zh-CN" altLang="en-US" dirty="0" smtClean="0">
                <a:solidFill>
                  <a:schemeClr val="tx1"/>
                </a:solidFill>
              </a:rPr>
              <a:t>图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zh-CN" altLang="en-US" dirty="0" smtClean="0">
                <a:solidFill>
                  <a:schemeClr val="tx1"/>
                </a:solidFill>
              </a:rPr>
              <a:t>折线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518457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matplotlib.pyplot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mpl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mpl.rcParams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['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font.family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'] = 'sans-serif'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mpl.rcParams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['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font.sans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-serif'] = [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u'SimHei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']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data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np.random.randint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(1, 10, 10)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np.arange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(data))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plt.plot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(x, data, color = 'r')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plt.bar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(x, data, alpha = .5, color = '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b',width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=0.2)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plt.show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4710" y="1268760"/>
            <a:ext cx="586773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923112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子窗口制图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381642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subplot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subplot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函数中有三个整数参数，前两个指定制图的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，后面一个参数指定第几个子图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subplot(1,2,1)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指定图形中有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子图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它们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在处于第一行上。最后一个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通知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maplotlib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，这是第一个子图</a:t>
            </a: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520628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Matplotlib</a:t>
            </a:r>
            <a:r>
              <a:rPr lang="zh-CN" altLang="en-US" dirty="0" smtClean="0"/>
              <a:t>画图工具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426" y="1268760"/>
            <a:ext cx="8293100" cy="2880320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官网地址是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http://matplotlib.org/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is a python 2D plotting library which produces publication quality figures in a variety of hardcopy formats </a:t>
            </a: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John Hunter  (1968-2012)</a:t>
            </a: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Anaconda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自动带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827" y="4293096"/>
            <a:ext cx="849694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0145381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子窗口制图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518457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</a:t>
            </a:r>
            <a:r>
              <a:rPr lang="en-US" altLang="zh-CN" dirty="0" err="1" smtClean="0"/>
              <a:t>np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 smtClean="0"/>
              <a:t>plt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x </a:t>
            </a:r>
            <a:r>
              <a:rPr lang="en-US" altLang="zh-CN" dirty="0"/>
              <a:t>= </a:t>
            </a:r>
            <a:r>
              <a:rPr lang="en-US" altLang="zh-CN" dirty="0" err="1"/>
              <a:t>np.linspace</a:t>
            </a:r>
            <a:r>
              <a:rPr lang="en-US" altLang="zh-CN" dirty="0"/>
              <a:t>(0, 5, 10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y </a:t>
            </a:r>
            <a:r>
              <a:rPr lang="en-US" altLang="zh-CN" dirty="0"/>
              <a:t>= x ** </a:t>
            </a:r>
            <a:r>
              <a:rPr lang="en-US" altLang="zh-CN" dirty="0" smtClean="0"/>
              <a:t>2</a:t>
            </a:r>
          </a:p>
          <a:p>
            <a:pPr marL="0" indent="0">
              <a:buNone/>
            </a:pPr>
            <a:r>
              <a:rPr lang="en-US" altLang="zh-CN" dirty="0" err="1" smtClean="0"/>
              <a:t>plt.subplot</a:t>
            </a:r>
            <a:r>
              <a:rPr lang="en-US" altLang="zh-CN" dirty="0" smtClean="0"/>
              <a:t>(1,2,1)</a:t>
            </a:r>
          </a:p>
          <a:p>
            <a:pPr marL="0" indent="0">
              <a:buNone/>
            </a:pPr>
            <a:r>
              <a:rPr lang="en-US" altLang="zh-CN" dirty="0" err="1" smtClean="0"/>
              <a:t>plt.plot</a:t>
            </a:r>
            <a:r>
              <a:rPr lang="en-US" altLang="zh-CN" dirty="0" smtClean="0"/>
              <a:t>(x</a:t>
            </a:r>
            <a:r>
              <a:rPr lang="en-US" altLang="zh-CN" dirty="0"/>
              <a:t>, y, 'r-</a:t>
            </a:r>
            <a:r>
              <a:rPr lang="en-US" altLang="zh-CN" dirty="0" smtClean="0"/>
              <a:t>-')</a:t>
            </a:r>
          </a:p>
          <a:p>
            <a:pPr marL="0" indent="0">
              <a:buNone/>
            </a:pPr>
            <a:r>
              <a:rPr lang="en-US" altLang="zh-CN" dirty="0" err="1" smtClean="0"/>
              <a:t>plt.subplot</a:t>
            </a:r>
            <a:r>
              <a:rPr lang="en-US" altLang="zh-CN" dirty="0" smtClean="0"/>
              <a:t>(1,2,2)</a:t>
            </a:r>
          </a:p>
          <a:p>
            <a:pPr marL="0" indent="0">
              <a:buNone/>
            </a:pPr>
            <a:r>
              <a:rPr lang="en-US" altLang="zh-CN" dirty="0" err="1" smtClean="0"/>
              <a:t>plt.plot</a:t>
            </a:r>
            <a:r>
              <a:rPr lang="en-US" altLang="zh-CN" dirty="0" smtClean="0"/>
              <a:t>(y</a:t>
            </a:r>
            <a:r>
              <a:rPr lang="en-US" altLang="zh-CN" dirty="0"/>
              <a:t>, x, 'g</a:t>
            </a:r>
            <a:r>
              <a:rPr lang="en-US" altLang="zh-CN" dirty="0" smtClean="0"/>
              <a:t>*-')</a:t>
            </a:r>
          </a:p>
          <a:p>
            <a:pPr marL="0" indent="0">
              <a:buNone/>
            </a:pPr>
            <a:r>
              <a:rPr lang="en-US" altLang="zh-CN" dirty="0" err="1" smtClean="0"/>
              <a:t>plt.show</a:t>
            </a:r>
            <a:r>
              <a:rPr lang="en-US" altLang="zh-CN" dirty="0"/>
              <a:t>()</a:t>
            </a:r>
            <a:endParaRPr lang="zh-CN" altLang="zh-CN" dirty="0"/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60" y="1628800"/>
            <a:ext cx="4248472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070990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下面窗口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3672408" cy="4094163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subplot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参数如何定？</a:t>
            </a:r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3968" y="1196752"/>
            <a:ext cx="468052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175119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指定图的大小和分辨率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518457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指定图形的分辨率、大小和长宽比例（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aspect ratio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subplots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函数中的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figsize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dpi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等参数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如创建一个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800*600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像素、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100dpi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（每英寸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点）分辨率的图形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，可以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使用如下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fig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axes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plt.subplots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figsize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=(8,6),dpi=100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9049579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指定图的大小和分辨率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7920880" cy="518457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matplotlib.pyplot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np.linspace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(0, 5, 10)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 = x ** 2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fig, axes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plt.subplots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figsize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=(8,6),dpi=100)</a:t>
            </a:r>
          </a:p>
          <a:p>
            <a:pPr marL="0" indent="0"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axes.plot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(x, y, 'r')</a:t>
            </a:r>
          </a:p>
          <a:p>
            <a:pPr marL="0" indent="0"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axes.set_xlabel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('x')</a:t>
            </a:r>
          </a:p>
          <a:p>
            <a:pPr marL="0" indent="0"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axes.set_ylabel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('y')</a:t>
            </a:r>
          </a:p>
          <a:p>
            <a:pPr marL="0" indent="0"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axes.set_title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('title')</a:t>
            </a:r>
          </a:p>
          <a:p>
            <a:pPr marL="0" indent="0"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plt.show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9972" y="1196752"/>
            <a:ext cx="5298438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332681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三维图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460851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除了要引用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外，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还需要引用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mpl_toolkits.mplot3d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库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还需要在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figure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函数生成实例对象后，设置其制图模式为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3d</a:t>
            </a: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典型语句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matplotlib.pyplot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from mpl_toolkits.mplot3d import Axes3D 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fig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plt.figure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ax =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fig.add_subplot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(1,1,1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projection='3d') 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90443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三维图的单元构造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460851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plot_trisurf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（以小三角形构成曲面单元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plot_surface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（以菱形构成曲面单元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两者需要的数据类型不一样，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Trisurf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，使用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是等长的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1D array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Surface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使用的是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np.meshgrid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产生的数据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9218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三维图的单元构造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7056784" cy="460851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matplotlib.pyplot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mpl_toolkits.mplot3d import Axes3D 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fig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plt.figure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ax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fig.add_subplot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(111, projection='3d') 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 = [0, 1, 2, 1.5]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 = [0, 4, 4, 1]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Z = [0, 2, 0, 0]</a:t>
            </a:r>
          </a:p>
          <a:p>
            <a:pPr marL="0" indent="0"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ax.plot_trisurf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(X, Y, Z)</a:t>
            </a:r>
          </a:p>
          <a:p>
            <a:pPr marL="0" indent="0"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plt.show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64904"/>
            <a:ext cx="4433887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595532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三维曲面</a:t>
            </a:r>
            <a:r>
              <a:rPr lang="en-US" altLang="zh-CN" dirty="0" err="1" smtClean="0">
                <a:solidFill>
                  <a:schemeClr val="tx1"/>
                </a:solidFill>
              </a:rPr>
              <a:t>plot_trisurf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435280" cy="561662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n_angles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= 36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n_radii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= 8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radii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np.linspace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(0.125, 1.0,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n_radii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angles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np.linspace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(0, 2 *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np.pi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n_angles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 endpoint=False)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angles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np.repeat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(angles[...,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np.newaxis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],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n_radii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 axis=1)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# angles[...,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np.newaxis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angles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转置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，将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每个元素转化成一个列表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x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np.append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(0, (radii *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np.cos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(angles)).flatten())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y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np.append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(0, (radii *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np.sin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(angles)).flatten()) 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flatten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作用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是将矩阵的行之间首尾相接连接成一个一维矩阵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z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np.sin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(-x * y)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fig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plt.figure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ax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fig.gca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(projection='3d')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ax.plot_trisurf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(x, y, z,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cmap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cm.jet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linewidth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=0.2)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plt.show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28800"/>
            <a:ext cx="530375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6564623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三维曲面</a:t>
            </a:r>
            <a:r>
              <a:rPr lang="en-US" altLang="zh-CN" dirty="0" err="1" smtClean="0">
                <a:solidFill>
                  <a:schemeClr val="tx1"/>
                </a:solidFill>
              </a:rPr>
              <a:t>plot_surface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435280" cy="561662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delta = 0.025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 = 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np.arange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(-3.0, 3.0, delta)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y = 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np.arange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(-2.0, 2.0, delta)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X, Y = </a:t>
            </a:r>
            <a:r>
              <a:rPr lang="en-US" altLang="zh-CN" sz="18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np.meshgrid</a:t>
            </a:r>
            <a:r>
              <a:rPr lang="en-US" altLang="zh-CN" sz="1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(x, y)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Z1 = 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mlab.bivariate_normal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(X, Y, 1.0, 1.0, 0.0, 0.0) #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产生双变量正态分布，四个整数分别为：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 x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的方差，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的均值。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Z2 = 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mlab.bivariate_normal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(X, Y, 1.5, 0.5, 1, 1)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 difference of Gaussians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Z = 10.0 * (Z2 - Z1)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使用默认色创建带标签轮廓图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fig = 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plt.figure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ax = 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fig.gca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(projection='3d')</a:t>
            </a:r>
          </a:p>
          <a:p>
            <a:pPr marL="0" indent="0">
              <a:buNone/>
            </a:pP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ax.plot_surface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(X, Y, Z, 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cmap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cm.jet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linewidth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=0.2)</a:t>
            </a:r>
          </a:p>
          <a:p>
            <a:pPr marL="0" indent="0">
              <a:buNone/>
            </a:pP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plt.show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556792"/>
            <a:ext cx="5515903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7780746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三维曲面</a:t>
            </a:r>
            <a:r>
              <a:rPr lang="en-US" altLang="zh-CN" dirty="0" err="1" smtClean="0">
                <a:solidFill>
                  <a:schemeClr val="tx1"/>
                </a:solidFill>
              </a:rPr>
              <a:t>plot_surface+scatter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fig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plt.figure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ax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fig.gca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(projection='3d') 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进入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3d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图形制作模式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x_surf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np.arange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(0, 1, 0.01)  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产生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坐标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y_surf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np.arange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(0, 1, 0.01)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x_surf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y_surf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np.meshgrid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x_surf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y_surf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z_surf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np.sqrt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x_surf+y_surf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ax.plot_surface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x_surf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y_surf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z_surf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cmap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cm.hot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);#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画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3d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曲面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n = 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100;seed(0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  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随机种子，产生可重复的数据，既程序每次运行结果一样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x=[random() for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in range(n)] 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产生随机点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y=[random() for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in range(n)]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z=[random() for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in range(n)]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ax.scatter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(x, y, z);           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画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3d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散点图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ax.set_xlabel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('x label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');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ax.set_ylabel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('y label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');</a:t>
            </a:r>
          </a:p>
          <a:p>
            <a:pPr marL="0" indent="0">
              <a:buNone/>
            </a:pP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ax.set_zlabel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('z label')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plt.show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84784"/>
            <a:ext cx="4433887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364585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>
                <a:solidFill>
                  <a:schemeClr val="tx1"/>
                </a:solidFill>
              </a:rPr>
              <a:t>Matplotlib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680520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292100" indent="-292100"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环境下实现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Matlab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制图功能的第三方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库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库的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支持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支持用户方便设计出二维、三维数据的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图形显示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提供卡迪尔坐标、极坐标、球坐标和三维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坐标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制作的图形达到出版级的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标准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可以在一张绘图纸上绘制多张小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可以在一张图上绘制多条线</a:t>
            </a:r>
            <a:endParaRPr lang="en-US" altLang="zh-CN" sz="2800" kern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1371538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三维曲面的等高线图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 X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准备完毕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plt.figure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CS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plt.contour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(X, Y, Z,10) 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制作等高线，横砍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刀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plt.clabel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(CS, inline=1,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fontsize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=10) #inline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控制画标签，移除标签下的线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plt.title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('Simplest default with labels')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plt.show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946" y="3140968"/>
            <a:ext cx="4320480" cy="293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140968"/>
            <a:ext cx="4254251" cy="301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0283955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三维曲面的等高线图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 X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准备完毕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plt.figure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CS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plt.contour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(X, Y, Z, 6, colors='k',) 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负值将用虚线显示             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plt.clabel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(CS,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fontsize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=9, inline=1)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plt.title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('Single color - negative contours dashed')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plt.show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946" y="3140968"/>
            <a:ext cx="4320480" cy="293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9913" y="2918325"/>
            <a:ext cx="4764087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4225487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应用案列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宝石拉曼光谱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040560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matplotlib.pyplot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pylab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import *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mpl.rcParams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['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font.sans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-serif'] = ['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SimHei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']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X=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np.mafromtxt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r"E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:\teach\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教改项目教材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墨翠样品拉曼光谱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墨翠墨绿四季豆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.txt")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X=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X.data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x=X[:,0] 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取数据的第一列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y=X[:,1] 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取数据的第二列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plt.ylabel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(u'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拉曼响应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') 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plt.xlabel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(u'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波数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') 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plt.plot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x,y,'b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')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plt.show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3" y="1844824"/>
            <a:ext cx="569793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3414347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040560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色谱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二极管阵列检测器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每个样本可以获得一个二维矩阵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07504" y="235424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128792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应用案列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宝石拉曼光谱</a:t>
            </a:r>
          </a:p>
        </p:txBody>
      </p:sp>
    </p:spTree>
    <p:extLst>
      <p:ext uri="{BB962C8B-B14F-4D97-AF65-F5344CB8AC3E}">
        <p14:creationId xmlns:p14="http://schemas.microsoft.com/office/powerpoint/2010/main" xmlns="" val="402953971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25658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mpl.rcParams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['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font.sans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-serif'] = ['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SimHei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']  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为写汉字准备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X=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np.mafromtxt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r"E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:\teach\python\data\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色谱光谱数据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.txt")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z=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X.data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size=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z.shape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#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取矩阵的行、列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y=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np.arange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(0,size[0],1)  #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绘图，以矩阵的行为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轴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x=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np.arange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(0,size[1],1)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x, y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np.meshgrid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(x, y)  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形成网格点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fig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plt.figure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ax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fig.gca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(projection='3d') 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进入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3d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图形制作模式</a:t>
            </a:r>
          </a:p>
          <a:p>
            <a:pPr marL="0" indent="0">
              <a:buNone/>
            </a:pP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ax.set_xlabel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(u'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保留时间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')</a:t>
            </a:r>
          </a:p>
          <a:p>
            <a:pPr marL="0" indent="0">
              <a:buNone/>
            </a:pP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ax.set_ylabel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(u'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波长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')</a:t>
            </a:r>
          </a:p>
          <a:p>
            <a:pPr marL="0" indent="0">
              <a:buNone/>
            </a:pP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ax.set_zlabel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(u'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峰值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')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ax.plot_surface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(x, y, z,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cmap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cm.hot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plt.show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07504" y="235424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00808"/>
            <a:ext cx="5116154" cy="34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应用案列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宝石拉曼光谱</a:t>
            </a:r>
          </a:p>
        </p:txBody>
      </p:sp>
    </p:spTree>
    <p:extLst>
      <p:ext uri="{BB962C8B-B14F-4D97-AF65-F5344CB8AC3E}">
        <p14:creationId xmlns:p14="http://schemas.microsoft.com/office/powerpoint/2010/main" xmlns="" val="205454036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动画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040560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、制作空白图、空白线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fig, ax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plt.subplots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line,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ax.plot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([], [],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=1)</a:t>
            </a:r>
          </a:p>
          <a:p>
            <a:pPr marL="0" indent="0"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ax.plot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中用于制图的数据是两个空列表。这实际上只是开辟了一个画图用的空白面板，在面板中不断的画出新的图形变化的部分，从而实现动画的效果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创建动画时初始化函数。这个函数必须返回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中画图的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line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07504" y="235424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8170274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动画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040560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、创建动画函数。这是制作动画的关键步骤，在这个动画函数中制作图的变动，该函数返回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line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对象，且必须以元组的方式返回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显示动画，调用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animation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包的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FuncAnimation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函数，实现动画的制作、更新。用如下的两个语句来完成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anim1=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animation.FuncAnimation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(fig, animate,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init_func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 frames=50, interval=10) 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interval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参数以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毫秒为单位调用返回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line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对象的动画函数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animate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，每调用一次，就在图中增加变化的部分，实现动画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效果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frame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代表时间间隔内的帧数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07504" y="235424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564185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动画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040560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import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pyplot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import animation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首先建立图形对象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figure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，坐标轴对象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ax1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ax2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，画图元素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line1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line2   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fig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plt.figure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ax1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fig.add_subplot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(2,1,1,xlim=(0, 2),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ylim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=(-4, 4))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ax2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fig.add_subplot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(2,1,2,xlim=(0, 2),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ylim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=(-4, 4))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line, = ax1.plot([], [],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=1)  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line2, = ax2.plot([], [],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=1)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07504" y="235424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0363242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动画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8863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():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line.set_data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([], [])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line2.set_data([], [])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return 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line,line2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animate(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): 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随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FuncAnimation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frame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参数改变，在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0-49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周而往复变化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x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np.linspace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(0, 2, 100)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y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np.sin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(2 *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np.pi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* (x - 0.01 *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))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line.set_data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(x, y)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x2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np.linspace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(0, 2, 100)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y2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np.cos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(2 *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np.pi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* (x2 - 0.01 *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))*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np.sin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(2 *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np.pi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* (x - 0.01 *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))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line2.set_data(x2, y2)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return 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line,line2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anim1=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animation.FuncAnimation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(fig, animate,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init_func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 frames=50, interval=10)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plt.show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3928" y="1484784"/>
            <a:ext cx="468052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739159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zh-CN" altLang="en-US" dirty="0" smtClean="0">
                <a:solidFill>
                  <a:schemeClr val="tx1"/>
                </a:solidFill>
              </a:rPr>
              <a:t>的快速产生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4360" y="1556792"/>
            <a:ext cx="8435280" cy="453650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altLang="zh-CN" sz="2800" dirty="0" err="1" smtClean="0"/>
              <a:t>arange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进行采样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arange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函数需要三个参数，分别为起始点、终止点、采样间隔。采样间隔默认值为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/>
              <a:t>&gt;&gt;&gt; import </a:t>
            </a:r>
            <a:r>
              <a:rPr lang="en-US" altLang="zh-CN" sz="2800" dirty="0" err="1"/>
              <a:t>numpy</a:t>
            </a:r>
            <a:r>
              <a:rPr lang="en-US" altLang="zh-CN" sz="2800" dirty="0"/>
              <a:t> as </a:t>
            </a:r>
            <a:r>
              <a:rPr lang="en-US" altLang="zh-CN" sz="2800" dirty="0" err="1" smtClean="0"/>
              <a:t>np</a:t>
            </a:r>
            <a:endParaRPr lang="en-US" altLang="zh-CN" sz="2800" dirty="0" smtClean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/>
              <a:t>&gt;&gt;&gt; </a:t>
            </a:r>
            <a:r>
              <a:rPr lang="en-US" altLang="zh-CN" sz="2800" dirty="0" err="1"/>
              <a:t>np.arange</a:t>
            </a:r>
            <a:r>
              <a:rPr lang="en-US" altLang="zh-CN" sz="2800" dirty="0"/>
              <a:t>(0,1,0.1</a:t>
            </a:r>
            <a:r>
              <a:rPr lang="en-US" altLang="zh-CN" sz="2800" dirty="0" smtClean="0"/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/>
              <a:t>array</a:t>
            </a:r>
            <a:r>
              <a:rPr lang="en-US" altLang="zh-CN" sz="2800" dirty="0"/>
              <a:t>([ 0. , 0.1, 0.2, 0.3, 0.4, 0.5, 0.6, 0.7, 0.8, 0.9])</a:t>
            </a:r>
            <a:endParaRPr lang="zh-CN" altLang="zh-CN" sz="2800" dirty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/>
              <a:t>&gt;&gt;&gt; </a:t>
            </a:r>
            <a:r>
              <a:rPr lang="en-US" altLang="zh-CN" sz="2800" dirty="0" err="1"/>
              <a:t>np.arange</a:t>
            </a:r>
            <a:r>
              <a:rPr lang="en-US" altLang="zh-CN" sz="2800" dirty="0"/>
              <a:t>(0,5.6</a:t>
            </a:r>
            <a:r>
              <a:rPr lang="en-US" altLang="zh-CN" sz="2800" dirty="0" smtClean="0"/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/>
              <a:t>array</a:t>
            </a:r>
            <a:r>
              <a:rPr lang="en-US" altLang="zh-CN" sz="2800" dirty="0"/>
              <a:t>([ 0., 1., 2., 3., 4., 5.])</a:t>
            </a:r>
            <a:endParaRPr lang="zh-CN" altLang="zh-CN" sz="2800" dirty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125785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zh-CN" altLang="en-US" dirty="0" smtClean="0">
                <a:solidFill>
                  <a:schemeClr val="tx1"/>
                </a:solidFill>
              </a:rPr>
              <a:t>的快速产生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4360" y="1268760"/>
            <a:ext cx="8435280" cy="453650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linspace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进行采样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linspace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函数指定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开始值、终值和元素个数来创建一维数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组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endpoint=True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关键字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指定是否包括终值，缺省设置是包括终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/>
              <a:t>&gt;&gt;&gt; </a:t>
            </a:r>
            <a:r>
              <a:rPr lang="en-US" altLang="zh-CN" sz="2800" dirty="0" err="1" smtClean="0"/>
              <a:t>np.linspace</a:t>
            </a:r>
            <a:r>
              <a:rPr lang="en-US" altLang="zh-CN" sz="2800" dirty="0" smtClean="0"/>
              <a:t>(1,10,10)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/>
              <a:t> array([  1.,   2.,   3.,   4.,   5.,   6.,   7.,   8.,   9.,  10.])</a:t>
            </a:r>
            <a:endParaRPr lang="en-US" altLang="zh-CN" sz="2800" dirty="0" smtClean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/>
              <a:t>&gt;&gt;&gt; </a:t>
            </a:r>
            <a:r>
              <a:rPr lang="en-US" altLang="zh-CN" sz="2800" dirty="0" err="1" smtClean="0"/>
              <a:t>np.linspace</a:t>
            </a:r>
            <a:r>
              <a:rPr lang="en-US" altLang="zh-CN" sz="2800" dirty="0" smtClean="0"/>
              <a:t>(1,10,10,endpoint=False)</a:t>
            </a:r>
            <a:endParaRPr lang="en-US" altLang="zh-CN" sz="2800" dirty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83537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>
                <a:solidFill>
                  <a:schemeClr val="tx1"/>
                </a:solidFill>
              </a:rPr>
              <a:t>Numpy</a:t>
            </a:r>
            <a:r>
              <a:rPr lang="zh-CN" altLang="en-US" dirty="0" smtClean="0">
                <a:solidFill>
                  <a:schemeClr val="tx1"/>
                </a:solidFill>
              </a:rPr>
              <a:t>函数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4360" y="1268760"/>
            <a:ext cx="8435280" cy="453650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提供了大量函数，计算速度快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/>
              <a:t>x=</a:t>
            </a:r>
            <a:r>
              <a:rPr lang="en-US" altLang="zh-CN" sz="2800" dirty="0" err="1"/>
              <a:t>np.arange</a:t>
            </a:r>
            <a:r>
              <a:rPr lang="en-US" altLang="zh-CN" sz="2800" dirty="0"/>
              <a:t>(0, </a:t>
            </a:r>
            <a:r>
              <a:rPr lang="en-US" altLang="zh-CN" sz="2800" dirty="0" err="1"/>
              <a:t>np.pi</a:t>
            </a:r>
            <a:r>
              <a:rPr lang="en-US" altLang="zh-CN" sz="2800" dirty="0"/>
              <a:t>/2, 0.1</a:t>
            </a:r>
            <a:r>
              <a:rPr lang="en-US" altLang="zh-CN" sz="2800" dirty="0" smtClean="0"/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/>
              <a:t>y=</a:t>
            </a:r>
            <a:r>
              <a:rPr lang="en-US" altLang="zh-CN" sz="2800" dirty="0" err="1"/>
              <a:t>np.sin</a:t>
            </a:r>
            <a:r>
              <a:rPr lang="en-US" altLang="zh-CN" sz="2800" dirty="0"/>
              <a:t>(x</a:t>
            </a:r>
            <a:r>
              <a:rPr lang="en-US" altLang="zh-CN" sz="2800" dirty="0" smtClean="0"/>
              <a:t>)  #  </a:t>
            </a:r>
            <a:r>
              <a:rPr lang="zh-CN" altLang="en-US" sz="2800" dirty="0" smtClean="0"/>
              <a:t>把所有点的函数值，一次求得</a:t>
            </a:r>
            <a:endParaRPr lang="en-US" altLang="zh-CN" sz="2800" dirty="0" smtClean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atplotlib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可以依据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进行制图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119128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m</a:t>
            </a:r>
            <a:r>
              <a:rPr lang="en-US" altLang="zh-CN" dirty="0" err="1" smtClean="0">
                <a:solidFill>
                  <a:schemeClr val="tx1"/>
                </a:solidFill>
              </a:rPr>
              <a:t>atplotlib</a:t>
            </a:r>
            <a:r>
              <a:rPr lang="zh-CN" altLang="en-US" dirty="0" smtClean="0">
                <a:solidFill>
                  <a:schemeClr val="tx1"/>
                </a:solidFill>
              </a:rPr>
              <a:t>制图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4360" y="1268760"/>
            <a:ext cx="8435280" cy="496855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关键引用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matplotlib.pyplot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或使用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/>
              <a:t>from 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pylab</a:t>
            </a:r>
            <a:r>
              <a:rPr lang="en-US" altLang="zh-CN" sz="2800" dirty="0" smtClean="0"/>
              <a:t>  import *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dirty="0" smtClean="0"/>
              <a:t>区别：</a:t>
            </a:r>
            <a:endParaRPr lang="en-US" altLang="zh-CN" sz="2800" dirty="0" smtClean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dirty="0" smtClean="0"/>
              <a:t>制图时，</a:t>
            </a:r>
            <a:r>
              <a:rPr lang="en-US" altLang="zh-CN" sz="2800" dirty="0" smtClean="0"/>
              <a:t>1  </a:t>
            </a:r>
            <a:r>
              <a:rPr lang="zh-CN" altLang="en-US" sz="2800" dirty="0" smtClean="0"/>
              <a:t>使用</a:t>
            </a:r>
            <a:r>
              <a:rPr lang="en-US" altLang="zh-CN" sz="2800" dirty="0" err="1" smtClean="0"/>
              <a:t>plt</a:t>
            </a:r>
            <a:r>
              <a:rPr lang="zh-CN" altLang="en-US" sz="2800" dirty="0" smtClean="0"/>
              <a:t>对象  ，如</a:t>
            </a:r>
            <a:r>
              <a:rPr lang="en-US" altLang="zh-CN" sz="2800" dirty="0" err="1" smtClean="0"/>
              <a:t>plt.plot</a:t>
            </a:r>
            <a:endParaRPr lang="en-US" altLang="zh-CN" sz="2800" dirty="0" smtClean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   2  </a:t>
            </a:r>
            <a:r>
              <a:rPr lang="zh-CN" altLang="en-US" sz="2800" dirty="0" smtClean="0"/>
              <a:t>直接 </a:t>
            </a:r>
            <a:r>
              <a:rPr lang="en-US" altLang="zh-CN" sz="2800" dirty="0" smtClean="0"/>
              <a:t>plot </a:t>
            </a:r>
            <a:endParaRPr lang="zh-CN" altLang="zh-CN" sz="2800" dirty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ylab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什么关系？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092889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制作函数曲线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4360" y="1268760"/>
            <a:ext cx="7674024" cy="489654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 step 1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引用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matplotlib.pyplot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 step 2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准备数据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x=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np.arange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(-np.pi,np.pi,0.1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y=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np.sin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(x)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 step 3 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制图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err="1"/>
              <a:t>plt.plot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x,y,'b</a:t>
            </a:r>
            <a:r>
              <a:rPr lang="en-US" altLang="zh-CN" sz="2800" dirty="0" smtClean="0"/>
              <a:t>')     # </a:t>
            </a:r>
            <a:r>
              <a:rPr lang="en-US" altLang="zh-CN" sz="2800" dirty="0"/>
              <a:t>‘b’</a:t>
            </a:r>
            <a:r>
              <a:rPr lang="zh-CN" altLang="zh-CN" sz="2800" dirty="0"/>
              <a:t>代表使用蓝色画</a:t>
            </a:r>
            <a:r>
              <a:rPr lang="zh-CN" altLang="zh-CN" sz="2800" dirty="0" smtClean="0"/>
              <a:t>曲线</a:t>
            </a:r>
            <a:endParaRPr lang="en-US" altLang="zh-CN" sz="2800" dirty="0" smtClean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/>
              <a:t># step 4 </a:t>
            </a:r>
            <a:r>
              <a:rPr lang="zh-CN" altLang="en-US" sz="2800" dirty="0" smtClean="0"/>
              <a:t>显示图形</a:t>
            </a:r>
            <a:endParaRPr lang="en-US" altLang="zh-CN" sz="2800" dirty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err="1" smtClean="0"/>
              <a:t>plt.show</a:t>
            </a:r>
            <a:r>
              <a:rPr lang="en-US" altLang="zh-CN" sz="2800" dirty="0"/>
              <a:t>()</a:t>
            </a:r>
            <a:endParaRPr lang="zh-CN" altLang="zh-CN" sz="2800" dirty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7984" y="2492896"/>
            <a:ext cx="4320480" cy="339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727189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颜色控制</a:t>
            </a: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2446853"/>
              </p:ext>
            </p:extLst>
          </p:nvPr>
        </p:nvGraphicFramePr>
        <p:xfrm>
          <a:off x="683568" y="1412776"/>
          <a:ext cx="7200800" cy="43924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00963"/>
                <a:gridCol w="3299837"/>
              </a:tblGrid>
              <a:tr h="4880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缩写</a:t>
                      </a:r>
                      <a:endParaRPr lang="zh-CN" sz="3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颜色</a:t>
                      </a:r>
                      <a:endParaRPr lang="zh-CN" sz="3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80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'b'</a:t>
                      </a:r>
                      <a:endParaRPr lang="zh-CN" sz="3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blue</a:t>
                      </a:r>
                      <a:endParaRPr lang="zh-CN" sz="3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80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'g'</a:t>
                      </a:r>
                      <a:endParaRPr lang="zh-CN" sz="3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green</a:t>
                      </a:r>
                      <a:endParaRPr lang="zh-CN" sz="3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80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'r'</a:t>
                      </a:r>
                      <a:endParaRPr lang="zh-CN" sz="3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red</a:t>
                      </a:r>
                      <a:endParaRPr lang="zh-CN" sz="3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80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'c'</a:t>
                      </a:r>
                      <a:endParaRPr lang="zh-CN" sz="3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cyan</a:t>
                      </a:r>
                      <a:endParaRPr lang="zh-CN" sz="3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80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'm'</a:t>
                      </a:r>
                      <a:endParaRPr lang="zh-CN" sz="3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magenta</a:t>
                      </a:r>
                      <a:endParaRPr lang="zh-CN" sz="3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80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'y'</a:t>
                      </a:r>
                      <a:endParaRPr lang="zh-CN" sz="3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yellow</a:t>
                      </a:r>
                      <a:endParaRPr lang="zh-CN" sz="3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80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'k'</a:t>
                      </a:r>
                      <a:endParaRPr lang="zh-CN" sz="3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black</a:t>
                      </a:r>
                      <a:endParaRPr lang="zh-CN" sz="3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80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'w'</a:t>
                      </a:r>
                      <a:endParaRPr lang="zh-CN" sz="3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white</a:t>
                      </a:r>
                      <a:endParaRPr lang="zh-CN" sz="3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292268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2">
    <a:dk1>
      <a:srgbClr val="000000"/>
    </a:dk1>
    <a:lt1>
      <a:srgbClr val="FFFFFF"/>
    </a:lt1>
    <a:dk2>
      <a:srgbClr val="BF311A"/>
    </a:dk2>
    <a:lt2>
      <a:srgbClr val="808285"/>
    </a:lt2>
    <a:accent1>
      <a:srgbClr val="005595"/>
    </a:accent1>
    <a:accent2>
      <a:srgbClr val="BEC0C2"/>
    </a:accent2>
    <a:accent3>
      <a:srgbClr val="FFFFFF"/>
    </a:accent3>
    <a:accent4>
      <a:srgbClr val="000000"/>
    </a:accent4>
    <a:accent5>
      <a:srgbClr val="AAB4C8"/>
    </a:accent5>
    <a:accent6>
      <a:srgbClr val="ACAEB0"/>
    </a:accent6>
    <a:hlink>
      <a:srgbClr val="5C8727"/>
    </a:hlink>
    <a:folHlink>
      <a:srgbClr val="EC891D"/>
    </a:folHlink>
  </a:clrScheme>
</a:themeOverride>
</file>

<file path=ppt/theme/themeOverride2.xml><?xml version="1.0" encoding="utf-8"?>
<a:themeOverride xmlns:a="http://schemas.openxmlformats.org/drawingml/2006/main">
  <a:clrScheme name="Blank Presentation 12">
    <a:dk1>
      <a:srgbClr val="000000"/>
    </a:dk1>
    <a:lt1>
      <a:srgbClr val="FFFFFF"/>
    </a:lt1>
    <a:dk2>
      <a:srgbClr val="BF311A"/>
    </a:dk2>
    <a:lt2>
      <a:srgbClr val="808285"/>
    </a:lt2>
    <a:accent1>
      <a:srgbClr val="005595"/>
    </a:accent1>
    <a:accent2>
      <a:srgbClr val="BEC0C2"/>
    </a:accent2>
    <a:accent3>
      <a:srgbClr val="FFFFFF"/>
    </a:accent3>
    <a:accent4>
      <a:srgbClr val="000000"/>
    </a:accent4>
    <a:accent5>
      <a:srgbClr val="AAB4C8"/>
    </a:accent5>
    <a:accent6>
      <a:srgbClr val="ACAEB0"/>
    </a:accent6>
    <a:hlink>
      <a:srgbClr val="5C8727"/>
    </a:hlink>
    <a:folHlink>
      <a:srgbClr val="EC891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4709</TotalTime>
  <Words>2390</Words>
  <Application>Microsoft Office PowerPoint</Application>
  <PresentationFormat>全屏显示(4:3)</PresentationFormat>
  <Paragraphs>342</Paragraphs>
  <Slides>38</Slides>
  <Notes>1</Notes>
  <HiddenSlides>3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主题1</vt:lpstr>
      <vt:lpstr> Matplotlib绘图</vt:lpstr>
      <vt:lpstr>Matplotlib画图工具</vt:lpstr>
      <vt:lpstr>Matplotlib</vt:lpstr>
      <vt:lpstr>数据的快速产生</vt:lpstr>
      <vt:lpstr>数据的快速产生</vt:lpstr>
      <vt:lpstr>Numpy函数</vt:lpstr>
      <vt:lpstr>matplotlib制图</vt:lpstr>
      <vt:lpstr>制作函数曲线</vt:lpstr>
      <vt:lpstr>颜色控制</vt:lpstr>
      <vt:lpstr>线宽、线型、网格线控制</vt:lpstr>
      <vt:lpstr>坐标轴、图标识</vt:lpstr>
      <vt:lpstr>设定坐标轴刻度</vt:lpstr>
      <vt:lpstr>设置样例 legend</vt:lpstr>
      <vt:lpstr>显示汉字</vt:lpstr>
      <vt:lpstr>饼图</vt:lpstr>
      <vt:lpstr>散点图</vt:lpstr>
      <vt:lpstr>柱图</vt:lpstr>
      <vt:lpstr>柱图+折线</vt:lpstr>
      <vt:lpstr>子窗口制图</vt:lpstr>
      <vt:lpstr>子窗口制图</vt:lpstr>
      <vt:lpstr>下面窗口</vt:lpstr>
      <vt:lpstr>指定图的大小和分辨率</vt:lpstr>
      <vt:lpstr>指定图的大小和分辨率</vt:lpstr>
      <vt:lpstr>三维图</vt:lpstr>
      <vt:lpstr>三维图的单元构造</vt:lpstr>
      <vt:lpstr>三维图的单元构造</vt:lpstr>
      <vt:lpstr>三维曲面plot_trisurf</vt:lpstr>
      <vt:lpstr>三维曲面plot_surface</vt:lpstr>
      <vt:lpstr>三维曲面plot_surface+scatter</vt:lpstr>
      <vt:lpstr>三维曲面的等高线图</vt:lpstr>
      <vt:lpstr>三维曲面的等高线图</vt:lpstr>
      <vt:lpstr>应用案列—宝石拉曼光谱</vt:lpstr>
      <vt:lpstr>应用案列—宝石拉曼光谱</vt:lpstr>
      <vt:lpstr>应用案列—宝石拉曼光谱</vt:lpstr>
      <vt:lpstr>动画</vt:lpstr>
      <vt:lpstr>动画</vt:lpstr>
      <vt:lpstr>动画</vt:lpstr>
      <vt:lpstr>动画</vt:lpstr>
    </vt:vector>
  </TitlesOfParts>
  <Company>Workgroup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Administrator</cp:lastModifiedBy>
  <cp:revision>265</cp:revision>
  <dcterms:created xsi:type="dcterms:W3CDTF">2010-02-28T17:17:53Z</dcterms:created>
  <dcterms:modified xsi:type="dcterms:W3CDTF">2019-01-02T08:52:52Z</dcterms:modified>
</cp:coreProperties>
</file>