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3"/>
  </p:notesMasterIdLst>
  <p:sldIdLst>
    <p:sldId id="256" r:id="rId2"/>
    <p:sldId id="261" r:id="rId3"/>
    <p:sldId id="262" r:id="rId4"/>
    <p:sldId id="263" r:id="rId5"/>
    <p:sldId id="264" r:id="rId6"/>
    <p:sldId id="274" r:id="rId7"/>
    <p:sldId id="268" r:id="rId8"/>
    <p:sldId id="269" r:id="rId9"/>
    <p:sldId id="271" r:id="rId10"/>
    <p:sldId id="305" r:id="rId11"/>
    <p:sldId id="26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33E43B-2B89-41C1-BA11-2E535A98482A}">
  <a:tblStyle styleId="{5D33E43B-2B89-41C1-BA11-2E535A9848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79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f9262ee2f_0_24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f9262ee2f_0_24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466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f9262ee2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f9262ee2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f9262ee2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f9262ee2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7f9262ee2f_0_26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4" name="Google Shape;1984;g7f9262ee2f_0_26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f9262ee2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f9262ee2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f9262ee2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f9262ee2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f9262ee2f_0_24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f9262ee2f_0_24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ctrTitle"/>
          </p:nvPr>
        </p:nvSpPr>
        <p:spPr>
          <a:xfrm>
            <a:off x="1273500" y="1369000"/>
            <a:ext cx="6597000" cy="21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1"/>
          </p:nvPr>
        </p:nvSpPr>
        <p:spPr>
          <a:xfrm>
            <a:off x="2481900" y="2519525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APTION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APTION_ONLY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  <a:effectLst>
            <a:outerShdw blurRad="114300" dist="28575" dir="636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1920750" y="1634425"/>
            <a:ext cx="5302500" cy="11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2786550" y="3094475"/>
            <a:ext cx="35709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 sz="1800">
                <a:solidFill>
                  <a:schemeClr val="accent1"/>
                </a:solidFill>
              </a:defRPr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 sz="1800">
                <a:solidFill>
                  <a:schemeClr val="accent1"/>
                </a:solidFill>
              </a:defRPr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 sz="1800">
                <a:solidFill>
                  <a:schemeClr val="accent1"/>
                </a:solidFill>
              </a:defRPr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 sz="1800">
                <a:solidFill>
                  <a:schemeClr val="accent1"/>
                </a:solidFill>
              </a:defRPr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  <a:defRPr sz="1800">
                <a:solidFill>
                  <a:schemeClr val="accent1"/>
                </a:solidFill>
              </a:defRPr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800"/>
              <a:buChar char="■"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SECTION_TITLE_AND_DESCRIPTION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53849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ubTitle" idx="1"/>
          </p:nvPr>
        </p:nvSpPr>
        <p:spPr>
          <a:xfrm>
            <a:off x="353849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 idx="2"/>
          </p:nvPr>
        </p:nvSpPr>
        <p:spPr>
          <a:xfrm>
            <a:off x="6028553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3"/>
          </p:nvPr>
        </p:nvSpPr>
        <p:spPr>
          <a:xfrm>
            <a:off x="6028553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5"/>
          </p:nvPr>
        </p:nvSpPr>
        <p:spPr>
          <a:xfrm>
            <a:off x="1048447" y="27679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ubTitle" idx="6"/>
          </p:nvPr>
        </p:nvSpPr>
        <p:spPr>
          <a:xfrm>
            <a:off x="1048447" y="34528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  <p:sldLayoutId id="2147483658" r:id="rId7"/>
    <p:sldLayoutId id="2147483663" r:id="rId8"/>
    <p:sldLayoutId id="2147483664" r:id="rId9"/>
    <p:sldLayoutId id="2147483665" r:id="rId10"/>
    <p:sldLayoutId id="2147483667" r:id="rId11"/>
    <p:sldLayoutId id="2147483669" r:id="rId1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WADUH COWVID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CODING ANALYSIS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Visualisasi BFS</a:t>
            </a:r>
            <a:endParaRPr dirty="0"/>
          </a:p>
        </p:txBody>
      </p:sp>
      <p:cxnSp>
        <p:nvCxnSpPr>
          <p:cNvPr id="373" name="Google Shape;373;p53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25D112C-3765-4E7C-BC58-0145AFD82879}"/>
              </a:ext>
            </a:extLst>
          </p:cNvPr>
          <p:cNvGrpSpPr/>
          <p:nvPr/>
        </p:nvGrpSpPr>
        <p:grpSpPr>
          <a:xfrm>
            <a:off x="465014" y="4570492"/>
            <a:ext cx="2504830" cy="317972"/>
            <a:chOff x="1617783" y="3613166"/>
            <a:chExt cx="2504830" cy="3179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5C96AB8-599C-4DC1-9EC3-A6DA00747BA3}"/>
                </a:ext>
              </a:extLst>
            </p:cNvPr>
            <p:cNvSpPr/>
            <p:nvPr/>
          </p:nvSpPr>
          <p:spPr>
            <a:xfrm>
              <a:off x="1617783" y="3718001"/>
              <a:ext cx="187570" cy="174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51" name="Google Shape;282;p50">
              <a:extLst>
                <a:ext uri="{FF2B5EF4-FFF2-40B4-BE49-F238E27FC236}">
                  <a16:creationId xmlns:a16="http://schemas.microsoft.com/office/drawing/2014/main" id="{B8B5B459-5183-4342-BEF7-2E6CF6C26A9E}"/>
                </a:ext>
              </a:extLst>
            </p:cNvPr>
            <p:cNvSpPr txBox="1">
              <a:spLocks/>
            </p:cNvSpPr>
            <p:nvPr/>
          </p:nvSpPr>
          <p:spPr>
            <a:xfrm>
              <a:off x="1817075" y="3613166"/>
              <a:ext cx="2305538" cy="3179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spcAft>
                  <a:spcPts val="1600"/>
                </a:spcAft>
                <a:buFont typeface="Montserrat"/>
                <a:buNone/>
              </a:pPr>
              <a:r>
                <a:rPr lang="en-ID" sz="1200" dirty="0" err="1">
                  <a:solidFill>
                    <a:schemeClr val="lt1"/>
                  </a:solidFill>
                </a:rPr>
                <a:t>Sapi</a:t>
              </a:r>
              <a:r>
                <a:rPr lang="en-ID" sz="1200" dirty="0">
                  <a:solidFill>
                    <a:schemeClr val="lt1"/>
                  </a:solidFill>
                </a:rPr>
                <a:t> yang </a:t>
              </a:r>
              <a:r>
                <a:rPr lang="en-ID" sz="1200" dirty="0" err="1">
                  <a:solidFill>
                    <a:schemeClr val="lt1"/>
                  </a:solidFill>
                </a:rPr>
                <a:t>terkena</a:t>
              </a:r>
              <a:r>
                <a:rPr lang="en-ID" sz="1200" dirty="0">
                  <a:solidFill>
                    <a:schemeClr val="lt1"/>
                  </a:solidFill>
                </a:rPr>
                <a:t> </a:t>
              </a:r>
              <a:r>
                <a:rPr lang="en-ID" sz="1200" dirty="0" err="1">
                  <a:solidFill>
                    <a:schemeClr val="lt1"/>
                  </a:solidFill>
                </a:rPr>
                <a:t>Cowvid</a:t>
              </a:r>
              <a:endParaRPr lang="en-ID" sz="1200" dirty="0">
                <a:solidFill>
                  <a:schemeClr val="lt1"/>
                </a:solidFill>
              </a:endParaRPr>
            </a:p>
          </p:txBody>
        </p:sp>
      </p:grpSp>
      <p:sp>
        <p:nvSpPr>
          <p:cNvPr id="1953" name="Google Shape;282;p50">
            <a:extLst>
              <a:ext uri="{FF2B5EF4-FFF2-40B4-BE49-F238E27FC236}">
                <a16:creationId xmlns:a16="http://schemas.microsoft.com/office/drawing/2014/main" id="{5E4DDE01-9698-498B-9950-A13983451BE8}"/>
              </a:ext>
            </a:extLst>
          </p:cNvPr>
          <p:cNvSpPr txBox="1">
            <a:spLocks/>
          </p:cNvSpPr>
          <p:nvPr/>
        </p:nvSpPr>
        <p:spPr>
          <a:xfrm>
            <a:off x="664306" y="1495752"/>
            <a:ext cx="2305538" cy="3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ID" sz="1200" dirty="0">
                <a:solidFill>
                  <a:schemeClr val="lt1"/>
                </a:solidFill>
              </a:rPr>
              <a:t>Hari 5</a:t>
            </a:r>
          </a:p>
        </p:txBody>
      </p:sp>
      <p:pic>
        <p:nvPicPr>
          <p:cNvPr id="1967" name="Picture 1966">
            <a:extLst>
              <a:ext uri="{FF2B5EF4-FFF2-40B4-BE49-F238E27FC236}">
                <a16:creationId xmlns:a16="http://schemas.microsoft.com/office/drawing/2014/main" id="{6508F582-0597-4D58-977F-1762D59FF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38" y="1971723"/>
            <a:ext cx="2966547" cy="1435645"/>
          </a:xfrm>
          <a:prstGeom prst="rect">
            <a:avLst/>
          </a:prstGeom>
        </p:spPr>
      </p:pic>
      <p:sp>
        <p:nvSpPr>
          <p:cNvPr id="1968" name="Rectangle 1967">
            <a:extLst>
              <a:ext uri="{FF2B5EF4-FFF2-40B4-BE49-F238E27FC236}">
                <a16:creationId xmlns:a16="http://schemas.microsoft.com/office/drawing/2014/main" id="{8AF4532C-9AA3-49E9-B2F1-50089421EC8E}"/>
              </a:ext>
            </a:extLst>
          </p:cNvPr>
          <p:cNvSpPr/>
          <p:nvPr/>
        </p:nvSpPr>
        <p:spPr>
          <a:xfrm>
            <a:off x="1024469" y="2347935"/>
            <a:ext cx="187570" cy="17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70" name="Rectangle 1969">
            <a:extLst>
              <a:ext uri="{FF2B5EF4-FFF2-40B4-BE49-F238E27FC236}">
                <a16:creationId xmlns:a16="http://schemas.microsoft.com/office/drawing/2014/main" id="{5FDCFE30-51AD-420B-8E05-A69C046D7387}"/>
              </a:ext>
            </a:extLst>
          </p:cNvPr>
          <p:cNvSpPr/>
          <p:nvPr/>
        </p:nvSpPr>
        <p:spPr>
          <a:xfrm>
            <a:off x="1903044" y="2038159"/>
            <a:ext cx="187570" cy="17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71" name="Rectangle 1970">
            <a:extLst>
              <a:ext uri="{FF2B5EF4-FFF2-40B4-BE49-F238E27FC236}">
                <a16:creationId xmlns:a16="http://schemas.microsoft.com/office/drawing/2014/main" id="{BF0FD277-50AB-4713-879A-7C9C2D3D1501}"/>
              </a:ext>
            </a:extLst>
          </p:cNvPr>
          <p:cNvSpPr/>
          <p:nvPr/>
        </p:nvSpPr>
        <p:spPr>
          <a:xfrm>
            <a:off x="2381482" y="2838172"/>
            <a:ext cx="187570" cy="17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72" name="Rectangle 1971">
            <a:extLst>
              <a:ext uri="{FF2B5EF4-FFF2-40B4-BE49-F238E27FC236}">
                <a16:creationId xmlns:a16="http://schemas.microsoft.com/office/drawing/2014/main" id="{1A21B6DD-D8FE-4AA5-A52B-00C7FB962EBF}"/>
              </a:ext>
            </a:extLst>
          </p:cNvPr>
          <p:cNvSpPr/>
          <p:nvPr/>
        </p:nvSpPr>
        <p:spPr>
          <a:xfrm>
            <a:off x="2973798" y="2212221"/>
            <a:ext cx="187570" cy="17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Google Shape;282;p50">
            <a:extLst>
              <a:ext uri="{FF2B5EF4-FFF2-40B4-BE49-F238E27FC236}">
                <a16:creationId xmlns:a16="http://schemas.microsoft.com/office/drawing/2014/main" id="{DAB46713-F5D6-48AC-B57F-5C3666BD9B12}"/>
              </a:ext>
            </a:extLst>
          </p:cNvPr>
          <p:cNvSpPr txBox="1">
            <a:spLocks/>
          </p:cNvSpPr>
          <p:nvPr/>
        </p:nvSpPr>
        <p:spPr>
          <a:xfrm>
            <a:off x="4381074" y="1959427"/>
            <a:ext cx="2305538" cy="144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D" sz="1200" dirty="0" err="1">
                <a:solidFill>
                  <a:schemeClr val="lt1"/>
                </a:solidFill>
              </a:rPr>
              <a:t>Sehingga</a:t>
            </a:r>
            <a:r>
              <a:rPr lang="en-ID" sz="1200" dirty="0">
                <a:solidFill>
                  <a:schemeClr val="lt1"/>
                </a:solidFill>
              </a:rPr>
              <a:t> </a:t>
            </a:r>
            <a:r>
              <a:rPr lang="en-ID" sz="1200" dirty="0" err="1">
                <a:solidFill>
                  <a:schemeClr val="lt1"/>
                </a:solidFill>
              </a:rPr>
              <a:t>dibutuhkan</a:t>
            </a:r>
            <a:r>
              <a:rPr lang="en-ID" sz="1200" dirty="0">
                <a:solidFill>
                  <a:schemeClr val="lt1"/>
                </a:solidFill>
              </a:rPr>
              <a:t> minimal 5 </a:t>
            </a:r>
            <a:r>
              <a:rPr lang="en-ID" sz="1200" dirty="0" err="1">
                <a:solidFill>
                  <a:schemeClr val="lt1"/>
                </a:solidFill>
              </a:rPr>
              <a:t>hari</a:t>
            </a:r>
            <a:r>
              <a:rPr lang="en-ID" sz="1200" dirty="0">
                <a:solidFill>
                  <a:schemeClr val="lt1"/>
                </a:solidFill>
              </a:rPr>
              <a:t> </a:t>
            </a:r>
            <a:r>
              <a:rPr lang="en-ID" sz="1200" dirty="0" err="1">
                <a:solidFill>
                  <a:schemeClr val="lt1"/>
                </a:solidFill>
              </a:rPr>
              <a:t>untuk</a:t>
            </a:r>
            <a:r>
              <a:rPr lang="en-ID" sz="1200" dirty="0">
                <a:solidFill>
                  <a:schemeClr val="lt1"/>
                </a:solidFill>
              </a:rPr>
              <a:t> </a:t>
            </a:r>
            <a:r>
              <a:rPr lang="en-ID" sz="1200" dirty="0" err="1">
                <a:solidFill>
                  <a:schemeClr val="lt1"/>
                </a:solidFill>
              </a:rPr>
              <a:t>memastikan</a:t>
            </a:r>
            <a:r>
              <a:rPr lang="en-ID" sz="1200" dirty="0">
                <a:solidFill>
                  <a:schemeClr val="lt1"/>
                </a:solidFill>
              </a:rPr>
              <a:t> </a:t>
            </a:r>
            <a:r>
              <a:rPr lang="en-ID" sz="1200" dirty="0" err="1">
                <a:solidFill>
                  <a:schemeClr val="lt1"/>
                </a:solidFill>
              </a:rPr>
              <a:t>bahwa</a:t>
            </a:r>
            <a:r>
              <a:rPr lang="en-ID" sz="1200" dirty="0">
                <a:solidFill>
                  <a:schemeClr val="lt1"/>
                </a:solidFill>
              </a:rPr>
              <a:t> </a:t>
            </a:r>
            <a:r>
              <a:rPr lang="en-ID" sz="1200" dirty="0" err="1">
                <a:solidFill>
                  <a:schemeClr val="lt1"/>
                </a:solidFill>
              </a:rPr>
              <a:t>terdapat</a:t>
            </a:r>
            <a:r>
              <a:rPr lang="en-ID" sz="1200" dirty="0">
                <a:solidFill>
                  <a:schemeClr val="lt1"/>
                </a:solidFill>
              </a:rPr>
              <a:t> </a:t>
            </a:r>
            <a:r>
              <a:rPr lang="en-ID" sz="1200" dirty="0" err="1">
                <a:solidFill>
                  <a:schemeClr val="lt1"/>
                </a:solidFill>
              </a:rPr>
              <a:t>seekor</a:t>
            </a:r>
            <a:r>
              <a:rPr lang="en-ID" sz="1200" dirty="0">
                <a:solidFill>
                  <a:schemeClr val="lt1"/>
                </a:solidFill>
              </a:rPr>
              <a:t> </a:t>
            </a:r>
            <a:r>
              <a:rPr lang="en-ID" sz="1200" dirty="0" err="1">
                <a:solidFill>
                  <a:schemeClr val="lt1"/>
                </a:solidFill>
              </a:rPr>
              <a:t>sapi</a:t>
            </a:r>
            <a:r>
              <a:rPr lang="en-ID" sz="1200" dirty="0">
                <a:solidFill>
                  <a:schemeClr val="lt1"/>
                </a:solidFill>
              </a:rPr>
              <a:t> yang </a:t>
            </a:r>
            <a:r>
              <a:rPr lang="en-ID" sz="1200" dirty="0" err="1">
                <a:solidFill>
                  <a:schemeClr val="lt1"/>
                </a:solidFill>
              </a:rPr>
              <a:t>positif</a:t>
            </a:r>
            <a:r>
              <a:rPr lang="en-ID" sz="1200" dirty="0">
                <a:solidFill>
                  <a:schemeClr val="lt1"/>
                </a:solidFill>
              </a:rPr>
              <a:t> Cowvid-19 di </a:t>
            </a:r>
            <a:r>
              <a:rPr lang="en-ID" sz="1200" dirty="0" err="1">
                <a:solidFill>
                  <a:schemeClr val="lt1"/>
                </a:solidFill>
              </a:rPr>
              <a:t>setiap</a:t>
            </a:r>
            <a:r>
              <a:rPr lang="en-ID" sz="1200" dirty="0">
                <a:solidFill>
                  <a:schemeClr val="lt1"/>
                </a:solidFill>
              </a:rPr>
              <a:t> </a:t>
            </a:r>
            <a:r>
              <a:rPr lang="en-ID" sz="1200" dirty="0" err="1">
                <a:solidFill>
                  <a:schemeClr val="lt1"/>
                </a:solidFill>
              </a:rPr>
              <a:t>peternakan</a:t>
            </a:r>
            <a:r>
              <a:rPr lang="en-ID" sz="1200" dirty="0">
                <a:solidFill>
                  <a:schemeClr val="l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787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>
            <a:spLocks noGrp="1"/>
          </p:cNvSpPr>
          <p:nvPr>
            <p:ph type="ctrTitle"/>
          </p:nvPr>
        </p:nvSpPr>
        <p:spPr>
          <a:xfrm>
            <a:off x="1273500" y="1369000"/>
            <a:ext cx="6597000" cy="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THANKYOU</a:t>
            </a:r>
            <a:endParaRPr dirty="0"/>
          </a:p>
        </p:txBody>
      </p:sp>
      <p:sp>
        <p:nvSpPr>
          <p:cNvPr id="274" name="Google Shape;274;p49"/>
          <p:cNvSpPr txBox="1">
            <a:spLocks noGrp="1"/>
          </p:cNvSpPr>
          <p:nvPr>
            <p:ph type="subTitle" idx="1"/>
          </p:nvPr>
        </p:nvSpPr>
        <p:spPr>
          <a:xfrm>
            <a:off x="2481900" y="2519525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Terimakasih atas perhatian anda!</a:t>
            </a:r>
            <a:endParaRPr dirty="0"/>
          </a:p>
        </p:txBody>
      </p:sp>
      <p:cxnSp>
        <p:nvCxnSpPr>
          <p:cNvPr id="275" name="Google Shape;275;p49"/>
          <p:cNvCxnSpPr/>
          <p:nvPr/>
        </p:nvCxnSpPr>
        <p:spPr>
          <a:xfrm>
            <a:off x="3190500" y="23542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Code</a:t>
            </a:r>
            <a:endParaRPr dirty="0"/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8" name="Google Shape;208;p4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Analisis Main Code pada WADUH COWVID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610750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Code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Pertama-tama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deklarasikan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variable </a:t>
            </a:r>
            <a:r>
              <a:rPr lang="en-US" dirty="0" err="1"/>
              <a:t>bertipe</a:t>
            </a:r>
            <a:r>
              <a:rPr lang="en-US" dirty="0"/>
              <a:t> integer n.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ambil</a:t>
            </a:r>
            <a:r>
              <a:rPr lang="en-US" dirty="0"/>
              <a:t> input </a:t>
            </a:r>
            <a:r>
              <a:rPr lang="en-US" dirty="0" err="1"/>
              <a:t>dari</a:t>
            </a:r>
            <a:r>
              <a:rPr lang="en-US" dirty="0"/>
              <a:t> user dan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variable n. </a:t>
            </a:r>
            <a:r>
              <a:rPr lang="en-US" dirty="0" err="1"/>
              <a:t>kemudian</a:t>
            </a:r>
            <a:r>
              <a:rPr lang="en-US" dirty="0"/>
              <a:t> buat vector integer 2 </a:t>
            </a:r>
            <a:r>
              <a:rPr lang="en-US" dirty="0" err="1"/>
              <a:t>dimensi</a:t>
            </a:r>
            <a:r>
              <a:rPr lang="en-US" dirty="0"/>
              <a:t> 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n+1.</a:t>
            </a:r>
            <a:endParaRPr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0C3B9CE-C9B6-4D4F-91BC-E793955CC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22" y="3319821"/>
            <a:ext cx="6509155" cy="1164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Code</a:t>
            </a:r>
            <a:endParaRPr dirty="0"/>
          </a:p>
        </p:txBody>
      </p:sp>
      <p:cxnSp>
        <p:nvCxnSpPr>
          <p:cNvPr id="222" name="Google Shape;222;p45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24" name="Google Shape;224;p45"/>
          <p:cNvSpPr txBox="1">
            <a:spLocks noGrp="1"/>
          </p:cNvSpPr>
          <p:nvPr>
            <p:ph type="subTitle" idx="1"/>
          </p:nvPr>
        </p:nvSpPr>
        <p:spPr>
          <a:xfrm>
            <a:off x="451438" y="1417427"/>
            <a:ext cx="5936662" cy="2427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 err="1"/>
              <a:t>Kemudian</a:t>
            </a:r>
            <a:r>
              <a:rPr lang="en-US" dirty="0"/>
              <a:t> 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hingga</a:t>
            </a:r>
            <a:r>
              <a:rPr lang="en-US" dirty="0"/>
              <a:t> n. Pada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mendeklarasikan</a:t>
            </a:r>
            <a:r>
              <a:rPr lang="en-US" dirty="0"/>
              <a:t> integer a dan b, dan </a:t>
            </a:r>
            <a:r>
              <a:rPr lang="en-US" dirty="0" err="1"/>
              <a:t>menerima</a:t>
            </a:r>
            <a:r>
              <a:rPr lang="en-US" dirty="0"/>
              <a:t> input integer a dan b </a:t>
            </a:r>
            <a:r>
              <a:rPr lang="en-US" dirty="0" err="1"/>
              <a:t>dari</a:t>
            </a:r>
            <a:r>
              <a:rPr lang="en-US" dirty="0"/>
              <a:t> user. </a:t>
            </a:r>
            <a:r>
              <a:rPr lang="en-US" dirty="0" err="1"/>
              <a:t>Kemudian</a:t>
            </a:r>
            <a:r>
              <a:rPr lang="en-US" dirty="0"/>
              <a:t> g index </a:t>
            </a:r>
            <a:r>
              <a:rPr lang="en-US" dirty="0" err="1"/>
              <a:t>ke</a:t>
            </a:r>
            <a:r>
              <a:rPr lang="en-US" dirty="0"/>
              <a:t> 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push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variable b. </a:t>
            </a:r>
            <a:r>
              <a:rPr lang="en-US" dirty="0" err="1"/>
              <a:t>Begitu</a:t>
            </a:r>
            <a:r>
              <a:rPr lang="en-US" dirty="0"/>
              <a:t> pula g index b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push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variable a. Input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perternakan</a:t>
            </a:r>
            <a:r>
              <a:rPr lang="en-US" dirty="0"/>
              <a:t>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input </a:t>
            </a:r>
            <a:r>
              <a:rPr lang="en-US" dirty="0" err="1"/>
              <a:t>dimasukkan</a:t>
            </a:r>
            <a:r>
              <a:rPr lang="en-US" dirty="0"/>
              <a:t>, 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code BFS </a:t>
            </a:r>
            <a:r>
              <a:rPr lang="en-US" dirty="0" err="1"/>
              <a:t>dengan</a:t>
            </a:r>
            <a:r>
              <a:rPr lang="en-US" dirty="0"/>
              <a:t> argument g dan 1.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D9D2AD-D2B3-4DB0-8D08-1C7DB6C68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58" y="3386329"/>
            <a:ext cx="2368904" cy="14142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BFS</a:t>
            </a:r>
            <a:endParaRPr dirty="0"/>
          </a:p>
        </p:txBody>
      </p:sp>
      <p:cxnSp>
        <p:nvCxnSpPr>
          <p:cNvPr id="234" name="Google Shape;234;p46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3" name="Subtitle 12">
            <a:extLst>
              <a:ext uri="{FF2B5EF4-FFF2-40B4-BE49-F238E27FC236}">
                <a16:creationId xmlns:a16="http://schemas.microsoft.com/office/drawing/2014/main" id="{157BBEEE-3655-40C0-B60B-E95BF8BAD149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15073" y="1209903"/>
            <a:ext cx="5276154" cy="3519575"/>
          </a:xfrm>
        </p:spPr>
        <p:txBody>
          <a:bodyPr/>
          <a:lstStyle/>
          <a:p>
            <a:pPr marL="0" indent="0" algn="l"/>
            <a:r>
              <a:rPr lang="en-US" dirty="0"/>
              <a:t>Parameter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vector g yang </a:t>
            </a:r>
            <a:r>
              <a:rPr lang="en-US" dirty="0" err="1"/>
              <a:t>dimasukkan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parameter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 yang </a:t>
            </a:r>
            <a:r>
              <a:rPr lang="en-US" dirty="0" err="1"/>
              <a:t>menjadi</a:t>
            </a:r>
            <a:r>
              <a:rPr lang="en-US" dirty="0"/>
              <a:t> root </a:t>
            </a:r>
            <a:r>
              <a:rPr lang="en-US" dirty="0" err="1"/>
              <a:t>nya</a:t>
            </a:r>
            <a:r>
              <a:rPr lang="en-US" dirty="0"/>
              <a:t>. 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BFS (Breadth first search)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edge (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peternakan</a:t>
            </a:r>
            <a:r>
              <a:rPr lang="en-US" dirty="0"/>
              <a:t>) yang </a:t>
            </a:r>
            <a:r>
              <a:rPr lang="en-US" dirty="0" err="1"/>
              <a:t>disimpan</a:t>
            </a:r>
            <a:r>
              <a:rPr lang="en-US" dirty="0"/>
              <a:t> di vector G. </a:t>
            </a:r>
            <a:r>
              <a:rPr lang="en-US" dirty="0" err="1"/>
              <a:t>Selagi</a:t>
            </a:r>
            <a:r>
              <a:rPr lang="en-US" dirty="0"/>
              <a:t> program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BFS, program juga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mengincrement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count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0, </a:t>
            </a:r>
            <a:r>
              <a:rPr lang="en-US" dirty="0" err="1"/>
              <a:t>setiap</a:t>
            </a:r>
            <a:r>
              <a:rPr lang="en-US" dirty="0"/>
              <a:t> node </a:t>
            </a:r>
            <a:r>
              <a:rPr lang="en-US" dirty="0" err="1"/>
              <a:t>dikunjungi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menginisiasi</a:t>
            </a:r>
            <a:r>
              <a:rPr lang="en-US" dirty="0"/>
              <a:t> integer now </a:t>
            </a:r>
            <a:r>
              <a:rPr lang="en-US" dirty="0" err="1"/>
              <a:t>berisi</a:t>
            </a:r>
            <a:r>
              <a:rPr lang="en-US" dirty="0"/>
              <a:t> 1,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now &lt; count+1.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program </a:t>
            </a:r>
            <a:r>
              <a:rPr lang="en-US" dirty="0" err="1"/>
              <a:t>mengincrement</a:t>
            </a:r>
            <a:r>
              <a:rPr lang="en-US" dirty="0"/>
              <a:t> total dan </a:t>
            </a:r>
            <a:r>
              <a:rPr lang="en-US" dirty="0" err="1"/>
              <a:t>mengkalikan</a:t>
            </a:r>
            <a:r>
              <a:rPr lang="en-US" dirty="0"/>
              <a:t> now </a:t>
            </a:r>
            <a:r>
              <a:rPr lang="en-US" dirty="0" err="1"/>
              <a:t>dengan</a:t>
            </a:r>
            <a:r>
              <a:rPr lang="en-US" dirty="0"/>
              <a:t> 2.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mengilustrasikan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sapi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berlipat</a:t>
            </a:r>
            <a:r>
              <a:rPr lang="en-US" dirty="0"/>
              <a:t> </a:t>
            </a:r>
            <a:r>
              <a:rPr lang="en-US" dirty="0" err="1"/>
              <a:t>ganda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90CC03-AE8A-467A-8B9B-F55F55976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654" y="1054362"/>
            <a:ext cx="2605935" cy="3830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56"/>
          <p:cNvSpPr txBox="1">
            <a:spLocks noGrp="1"/>
          </p:cNvSpPr>
          <p:nvPr>
            <p:ph type="title"/>
          </p:nvPr>
        </p:nvSpPr>
        <p:spPr>
          <a:xfrm>
            <a:off x="1920750" y="1634425"/>
            <a:ext cx="5302500" cy="11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Sample</a:t>
            </a:r>
            <a:endParaRPr dirty="0"/>
          </a:p>
        </p:txBody>
      </p:sp>
      <p:sp>
        <p:nvSpPr>
          <p:cNvPr id="1987" name="Google Shape;1987;p56"/>
          <p:cNvSpPr txBox="1">
            <a:spLocks noGrp="1"/>
          </p:cNvSpPr>
          <p:nvPr>
            <p:ph type="body" idx="1"/>
          </p:nvPr>
        </p:nvSpPr>
        <p:spPr>
          <a:xfrm>
            <a:off x="2786550" y="3094475"/>
            <a:ext cx="35709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/>
              <a:t>Ilustrasi Sample Input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dirty="0"/>
              <a:t>dan Output</a:t>
            </a:r>
            <a:endParaRPr dirty="0"/>
          </a:p>
        </p:txBody>
      </p:sp>
      <p:cxnSp>
        <p:nvCxnSpPr>
          <p:cNvPr id="1988" name="Google Shape;1988;p56"/>
          <p:cNvCxnSpPr/>
          <p:nvPr/>
        </p:nvCxnSpPr>
        <p:spPr>
          <a:xfrm>
            <a:off x="3190500" y="2845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Sample Case</a:t>
            </a:r>
            <a:endParaRPr dirty="0"/>
          </a:p>
        </p:txBody>
      </p:sp>
      <p:cxnSp>
        <p:nvCxnSpPr>
          <p:cNvPr id="281" name="Google Shape;281;p50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82" name="Google Shape;282;p50"/>
          <p:cNvSpPr txBox="1">
            <a:spLocks noGrp="1"/>
          </p:cNvSpPr>
          <p:nvPr>
            <p:ph type="body" idx="4294967295"/>
          </p:nvPr>
        </p:nvSpPr>
        <p:spPr>
          <a:xfrm>
            <a:off x="812800" y="1524000"/>
            <a:ext cx="5837450" cy="311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Dari input yang diberikan, program akan menerima input 4, sehingga program melakukan iterasi sebanyak 3 kali yang kemudian menerima input 1 2, 1 3, dan 1 4. Artinya terdapat jalan dari Peternakan 1 ke 2, 1 ke 3, dan 1 ke 4. Setelah mendapatkan vektor g seperti berikut: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ID" sz="1200" dirty="0">
                <a:solidFill>
                  <a:schemeClr val="lt1"/>
                </a:solidFill>
              </a:rPr>
              <a:t>G</a:t>
            </a:r>
            <a:r>
              <a:rPr lang="en" sz="1200" dirty="0">
                <a:solidFill>
                  <a:schemeClr val="lt1"/>
                </a:solidFill>
              </a:rPr>
              <a:t>[1] : {2, ,3, 4}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chemeClr val="lt1"/>
                </a:solidFill>
              </a:rPr>
              <a:t>G[2] : {1}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chemeClr val="lt1"/>
                </a:solidFill>
              </a:rPr>
              <a:t>G[3] : {1}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chemeClr val="lt1"/>
                </a:solidFill>
              </a:rPr>
              <a:t>G[4] : {1}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lang="en" sz="12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" sz="1200" dirty="0">
                <a:solidFill>
                  <a:schemeClr val="lt1"/>
                </a:solidFill>
              </a:rPr>
              <a:t>Sehingga program akan dilanjutkan ke dalam sub-program BFS dengan root 1.</a:t>
            </a:r>
            <a:endParaRPr sz="1200"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B7EDE-9B66-4EB9-9BB5-4083D6A44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273" y="2361939"/>
            <a:ext cx="2078527" cy="19765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Sample Case</a:t>
            </a:r>
            <a:endParaRPr dirty="0"/>
          </a:p>
        </p:txBody>
      </p:sp>
      <p:cxnSp>
        <p:nvCxnSpPr>
          <p:cNvPr id="293" name="Google Shape;293;p51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71" name="Google Shape;282;p50">
            <a:extLst>
              <a:ext uri="{FF2B5EF4-FFF2-40B4-BE49-F238E27FC236}">
                <a16:creationId xmlns:a16="http://schemas.microsoft.com/office/drawing/2014/main" id="{6ED160EA-0978-431B-8B05-732F3092E7E1}"/>
              </a:ext>
            </a:extLst>
          </p:cNvPr>
          <p:cNvSpPr txBox="1">
            <a:spLocks/>
          </p:cNvSpPr>
          <p:nvPr/>
        </p:nvSpPr>
        <p:spPr>
          <a:xfrm>
            <a:off x="812800" y="1524000"/>
            <a:ext cx="5837450" cy="311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D" sz="1200" dirty="0" err="1">
                <a:solidFill>
                  <a:schemeClr val="lt1"/>
                </a:solidFill>
              </a:rPr>
              <a:t>Melalui</a:t>
            </a:r>
            <a:r>
              <a:rPr lang="en-ID" sz="1200" dirty="0">
                <a:solidFill>
                  <a:schemeClr val="lt1"/>
                </a:solidFill>
              </a:rPr>
              <a:t> sub-program BFS, program </a:t>
            </a:r>
            <a:r>
              <a:rPr lang="en-ID" sz="1200" dirty="0" err="1">
                <a:solidFill>
                  <a:schemeClr val="lt1"/>
                </a:solidFill>
              </a:rPr>
              <a:t>akan</a:t>
            </a:r>
            <a:r>
              <a:rPr lang="en-ID" sz="1200" dirty="0">
                <a:solidFill>
                  <a:schemeClr val="lt1"/>
                </a:solidFill>
              </a:rPr>
              <a:t> </a:t>
            </a:r>
            <a:r>
              <a:rPr lang="en-ID" sz="1200" dirty="0" err="1">
                <a:solidFill>
                  <a:schemeClr val="lt1"/>
                </a:solidFill>
              </a:rPr>
              <a:t>menghasilkan</a:t>
            </a:r>
            <a:r>
              <a:rPr lang="en-ID" sz="1200" dirty="0">
                <a:solidFill>
                  <a:schemeClr val="lt1"/>
                </a:solidFill>
              </a:rPr>
              <a:t> </a:t>
            </a:r>
            <a:r>
              <a:rPr lang="en-ID" sz="1200" dirty="0" err="1">
                <a:solidFill>
                  <a:schemeClr val="lt1"/>
                </a:solidFill>
              </a:rPr>
              <a:t>nilai</a:t>
            </a:r>
            <a:r>
              <a:rPr lang="en-ID" sz="1200" dirty="0">
                <a:solidFill>
                  <a:schemeClr val="lt1"/>
                </a:solidFill>
              </a:rPr>
              <a:t> count 3 0 0 0, </a:t>
            </a:r>
            <a:r>
              <a:rPr lang="en-ID" sz="1200" dirty="0" err="1">
                <a:solidFill>
                  <a:schemeClr val="lt1"/>
                </a:solidFill>
              </a:rPr>
              <a:t>sesuai</a:t>
            </a:r>
            <a:r>
              <a:rPr lang="en-ID" sz="1200" dirty="0">
                <a:solidFill>
                  <a:schemeClr val="lt1"/>
                </a:solidFill>
              </a:rPr>
              <a:t> </a:t>
            </a:r>
            <a:r>
              <a:rPr lang="en-ID" sz="1200" dirty="0" err="1">
                <a:solidFill>
                  <a:schemeClr val="lt1"/>
                </a:solidFill>
              </a:rPr>
              <a:t>dengan</a:t>
            </a:r>
            <a:r>
              <a:rPr lang="en-ID" sz="1200" dirty="0">
                <a:solidFill>
                  <a:schemeClr val="lt1"/>
                </a:solidFill>
              </a:rPr>
              <a:t> </a:t>
            </a:r>
            <a:r>
              <a:rPr lang="en-ID" sz="1200" dirty="0" err="1">
                <a:solidFill>
                  <a:schemeClr val="lt1"/>
                </a:solidFill>
              </a:rPr>
              <a:t>jumlah</a:t>
            </a:r>
            <a:r>
              <a:rPr lang="en-ID" sz="1200" dirty="0">
                <a:solidFill>
                  <a:schemeClr val="lt1"/>
                </a:solidFill>
              </a:rPr>
              <a:t> edge yang </a:t>
            </a:r>
            <a:r>
              <a:rPr lang="en-ID" sz="1200" dirty="0" err="1">
                <a:solidFill>
                  <a:schemeClr val="lt1"/>
                </a:solidFill>
              </a:rPr>
              <a:t>dimiliki</a:t>
            </a:r>
            <a:r>
              <a:rPr lang="en-ID" sz="1200" dirty="0">
                <a:solidFill>
                  <a:schemeClr val="lt1"/>
                </a:solidFill>
              </a:rPr>
              <a:t> </a:t>
            </a:r>
            <a:r>
              <a:rPr lang="en-ID" sz="1200" dirty="0" err="1">
                <a:solidFill>
                  <a:schemeClr val="lt1"/>
                </a:solidFill>
              </a:rPr>
              <a:t>sampai</a:t>
            </a:r>
            <a:r>
              <a:rPr lang="en-ID" sz="1200" dirty="0">
                <a:solidFill>
                  <a:schemeClr val="lt1"/>
                </a:solidFill>
              </a:rPr>
              <a:t> </a:t>
            </a:r>
            <a:r>
              <a:rPr lang="en-ID" sz="1200" dirty="0" err="1">
                <a:solidFill>
                  <a:schemeClr val="lt1"/>
                </a:solidFill>
              </a:rPr>
              <a:t>semua</a:t>
            </a:r>
            <a:r>
              <a:rPr lang="en-ID" sz="1200" dirty="0">
                <a:solidFill>
                  <a:schemeClr val="lt1"/>
                </a:solidFill>
              </a:rPr>
              <a:t> node </a:t>
            </a:r>
            <a:r>
              <a:rPr lang="en-ID" sz="1200" dirty="0" err="1">
                <a:solidFill>
                  <a:schemeClr val="lt1"/>
                </a:solidFill>
              </a:rPr>
              <a:t>terkunjungi</a:t>
            </a:r>
            <a:r>
              <a:rPr lang="en-ID" sz="1200" dirty="0">
                <a:solidFill>
                  <a:schemeClr val="lt1"/>
                </a:solidFill>
              </a:rPr>
              <a:t>. </a:t>
            </a:r>
            <a:r>
              <a:rPr lang="en-ID" sz="1200" dirty="0" err="1">
                <a:solidFill>
                  <a:schemeClr val="lt1"/>
                </a:solidFill>
              </a:rPr>
              <a:t>Sehingga</a:t>
            </a:r>
            <a:r>
              <a:rPr lang="en-ID" sz="1200" dirty="0">
                <a:solidFill>
                  <a:schemeClr val="lt1"/>
                </a:solidFill>
              </a:rPr>
              <a:t> program </a:t>
            </a:r>
            <a:r>
              <a:rPr lang="en-ID" sz="1200" dirty="0" err="1">
                <a:solidFill>
                  <a:schemeClr val="lt1"/>
                </a:solidFill>
              </a:rPr>
              <a:t>hanya</a:t>
            </a:r>
            <a:r>
              <a:rPr lang="en-ID" sz="1200" dirty="0">
                <a:solidFill>
                  <a:schemeClr val="lt1"/>
                </a:solidFill>
              </a:rPr>
              <a:t> </a:t>
            </a:r>
            <a:r>
              <a:rPr lang="en-ID" sz="1200" dirty="0" err="1">
                <a:solidFill>
                  <a:schemeClr val="lt1"/>
                </a:solidFill>
              </a:rPr>
              <a:t>melakukan</a:t>
            </a:r>
            <a:r>
              <a:rPr lang="en-ID" sz="1200" dirty="0">
                <a:solidFill>
                  <a:schemeClr val="lt1"/>
                </a:solidFill>
              </a:rPr>
              <a:t> </a:t>
            </a:r>
            <a:r>
              <a:rPr lang="en-ID" sz="1200" dirty="0" err="1">
                <a:solidFill>
                  <a:schemeClr val="lt1"/>
                </a:solidFill>
              </a:rPr>
              <a:t>iterasi</a:t>
            </a:r>
            <a:r>
              <a:rPr lang="en-ID" sz="1200" dirty="0">
                <a:solidFill>
                  <a:schemeClr val="lt1"/>
                </a:solidFill>
              </a:rPr>
              <a:t> while </a:t>
            </a:r>
            <a:r>
              <a:rPr lang="en-ID" sz="1200" dirty="0" err="1">
                <a:solidFill>
                  <a:schemeClr val="lt1"/>
                </a:solidFill>
              </a:rPr>
              <a:t>saat</a:t>
            </a:r>
            <a:r>
              <a:rPr lang="en-ID" sz="1200" dirty="0">
                <a:solidFill>
                  <a:schemeClr val="lt1"/>
                </a:solidFill>
              </a:rPr>
              <a:t> count 3. </a:t>
            </a:r>
            <a:r>
              <a:rPr lang="en-ID" sz="1200" dirty="0" err="1">
                <a:solidFill>
                  <a:schemeClr val="lt1"/>
                </a:solidFill>
              </a:rPr>
              <a:t>Menghasilkan</a:t>
            </a:r>
            <a:r>
              <a:rPr lang="en-ID" sz="1200" dirty="0">
                <a:solidFill>
                  <a:schemeClr val="lt1"/>
                </a:solidFill>
              </a:rPr>
              <a:t> total 5 dan now 4 </a:t>
            </a:r>
            <a:r>
              <a:rPr lang="en-ID" sz="1200" dirty="0" err="1">
                <a:solidFill>
                  <a:schemeClr val="lt1"/>
                </a:solidFill>
              </a:rPr>
              <a:t>karena</a:t>
            </a:r>
            <a:r>
              <a:rPr lang="en-ID" sz="1200" dirty="0">
                <a:solidFill>
                  <a:schemeClr val="lt1"/>
                </a:solidFill>
              </a:rPr>
              <a:t> </a:t>
            </a:r>
            <a:r>
              <a:rPr lang="en-ID" sz="1200" dirty="0" err="1">
                <a:solidFill>
                  <a:schemeClr val="lt1"/>
                </a:solidFill>
              </a:rPr>
              <a:t>iterasi</a:t>
            </a:r>
            <a:r>
              <a:rPr lang="en-ID" sz="1200" dirty="0">
                <a:solidFill>
                  <a:schemeClr val="lt1"/>
                </a:solidFill>
              </a:rPr>
              <a:t> </a:t>
            </a:r>
            <a:r>
              <a:rPr lang="en-ID" sz="1200" dirty="0" err="1">
                <a:solidFill>
                  <a:schemeClr val="lt1"/>
                </a:solidFill>
              </a:rPr>
              <a:t>sebanyak</a:t>
            </a:r>
            <a:r>
              <a:rPr lang="en-ID" sz="1200" dirty="0">
                <a:solidFill>
                  <a:schemeClr val="lt1"/>
                </a:solidFill>
              </a:rPr>
              <a:t> 2 kali </a:t>
            </a:r>
            <a:r>
              <a:rPr lang="en-ID" sz="1200" dirty="0" err="1">
                <a:solidFill>
                  <a:schemeClr val="lt1"/>
                </a:solidFill>
              </a:rPr>
              <a:t>dalam</a:t>
            </a:r>
            <a:r>
              <a:rPr lang="en-ID" sz="1200" dirty="0">
                <a:solidFill>
                  <a:schemeClr val="lt1"/>
                </a:solidFill>
              </a:rPr>
              <a:t> while. </a:t>
            </a:r>
            <a:r>
              <a:rPr lang="en-ID" sz="1200" dirty="0" err="1">
                <a:solidFill>
                  <a:schemeClr val="lt1"/>
                </a:solidFill>
              </a:rPr>
              <a:t>Sehingga</a:t>
            </a:r>
            <a:r>
              <a:rPr lang="en-ID" sz="1200" dirty="0">
                <a:solidFill>
                  <a:schemeClr val="lt1"/>
                </a:solidFill>
              </a:rPr>
              <a:t> program </a:t>
            </a:r>
            <a:r>
              <a:rPr lang="en-ID" sz="1200" dirty="0" err="1">
                <a:solidFill>
                  <a:schemeClr val="lt1"/>
                </a:solidFill>
              </a:rPr>
              <a:t>akan</a:t>
            </a:r>
            <a:r>
              <a:rPr lang="en-ID" sz="1200" dirty="0">
                <a:solidFill>
                  <a:schemeClr val="lt1"/>
                </a:solidFill>
              </a:rPr>
              <a:t> </a:t>
            </a:r>
            <a:r>
              <a:rPr lang="en-ID" sz="1200" dirty="0" err="1">
                <a:solidFill>
                  <a:schemeClr val="lt1"/>
                </a:solidFill>
              </a:rPr>
              <a:t>mengeluarkan</a:t>
            </a:r>
            <a:r>
              <a:rPr lang="en-ID" sz="1200" dirty="0">
                <a:solidFill>
                  <a:schemeClr val="lt1"/>
                </a:solidFill>
              </a:rPr>
              <a:t> output 5 </a:t>
            </a:r>
            <a:r>
              <a:rPr lang="en-ID" sz="1200" dirty="0" err="1">
                <a:solidFill>
                  <a:schemeClr val="lt1"/>
                </a:solidFill>
              </a:rPr>
              <a:t>sesuai</a:t>
            </a:r>
            <a:r>
              <a:rPr lang="en-ID" sz="1200" dirty="0">
                <a:solidFill>
                  <a:schemeClr val="lt1"/>
                </a:solidFill>
              </a:rPr>
              <a:t> </a:t>
            </a:r>
            <a:r>
              <a:rPr lang="en-ID" sz="1200" dirty="0" err="1">
                <a:solidFill>
                  <a:schemeClr val="lt1"/>
                </a:solidFill>
              </a:rPr>
              <a:t>dengan</a:t>
            </a:r>
            <a:r>
              <a:rPr lang="en-ID" sz="1200" dirty="0">
                <a:solidFill>
                  <a:schemeClr val="lt1"/>
                </a:solidFill>
              </a:rPr>
              <a:t> </a:t>
            </a:r>
            <a:r>
              <a:rPr lang="en-ID" sz="1200" dirty="0" err="1">
                <a:solidFill>
                  <a:schemeClr val="lt1"/>
                </a:solidFill>
              </a:rPr>
              <a:t>jumlah</a:t>
            </a:r>
            <a:r>
              <a:rPr lang="en-ID" sz="1200" dirty="0">
                <a:solidFill>
                  <a:schemeClr val="lt1"/>
                </a:solidFill>
              </a:rPr>
              <a:t> variable total.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962AC-E1A1-4BCB-BA31-92FC07C84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469" y="3009738"/>
            <a:ext cx="3489524" cy="16887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702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Visualisasi BFS</a:t>
            </a:r>
            <a:endParaRPr dirty="0"/>
          </a:p>
        </p:txBody>
      </p:sp>
      <p:cxnSp>
        <p:nvCxnSpPr>
          <p:cNvPr id="373" name="Google Shape;373;p53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DD7C6AD-1F6A-429A-9FB9-9228CEB56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7" y="1301337"/>
            <a:ext cx="2966547" cy="143564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25D112C-3765-4E7C-BC58-0145AFD82879}"/>
              </a:ext>
            </a:extLst>
          </p:cNvPr>
          <p:cNvGrpSpPr/>
          <p:nvPr/>
        </p:nvGrpSpPr>
        <p:grpSpPr>
          <a:xfrm>
            <a:off x="465014" y="4570492"/>
            <a:ext cx="2504830" cy="317972"/>
            <a:chOff x="1617783" y="3613166"/>
            <a:chExt cx="2504830" cy="3179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5C96AB8-599C-4DC1-9EC3-A6DA00747BA3}"/>
                </a:ext>
              </a:extLst>
            </p:cNvPr>
            <p:cNvSpPr/>
            <p:nvPr/>
          </p:nvSpPr>
          <p:spPr>
            <a:xfrm>
              <a:off x="1617783" y="3718001"/>
              <a:ext cx="187570" cy="174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51" name="Google Shape;282;p50">
              <a:extLst>
                <a:ext uri="{FF2B5EF4-FFF2-40B4-BE49-F238E27FC236}">
                  <a16:creationId xmlns:a16="http://schemas.microsoft.com/office/drawing/2014/main" id="{B8B5B459-5183-4342-BEF7-2E6CF6C26A9E}"/>
                </a:ext>
              </a:extLst>
            </p:cNvPr>
            <p:cNvSpPr txBox="1">
              <a:spLocks/>
            </p:cNvSpPr>
            <p:nvPr/>
          </p:nvSpPr>
          <p:spPr>
            <a:xfrm>
              <a:off x="1817075" y="3613166"/>
              <a:ext cx="2305538" cy="3179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Montserrat"/>
                <a:buChar char="●"/>
                <a:defRPr sz="18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●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Montserrat"/>
                <a:buChar char="○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chemeClr val="dk2"/>
                </a:buClr>
                <a:buSzPts val="1400"/>
                <a:buFont typeface="Montserrat"/>
                <a:buChar char="■"/>
                <a:defRPr sz="1400" b="0" i="0" u="none" strike="noStrike" cap="none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 algn="ctr">
                <a:spcAft>
                  <a:spcPts val="1600"/>
                </a:spcAft>
                <a:buFont typeface="Montserrat"/>
                <a:buNone/>
              </a:pPr>
              <a:r>
                <a:rPr lang="en-ID" sz="1200" dirty="0" err="1">
                  <a:solidFill>
                    <a:schemeClr val="lt1"/>
                  </a:solidFill>
                </a:rPr>
                <a:t>Sapi</a:t>
              </a:r>
              <a:r>
                <a:rPr lang="en-ID" sz="1200" dirty="0">
                  <a:solidFill>
                    <a:schemeClr val="lt1"/>
                  </a:solidFill>
                </a:rPr>
                <a:t> yang </a:t>
              </a:r>
              <a:r>
                <a:rPr lang="en-ID" sz="1200" dirty="0" err="1">
                  <a:solidFill>
                    <a:schemeClr val="lt1"/>
                  </a:solidFill>
                </a:rPr>
                <a:t>terkena</a:t>
              </a:r>
              <a:r>
                <a:rPr lang="en-ID" sz="1200" dirty="0">
                  <a:solidFill>
                    <a:schemeClr val="lt1"/>
                  </a:solidFill>
                </a:rPr>
                <a:t> </a:t>
              </a:r>
              <a:r>
                <a:rPr lang="en-ID" sz="1200" dirty="0" err="1">
                  <a:solidFill>
                    <a:schemeClr val="lt1"/>
                  </a:solidFill>
                </a:rPr>
                <a:t>Cowvid</a:t>
              </a:r>
              <a:endParaRPr lang="en-ID" sz="1200" dirty="0">
                <a:solidFill>
                  <a:schemeClr val="lt1"/>
                </a:solidFill>
              </a:endParaRPr>
            </a:p>
          </p:txBody>
        </p:sp>
      </p:grpSp>
      <p:sp>
        <p:nvSpPr>
          <p:cNvPr id="1952" name="Rectangle 1951">
            <a:extLst>
              <a:ext uri="{FF2B5EF4-FFF2-40B4-BE49-F238E27FC236}">
                <a16:creationId xmlns:a16="http://schemas.microsoft.com/office/drawing/2014/main" id="{1AF92E5C-8B39-4066-B1D2-F0BF15CB9066}"/>
              </a:ext>
            </a:extLst>
          </p:cNvPr>
          <p:cNvSpPr/>
          <p:nvPr/>
        </p:nvSpPr>
        <p:spPr>
          <a:xfrm>
            <a:off x="1775088" y="1371780"/>
            <a:ext cx="187570" cy="17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53" name="Google Shape;282;p50">
            <a:extLst>
              <a:ext uri="{FF2B5EF4-FFF2-40B4-BE49-F238E27FC236}">
                <a16:creationId xmlns:a16="http://schemas.microsoft.com/office/drawing/2014/main" id="{5E4DDE01-9698-498B-9950-A13983451BE8}"/>
              </a:ext>
            </a:extLst>
          </p:cNvPr>
          <p:cNvSpPr txBox="1">
            <a:spLocks/>
          </p:cNvSpPr>
          <p:nvPr/>
        </p:nvSpPr>
        <p:spPr>
          <a:xfrm>
            <a:off x="578337" y="891001"/>
            <a:ext cx="2305538" cy="3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ID" sz="1200" dirty="0">
                <a:solidFill>
                  <a:schemeClr val="lt1"/>
                </a:solidFill>
              </a:rPr>
              <a:t>Hari 1</a:t>
            </a:r>
          </a:p>
        </p:txBody>
      </p:sp>
      <p:pic>
        <p:nvPicPr>
          <p:cNvPr id="1954" name="Picture 1953">
            <a:extLst>
              <a:ext uri="{FF2B5EF4-FFF2-40B4-BE49-F238E27FC236}">
                <a16:creationId xmlns:a16="http://schemas.microsoft.com/office/drawing/2014/main" id="{764986F2-BF62-41FB-9208-EFDD640DB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7" y="3147318"/>
            <a:ext cx="2966547" cy="1435645"/>
          </a:xfrm>
          <a:prstGeom prst="rect">
            <a:avLst/>
          </a:prstGeom>
        </p:spPr>
      </p:pic>
      <p:sp>
        <p:nvSpPr>
          <p:cNvPr id="1955" name="Rectangle 1954">
            <a:extLst>
              <a:ext uri="{FF2B5EF4-FFF2-40B4-BE49-F238E27FC236}">
                <a16:creationId xmlns:a16="http://schemas.microsoft.com/office/drawing/2014/main" id="{90A6295E-EF97-4730-A67B-B2CF0624EFAD}"/>
              </a:ext>
            </a:extLst>
          </p:cNvPr>
          <p:cNvSpPr/>
          <p:nvPr/>
        </p:nvSpPr>
        <p:spPr>
          <a:xfrm>
            <a:off x="1739917" y="3337968"/>
            <a:ext cx="187570" cy="17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56" name="Google Shape;282;p50">
            <a:extLst>
              <a:ext uri="{FF2B5EF4-FFF2-40B4-BE49-F238E27FC236}">
                <a16:creationId xmlns:a16="http://schemas.microsoft.com/office/drawing/2014/main" id="{FC61C2C7-E5A6-4AAB-A22A-27C9A8794884}"/>
              </a:ext>
            </a:extLst>
          </p:cNvPr>
          <p:cNvSpPr txBox="1">
            <a:spLocks/>
          </p:cNvSpPr>
          <p:nvPr/>
        </p:nvSpPr>
        <p:spPr>
          <a:xfrm>
            <a:off x="578337" y="2783164"/>
            <a:ext cx="2305538" cy="3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ID" sz="1200" dirty="0">
                <a:solidFill>
                  <a:schemeClr val="lt1"/>
                </a:solidFill>
              </a:rPr>
              <a:t>Hari 2</a:t>
            </a:r>
          </a:p>
        </p:txBody>
      </p:sp>
      <p:sp>
        <p:nvSpPr>
          <p:cNvPr id="1957" name="Rectangle 1956">
            <a:extLst>
              <a:ext uri="{FF2B5EF4-FFF2-40B4-BE49-F238E27FC236}">
                <a16:creationId xmlns:a16="http://schemas.microsoft.com/office/drawing/2014/main" id="{77F83D87-D06A-4508-87FB-C07CF0F306F5}"/>
              </a:ext>
            </a:extLst>
          </p:cNvPr>
          <p:cNvSpPr/>
          <p:nvPr/>
        </p:nvSpPr>
        <p:spPr>
          <a:xfrm>
            <a:off x="1817075" y="3147318"/>
            <a:ext cx="187570" cy="17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58" name="Rectangle 1957">
            <a:extLst>
              <a:ext uri="{FF2B5EF4-FFF2-40B4-BE49-F238E27FC236}">
                <a16:creationId xmlns:a16="http://schemas.microsoft.com/office/drawing/2014/main" id="{C23EA142-D609-4F94-9E28-57F74030F547}"/>
              </a:ext>
            </a:extLst>
          </p:cNvPr>
          <p:cNvSpPr/>
          <p:nvPr/>
        </p:nvSpPr>
        <p:spPr>
          <a:xfrm>
            <a:off x="2021273" y="3130730"/>
            <a:ext cx="187570" cy="17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59" name="Rectangle 1958">
            <a:extLst>
              <a:ext uri="{FF2B5EF4-FFF2-40B4-BE49-F238E27FC236}">
                <a16:creationId xmlns:a16="http://schemas.microsoft.com/office/drawing/2014/main" id="{D7737B6D-10B9-4775-AE8E-A9A016E0C142}"/>
              </a:ext>
            </a:extLst>
          </p:cNvPr>
          <p:cNvSpPr/>
          <p:nvPr/>
        </p:nvSpPr>
        <p:spPr>
          <a:xfrm>
            <a:off x="2220130" y="3217761"/>
            <a:ext cx="187570" cy="17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60" name="Rectangle 1959">
            <a:extLst>
              <a:ext uri="{FF2B5EF4-FFF2-40B4-BE49-F238E27FC236}">
                <a16:creationId xmlns:a16="http://schemas.microsoft.com/office/drawing/2014/main" id="{FDE342E4-3C31-4D37-85B3-11B78F358EA5}"/>
              </a:ext>
            </a:extLst>
          </p:cNvPr>
          <p:cNvSpPr/>
          <p:nvPr/>
        </p:nvSpPr>
        <p:spPr>
          <a:xfrm>
            <a:off x="2078893" y="1322485"/>
            <a:ext cx="187570" cy="17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961" name="Picture 1960">
            <a:extLst>
              <a:ext uri="{FF2B5EF4-FFF2-40B4-BE49-F238E27FC236}">
                <a16:creationId xmlns:a16="http://schemas.microsoft.com/office/drawing/2014/main" id="{6434B5AE-33B6-4F9C-A094-24A4FE0D5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268" y="1301337"/>
            <a:ext cx="2966547" cy="1435645"/>
          </a:xfrm>
          <a:prstGeom prst="rect">
            <a:avLst/>
          </a:prstGeom>
        </p:spPr>
      </p:pic>
      <p:sp>
        <p:nvSpPr>
          <p:cNvPr id="1962" name="Rectangle 1961">
            <a:extLst>
              <a:ext uri="{FF2B5EF4-FFF2-40B4-BE49-F238E27FC236}">
                <a16:creationId xmlns:a16="http://schemas.microsoft.com/office/drawing/2014/main" id="{9C7899AC-9F33-4D0A-A497-F377C8F5AD82}"/>
              </a:ext>
            </a:extLst>
          </p:cNvPr>
          <p:cNvSpPr/>
          <p:nvPr/>
        </p:nvSpPr>
        <p:spPr>
          <a:xfrm>
            <a:off x="5155848" y="1491987"/>
            <a:ext cx="187570" cy="17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63" name="Google Shape;282;p50">
            <a:extLst>
              <a:ext uri="{FF2B5EF4-FFF2-40B4-BE49-F238E27FC236}">
                <a16:creationId xmlns:a16="http://schemas.microsoft.com/office/drawing/2014/main" id="{86C93A24-0D3B-4B9E-8C70-FEF73EEDD1B6}"/>
              </a:ext>
            </a:extLst>
          </p:cNvPr>
          <p:cNvSpPr txBox="1">
            <a:spLocks/>
          </p:cNvSpPr>
          <p:nvPr/>
        </p:nvSpPr>
        <p:spPr>
          <a:xfrm>
            <a:off x="3994268" y="937183"/>
            <a:ext cx="2305538" cy="3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ID" sz="1200" dirty="0">
                <a:solidFill>
                  <a:schemeClr val="lt1"/>
                </a:solidFill>
              </a:rPr>
              <a:t>Hari 3</a:t>
            </a:r>
          </a:p>
        </p:txBody>
      </p:sp>
      <p:sp>
        <p:nvSpPr>
          <p:cNvPr id="1964" name="Rectangle 1963">
            <a:extLst>
              <a:ext uri="{FF2B5EF4-FFF2-40B4-BE49-F238E27FC236}">
                <a16:creationId xmlns:a16="http://schemas.microsoft.com/office/drawing/2014/main" id="{AF83091E-642B-4683-A178-1E68427CAC5A}"/>
              </a:ext>
            </a:extLst>
          </p:cNvPr>
          <p:cNvSpPr/>
          <p:nvPr/>
        </p:nvSpPr>
        <p:spPr>
          <a:xfrm>
            <a:off x="5233006" y="1301337"/>
            <a:ext cx="187570" cy="17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65" name="Rectangle 1964">
            <a:extLst>
              <a:ext uri="{FF2B5EF4-FFF2-40B4-BE49-F238E27FC236}">
                <a16:creationId xmlns:a16="http://schemas.microsoft.com/office/drawing/2014/main" id="{8F179BB5-CF4D-4122-B8B3-ABD7B64DBE63}"/>
              </a:ext>
            </a:extLst>
          </p:cNvPr>
          <p:cNvSpPr/>
          <p:nvPr/>
        </p:nvSpPr>
        <p:spPr>
          <a:xfrm>
            <a:off x="5437204" y="1284749"/>
            <a:ext cx="187570" cy="17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66" name="Rectangle 1965">
            <a:extLst>
              <a:ext uri="{FF2B5EF4-FFF2-40B4-BE49-F238E27FC236}">
                <a16:creationId xmlns:a16="http://schemas.microsoft.com/office/drawing/2014/main" id="{18F6A10F-80AC-45B7-9B99-8D295784D389}"/>
              </a:ext>
            </a:extLst>
          </p:cNvPr>
          <p:cNvSpPr/>
          <p:nvPr/>
        </p:nvSpPr>
        <p:spPr>
          <a:xfrm>
            <a:off x="6287428" y="1541835"/>
            <a:ext cx="187570" cy="17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967" name="Picture 1966">
            <a:extLst>
              <a:ext uri="{FF2B5EF4-FFF2-40B4-BE49-F238E27FC236}">
                <a16:creationId xmlns:a16="http://schemas.microsoft.com/office/drawing/2014/main" id="{6508F582-0597-4D58-977F-1762D59FF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021" y="3147318"/>
            <a:ext cx="2966547" cy="1435645"/>
          </a:xfrm>
          <a:prstGeom prst="rect">
            <a:avLst/>
          </a:prstGeom>
        </p:spPr>
      </p:pic>
      <p:sp>
        <p:nvSpPr>
          <p:cNvPr id="1968" name="Rectangle 1967">
            <a:extLst>
              <a:ext uri="{FF2B5EF4-FFF2-40B4-BE49-F238E27FC236}">
                <a16:creationId xmlns:a16="http://schemas.microsoft.com/office/drawing/2014/main" id="{8AF4532C-9AA3-49E9-B2F1-50089421EC8E}"/>
              </a:ext>
            </a:extLst>
          </p:cNvPr>
          <p:cNvSpPr/>
          <p:nvPr/>
        </p:nvSpPr>
        <p:spPr>
          <a:xfrm>
            <a:off x="5206601" y="3337968"/>
            <a:ext cx="187570" cy="17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69" name="Google Shape;282;p50">
            <a:extLst>
              <a:ext uri="{FF2B5EF4-FFF2-40B4-BE49-F238E27FC236}">
                <a16:creationId xmlns:a16="http://schemas.microsoft.com/office/drawing/2014/main" id="{D033DA01-4529-407D-AEA3-5F8575B4AE98}"/>
              </a:ext>
            </a:extLst>
          </p:cNvPr>
          <p:cNvSpPr txBox="1">
            <a:spLocks/>
          </p:cNvSpPr>
          <p:nvPr/>
        </p:nvSpPr>
        <p:spPr>
          <a:xfrm>
            <a:off x="4045021" y="2783164"/>
            <a:ext cx="2305538" cy="31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Font typeface="Montserrat"/>
              <a:buNone/>
            </a:pPr>
            <a:r>
              <a:rPr lang="en-ID" sz="1200" dirty="0">
                <a:solidFill>
                  <a:schemeClr val="lt1"/>
                </a:solidFill>
              </a:rPr>
              <a:t>Hari 4</a:t>
            </a:r>
          </a:p>
        </p:txBody>
      </p:sp>
      <p:sp>
        <p:nvSpPr>
          <p:cNvPr id="1970" name="Rectangle 1969">
            <a:extLst>
              <a:ext uri="{FF2B5EF4-FFF2-40B4-BE49-F238E27FC236}">
                <a16:creationId xmlns:a16="http://schemas.microsoft.com/office/drawing/2014/main" id="{5FDCFE30-51AD-420B-8E05-A69C046D7387}"/>
              </a:ext>
            </a:extLst>
          </p:cNvPr>
          <p:cNvSpPr/>
          <p:nvPr/>
        </p:nvSpPr>
        <p:spPr>
          <a:xfrm>
            <a:off x="5283759" y="3147318"/>
            <a:ext cx="187570" cy="17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71" name="Rectangle 1970">
            <a:extLst>
              <a:ext uri="{FF2B5EF4-FFF2-40B4-BE49-F238E27FC236}">
                <a16:creationId xmlns:a16="http://schemas.microsoft.com/office/drawing/2014/main" id="{BF0FD277-50AB-4713-879A-7C9C2D3D1501}"/>
              </a:ext>
            </a:extLst>
          </p:cNvPr>
          <p:cNvSpPr/>
          <p:nvPr/>
        </p:nvSpPr>
        <p:spPr>
          <a:xfrm>
            <a:off x="5745865" y="4013767"/>
            <a:ext cx="187570" cy="17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72" name="Rectangle 1971">
            <a:extLst>
              <a:ext uri="{FF2B5EF4-FFF2-40B4-BE49-F238E27FC236}">
                <a16:creationId xmlns:a16="http://schemas.microsoft.com/office/drawing/2014/main" id="{1A21B6DD-D8FE-4AA5-A52B-00C7FB962EBF}"/>
              </a:ext>
            </a:extLst>
          </p:cNvPr>
          <p:cNvSpPr/>
          <p:nvPr/>
        </p:nvSpPr>
        <p:spPr>
          <a:xfrm>
            <a:off x="6338181" y="3387816"/>
            <a:ext cx="187570" cy="174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9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9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9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9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9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9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9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9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2" grpId="0" animBg="1"/>
      <p:bldP spid="1953" grpId="0"/>
      <p:bldP spid="1955" grpId="0" animBg="1"/>
      <p:bldP spid="1956" grpId="0"/>
      <p:bldP spid="1957" grpId="0" animBg="1"/>
      <p:bldP spid="1958" grpId="0" animBg="1"/>
      <p:bldP spid="1959" grpId="0" animBg="1"/>
      <p:bldP spid="1960" grpId="0" animBg="1"/>
      <p:bldP spid="1962" grpId="0" animBg="1"/>
      <p:bldP spid="1963" grpId="0"/>
      <p:bldP spid="1964" grpId="0" animBg="1"/>
      <p:bldP spid="1965" grpId="0" animBg="1"/>
      <p:bldP spid="1966" grpId="0" animBg="1"/>
      <p:bldP spid="1968" grpId="0" animBg="1"/>
      <p:bldP spid="1969" grpId="0"/>
      <p:bldP spid="1970" grpId="0" animBg="1"/>
      <p:bldP spid="1971" grpId="0" animBg="1"/>
      <p:bldP spid="1972" grpId="0" animBg="1"/>
    </p:bldLst>
  </p:timing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462</Words>
  <Application>Microsoft Office PowerPoint</Application>
  <PresentationFormat>On-screen Show (16:9)</PresentationFormat>
  <Paragraphs>36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Montserrat</vt:lpstr>
      <vt:lpstr>Montserrat ExtraBold</vt:lpstr>
      <vt:lpstr>Montserrat ExtraLight</vt:lpstr>
      <vt:lpstr>Futuristic Background by Slidesgo</vt:lpstr>
      <vt:lpstr>WADUH COWVID</vt:lpstr>
      <vt:lpstr>Main Code</vt:lpstr>
      <vt:lpstr>Main Code</vt:lpstr>
      <vt:lpstr>Main Code</vt:lpstr>
      <vt:lpstr>BFS</vt:lpstr>
      <vt:lpstr>Sample</vt:lpstr>
      <vt:lpstr>Sample Case</vt:lpstr>
      <vt:lpstr>Sample Case</vt:lpstr>
      <vt:lpstr>Visualisasi BFS</vt:lpstr>
      <vt:lpstr>Visualisasi BFS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WADUH COWVID</dc:title>
  <cp:lastModifiedBy>Vallencius Gavriel</cp:lastModifiedBy>
  <cp:revision>3</cp:revision>
  <dcterms:modified xsi:type="dcterms:W3CDTF">2022-04-24T13:35:41Z</dcterms:modified>
</cp:coreProperties>
</file>