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mforta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a820787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a820787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a820787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a820787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a820787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a820787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5c4e0e8e0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5c4e0e8e0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5a820787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5a820787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5a820787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5a820787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a820787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5a820787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5a820787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5a820787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5a820787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5a820787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a8207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a8207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5a82078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5a82078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a82078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a82078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5a82078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5a82078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5a82078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5a82078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5a82078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5a82078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a820787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a82078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a820787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a820787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latin typeface="Comfortaa"/>
                <a:ea typeface="Comfortaa"/>
                <a:cs typeface="Comfortaa"/>
                <a:sym typeface="Comfortaa"/>
              </a:rPr>
              <a:t>Waduh Cowvid</a:t>
            </a:r>
            <a:endParaRPr>
              <a:latin typeface="Comfortaa"/>
              <a:ea typeface="Comfortaa"/>
              <a:cs typeface="Comfortaa"/>
              <a:sym typeface="Comforta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156" name="Google Shape;156;p22"/>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157" name="Google Shape;157;p22"/>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158" name="Google Shape;158;p22"/>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59" name="Google Shape;159;p22"/>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60" name="Google Shape;160;p22"/>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61" name="Google Shape;161;p22"/>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2"/>
          <p:cNvCxnSpPr>
            <a:stCxn id="157" idx="4"/>
            <a:endCxn id="158"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2"/>
          <p:cNvCxnSpPr>
            <a:stCxn id="157" idx="5"/>
            <a:endCxn id="159"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2"/>
          <p:cNvCxnSpPr>
            <a:stCxn id="157" idx="6"/>
            <a:endCxn id="160"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22"/>
          <p:cNvSpPr txBox="1"/>
          <p:nvPr/>
        </p:nvSpPr>
        <p:spPr>
          <a:xfrm>
            <a:off x="4414800" y="10177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4</a:t>
            </a:r>
            <a:endParaRPr/>
          </a:p>
        </p:txBody>
      </p:sp>
      <p:sp>
        <p:nvSpPr>
          <p:cNvPr id="166" name="Google Shape;166;p22"/>
          <p:cNvSpPr txBox="1"/>
          <p:nvPr/>
        </p:nvSpPr>
        <p:spPr>
          <a:xfrm>
            <a:off x="3429000" y="4450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omfortaa"/>
                <a:ea typeface="Comfortaa"/>
                <a:cs typeface="Comfortaa"/>
                <a:sym typeface="Comfortaa"/>
              </a:rPr>
              <a:t>Total = 2</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172" name="Google Shape;172;p23"/>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173" name="Google Shape;173;p23"/>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174" name="Google Shape;174;p23"/>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75" name="Google Shape;175;p23"/>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76" name="Google Shape;176;p23"/>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77" name="Google Shape;177;p23"/>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23"/>
          <p:cNvCxnSpPr>
            <a:stCxn id="173" idx="4"/>
            <a:endCxn id="174"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3"/>
          <p:cNvCxnSpPr>
            <a:stCxn id="173" idx="5"/>
            <a:endCxn id="175"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3"/>
          <p:cNvCxnSpPr>
            <a:stCxn id="173" idx="6"/>
            <a:endCxn id="176"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3"/>
          <p:cNvSpPr txBox="1"/>
          <p:nvPr/>
        </p:nvSpPr>
        <p:spPr>
          <a:xfrm>
            <a:off x="4414800" y="10177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3</a:t>
            </a:r>
            <a:endParaRPr/>
          </a:p>
        </p:txBody>
      </p:sp>
      <p:sp>
        <p:nvSpPr>
          <p:cNvPr id="182" name="Google Shape;182;p23"/>
          <p:cNvSpPr txBox="1"/>
          <p:nvPr/>
        </p:nvSpPr>
        <p:spPr>
          <a:xfrm>
            <a:off x="3429000" y="4450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omfortaa"/>
                <a:ea typeface="Comfortaa"/>
                <a:cs typeface="Comfortaa"/>
                <a:sym typeface="Comfortaa"/>
              </a:rPr>
              <a:t>Total = 3</a:t>
            </a:r>
            <a:endParaRPr>
              <a:latin typeface="Comfortaa"/>
              <a:ea typeface="Comfortaa"/>
              <a:cs typeface="Comfortaa"/>
              <a:sym typeface="Comfortaa"/>
            </a:endParaRPr>
          </a:p>
        </p:txBody>
      </p:sp>
      <p:sp>
        <p:nvSpPr>
          <p:cNvPr id="183" name="Google Shape;183;p23"/>
          <p:cNvSpPr txBox="1"/>
          <p:nvPr/>
        </p:nvSpPr>
        <p:spPr>
          <a:xfrm>
            <a:off x="6910350" y="1080300"/>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4" name="Google Shape;184;p23"/>
          <p:cNvSpPr txBox="1"/>
          <p:nvPr/>
        </p:nvSpPr>
        <p:spPr>
          <a:xfrm>
            <a:off x="4507675" y="41652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190" name="Google Shape;190;p24"/>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191" name="Google Shape;191;p24"/>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192" name="Google Shape;192;p24"/>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93" name="Google Shape;193;p24"/>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94" name="Google Shape;194;p24"/>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95" name="Google Shape;195;p24"/>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4"/>
          <p:cNvCxnSpPr>
            <a:stCxn id="191" idx="4"/>
            <a:endCxn id="192"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4"/>
          <p:cNvCxnSpPr>
            <a:stCxn id="191" idx="5"/>
            <a:endCxn id="193"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4"/>
          <p:cNvCxnSpPr>
            <a:stCxn id="191" idx="6"/>
            <a:endCxn id="194"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4"/>
          <p:cNvSpPr txBox="1"/>
          <p:nvPr/>
        </p:nvSpPr>
        <p:spPr>
          <a:xfrm>
            <a:off x="4414800" y="10177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2</a:t>
            </a:r>
            <a:endParaRPr/>
          </a:p>
        </p:txBody>
      </p:sp>
      <p:sp>
        <p:nvSpPr>
          <p:cNvPr id="200" name="Google Shape;200;p24"/>
          <p:cNvSpPr txBox="1"/>
          <p:nvPr/>
        </p:nvSpPr>
        <p:spPr>
          <a:xfrm>
            <a:off x="3429000" y="4450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omfortaa"/>
                <a:ea typeface="Comfortaa"/>
                <a:cs typeface="Comfortaa"/>
                <a:sym typeface="Comfortaa"/>
              </a:rPr>
              <a:t>Total = 4</a:t>
            </a:r>
            <a:endParaRPr>
              <a:latin typeface="Comfortaa"/>
              <a:ea typeface="Comfortaa"/>
              <a:cs typeface="Comfortaa"/>
              <a:sym typeface="Comfortaa"/>
            </a:endParaRPr>
          </a:p>
        </p:txBody>
      </p:sp>
      <p:sp>
        <p:nvSpPr>
          <p:cNvPr id="201" name="Google Shape;201;p24"/>
          <p:cNvSpPr txBox="1"/>
          <p:nvPr/>
        </p:nvSpPr>
        <p:spPr>
          <a:xfrm>
            <a:off x="6910350" y="1080300"/>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2" name="Google Shape;202;p24"/>
          <p:cNvSpPr txBox="1"/>
          <p:nvPr/>
        </p:nvSpPr>
        <p:spPr>
          <a:xfrm>
            <a:off x="4507675" y="41652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
        <p:nvSpPr>
          <p:cNvPr id="203" name="Google Shape;203;p24"/>
          <p:cNvSpPr txBox="1"/>
          <p:nvPr/>
        </p:nvSpPr>
        <p:spPr>
          <a:xfrm>
            <a:off x="6929450" y="4099050"/>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209" name="Google Shape;209;p25"/>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210" name="Google Shape;210;p25"/>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211" name="Google Shape;211;p25"/>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212" name="Google Shape;212;p25"/>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213" name="Google Shape;213;p25"/>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214" name="Google Shape;214;p25"/>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5"/>
          <p:cNvCxnSpPr>
            <a:stCxn id="210" idx="4"/>
            <a:endCxn id="211"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5"/>
          <p:cNvCxnSpPr>
            <a:stCxn id="210" idx="5"/>
            <a:endCxn id="212"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5"/>
          <p:cNvCxnSpPr>
            <a:stCxn id="210" idx="6"/>
            <a:endCxn id="213"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
        <p:nvSpPr>
          <p:cNvPr id="218" name="Google Shape;218;p25"/>
          <p:cNvSpPr txBox="1"/>
          <p:nvPr/>
        </p:nvSpPr>
        <p:spPr>
          <a:xfrm>
            <a:off x="4414800" y="10177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
        <p:nvSpPr>
          <p:cNvPr id="219" name="Google Shape;219;p25"/>
          <p:cNvSpPr txBox="1"/>
          <p:nvPr/>
        </p:nvSpPr>
        <p:spPr>
          <a:xfrm>
            <a:off x="3429000" y="4450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omfortaa"/>
                <a:ea typeface="Comfortaa"/>
                <a:cs typeface="Comfortaa"/>
                <a:sym typeface="Comfortaa"/>
              </a:rPr>
              <a:t>Total = 5</a:t>
            </a:r>
            <a:endParaRPr>
              <a:latin typeface="Comfortaa"/>
              <a:ea typeface="Comfortaa"/>
              <a:cs typeface="Comfortaa"/>
              <a:sym typeface="Comfortaa"/>
            </a:endParaRPr>
          </a:p>
        </p:txBody>
      </p:sp>
      <p:sp>
        <p:nvSpPr>
          <p:cNvPr id="220" name="Google Shape;220;p25"/>
          <p:cNvSpPr txBox="1"/>
          <p:nvPr/>
        </p:nvSpPr>
        <p:spPr>
          <a:xfrm>
            <a:off x="6910350" y="1080300"/>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
        <p:nvSpPr>
          <p:cNvPr id="221" name="Google Shape;221;p25"/>
          <p:cNvSpPr txBox="1"/>
          <p:nvPr/>
        </p:nvSpPr>
        <p:spPr>
          <a:xfrm>
            <a:off x="4507675" y="41652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
        <p:nvSpPr>
          <p:cNvPr id="222" name="Google Shape;222;p25"/>
          <p:cNvSpPr txBox="1"/>
          <p:nvPr/>
        </p:nvSpPr>
        <p:spPr>
          <a:xfrm>
            <a:off x="6929450" y="4099050"/>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311700" y="900125"/>
            <a:ext cx="8520600" cy="3171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latin typeface="Comfortaa"/>
                <a:ea typeface="Comfortaa"/>
                <a:cs typeface="Comfortaa"/>
                <a:sym typeface="Comfortaa"/>
              </a:rPr>
              <a:t>Jadi Total hari Minimal yang dibutuhkan agar setiap peternakan minimal memiliki 1 sapi yang Positif COVID-19 Adalah 5 Hari</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None/>
            </a:pPr>
            <a:r>
              <a:rPr lang="id">
                <a:latin typeface="Comfortaa"/>
                <a:ea typeface="Comfortaa"/>
                <a:cs typeface="Comfortaa"/>
                <a:sym typeface="Comfortaa"/>
              </a:rPr>
              <a:t>Output : </a:t>
            </a:r>
            <a:endParaRPr>
              <a:latin typeface="Comfortaa"/>
              <a:ea typeface="Comfortaa"/>
              <a:cs typeface="Comfortaa"/>
              <a:sym typeface="Comfortaa"/>
            </a:endParaRPr>
          </a:p>
          <a:p>
            <a:pPr indent="0" lvl="0" marL="0" rtl="0" algn="ctr">
              <a:spcBef>
                <a:spcPts val="0"/>
              </a:spcBef>
              <a:spcAft>
                <a:spcPts val="0"/>
              </a:spcAft>
              <a:buNone/>
            </a:pPr>
            <a:r>
              <a:rPr lang="id">
                <a:latin typeface="Comfortaa"/>
                <a:ea typeface="Comfortaa"/>
                <a:cs typeface="Comfortaa"/>
                <a:sym typeface="Comfortaa"/>
              </a:rPr>
              <a:t>5</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CODE</a:t>
            </a:r>
            <a:endParaRPr>
              <a:latin typeface="Comfortaa"/>
              <a:ea typeface="Comfortaa"/>
              <a:cs typeface="Comfortaa"/>
              <a:sym typeface="Comfortaa"/>
            </a:endParaRPr>
          </a:p>
        </p:txBody>
      </p:sp>
      <p:sp>
        <p:nvSpPr>
          <p:cNvPr id="233" name="Google Shape;233;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4" name="Google Shape;234;p27"/>
          <p:cNvSpPr txBox="1"/>
          <p:nvPr>
            <p:ph idx="2" type="body"/>
          </p:nvPr>
        </p:nvSpPr>
        <p:spPr>
          <a:xfrm>
            <a:off x="5300675" y="1152475"/>
            <a:ext cx="3531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fortaa"/>
              <a:buChar char="-"/>
            </a:pPr>
            <a:r>
              <a:rPr lang="id" sz="1800">
                <a:latin typeface="Comfortaa"/>
                <a:ea typeface="Comfortaa"/>
                <a:cs typeface="Comfortaa"/>
                <a:sym typeface="Comfortaa"/>
              </a:rPr>
              <a:t>Membuat Vector of vector seukuran jumlah peternakan</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id" sz="1800">
                <a:latin typeface="Comfortaa"/>
                <a:ea typeface="Comfortaa"/>
                <a:cs typeface="Comfortaa"/>
                <a:sym typeface="Comfortaa"/>
              </a:rPr>
              <a:t>Lalu untuk setiap input, pada kedua node yang terhubung akan di push node yang lainya agar saling terhubung</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id" sz="1800">
                <a:latin typeface="Comfortaa"/>
                <a:ea typeface="Comfortaa"/>
                <a:cs typeface="Comfortaa"/>
                <a:sym typeface="Comfortaa"/>
              </a:rPr>
              <a:t>Lalu kita panggil fungsi BFS</a:t>
            </a:r>
            <a:endParaRPr sz="1800">
              <a:latin typeface="Comfortaa"/>
              <a:ea typeface="Comfortaa"/>
              <a:cs typeface="Comfortaa"/>
              <a:sym typeface="Comfortaa"/>
            </a:endParaRPr>
          </a:p>
        </p:txBody>
      </p:sp>
      <p:pic>
        <p:nvPicPr>
          <p:cNvPr id="235" name="Google Shape;235;p27"/>
          <p:cNvPicPr preferRelativeResize="0"/>
          <p:nvPr/>
        </p:nvPicPr>
        <p:blipFill>
          <a:blip r:embed="rId3">
            <a:alphaModFix/>
          </a:blip>
          <a:stretch>
            <a:fillRect/>
          </a:stretch>
        </p:blipFill>
        <p:spPr>
          <a:xfrm>
            <a:off x="311697" y="1197763"/>
            <a:ext cx="4867275" cy="332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1" name="Google Shape;241;p28"/>
          <p:cNvSpPr txBox="1"/>
          <p:nvPr>
            <p:ph idx="2" type="body"/>
          </p:nvPr>
        </p:nvSpPr>
        <p:spPr>
          <a:xfrm>
            <a:off x="5300675" y="471500"/>
            <a:ext cx="3531600" cy="42435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Font typeface="Comfortaa"/>
              <a:buChar char="-"/>
            </a:pPr>
            <a:r>
              <a:rPr lang="id" sz="1800">
                <a:latin typeface="Comfortaa"/>
                <a:ea typeface="Comfortaa"/>
                <a:cs typeface="Comfortaa"/>
                <a:sym typeface="Comfortaa"/>
              </a:rPr>
              <a:t>Sama seperti fungsi BFS biasa, perbedaanya, pada setiap node, akan dihitung berapa node yang terhubung (yang belum divisit), lalu sebanyak itu juga akan diduplikasikan kali 2 jumlah sapi sambil menambah nilai total. Lalu nilai total akan ditambahkan juga dengan banyak node yang terhubung ke node tersebut, hal tersebut dilakukan hingga semua node telah tervisit</a:t>
            </a:r>
            <a:endParaRPr sz="1800">
              <a:latin typeface="Comfortaa"/>
              <a:ea typeface="Comfortaa"/>
              <a:cs typeface="Comfortaa"/>
              <a:sym typeface="Comfortaa"/>
            </a:endParaRPr>
          </a:p>
        </p:txBody>
      </p:sp>
      <p:pic>
        <p:nvPicPr>
          <p:cNvPr id="242" name="Google Shape;242;p28"/>
          <p:cNvPicPr preferRelativeResize="0"/>
          <p:nvPr/>
        </p:nvPicPr>
        <p:blipFill>
          <a:blip r:embed="rId3">
            <a:alphaModFix/>
          </a:blip>
          <a:stretch>
            <a:fillRect/>
          </a:stretch>
        </p:blipFill>
        <p:spPr>
          <a:xfrm>
            <a:off x="0" y="0"/>
            <a:ext cx="5100651"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latin typeface="Comfortaa"/>
                <a:ea typeface="Comfortaa"/>
                <a:cs typeface="Comfortaa"/>
                <a:sym typeface="Comfortaa"/>
              </a:rPr>
              <a:t>Lalu tinggal print Total Hasil</a:t>
            </a:r>
            <a:endParaRPr>
              <a:latin typeface="Comfortaa"/>
              <a:ea typeface="Comfortaa"/>
              <a:cs typeface="Comfortaa"/>
              <a:sym typeface="Comfortaa"/>
            </a:endParaRPr>
          </a:p>
          <a:p>
            <a:pPr indent="0" lvl="0" marL="0" rtl="0" algn="ctr">
              <a:spcBef>
                <a:spcPts val="0"/>
              </a:spcBef>
              <a:spcAft>
                <a:spcPts val="0"/>
              </a:spcAft>
              <a:buNone/>
            </a:pPr>
            <a:r>
              <a:rPr lang="id">
                <a:latin typeface="Comfortaa"/>
                <a:ea typeface="Comfortaa"/>
                <a:cs typeface="Comfortaa"/>
                <a:sym typeface="Comfortaa"/>
              </a:rPr>
              <a:t>Cout&lt;&lt;total;</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Soal</a:t>
            </a:r>
            <a:endParaRPr>
              <a:latin typeface="Comfortaa"/>
              <a:ea typeface="Comfortaa"/>
              <a:cs typeface="Comfortaa"/>
              <a:sym typeface="Comforta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1017731"/>
            <a:ext cx="9144000" cy="38570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Langkah Penyelesaian</a:t>
            </a:r>
            <a:endParaRPr>
              <a:latin typeface="Comfortaa"/>
              <a:ea typeface="Comfortaa"/>
              <a:cs typeface="Comfortaa"/>
              <a:sym typeface="Comforta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Comfortaa"/>
              <a:buChar char="-"/>
            </a:pPr>
            <a:r>
              <a:rPr lang="id">
                <a:latin typeface="Comfortaa"/>
                <a:ea typeface="Comfortaa"/>
                <a:cs typeface="Comfortaa"/>
                <a:sym typeface="Comfortaa"/>
              </a:rPr>
              <a:t>Pada peternakan 1 (sumber), Jumlah sapi yang positif akan di Kali lipatkan dua hingga lebih banyak atau sama dengan dari jumlah peternakan yang terhubung dengan nya ditambah dirinya sendiri. (Tentu saja sambil menambah jumlah hari yang terjadi)</a:t>
            </a:r>
            <a:endParaRPr>
              <a:latin typeface="Comfortaa"/>
              <a:ea typeface="Comfortaa"/>
              <a:cs typeface="Comfortaa"/>
              <a:sym typeface="Comfortaa"/>
            </a:endParaRPr>
          </a:p>
          <a:p>
            <a:pPr indent="-334327" lvl="0" marL="457200" rtl="0" algn="l">
              <a:spcBef>
                <a:spcPts val="0"/>
              </a:spcBef>
              <a:spcAft>
                <a:spcPts val="0"/>
              </a:spcAft>
              <a:buSzPct val="100000"/>
              <a:buFont typeface="Comfortaa"/>
              <a:buChar char="-"/>
            </a:pPr>
            <a:r>
              <a:rPr lang="id">
                <a:latin typeface="Comfortaa"/>
                <a:ea typeface="Comfortaa"/>
                <a:cs typeface="Comfortaa"/>
                <a:sym typeface="Comfortaa"/>
              </a:rPr>
              <a:t>Lalu 1 sapi di sebarkan ke setiap peternakan yang terhubung dengan nya. artinya jumlah hari ditambahkan dengan banyak peternakan yang terhubung.</a:t>
            </a:r>
            <a:endParaRPr>
              <a:latin typeface="Comfortaa"/>
              <a:ea typeface="Comfortaa"/>
              <a:cs typeface="Comfortaa"/>
              <a:sym typeface="Comfortaa"/>
            </a:endParaRPr>
          </a:p>
          <a:p>
            <a:pPr indent="-334327" lvl="0" marL="457200" rtl="0" algn="l">
              <a:spcBef>
                <a:spcPts val="0"/>
              </a:spcBef>
              <a:spcAft>
                <a:spcPts val="0"/>
              </a:spcAft>
              <a:buSzPct val="100000"/>
              <a:buFont typeface="Comfortaa"/>
              <a:buChar char="-"/>
            </a:pPr>
            <a:r>
              <a:rPr lang="id">
                <a:latin typeface="Comfortaa"/>
                <a:ea typeface="Comfortaa"/>
                <a:cs typeface="Comfortaa"/>
                <a:sym typeface="Comfortaa"/>
              </a:rPr>
              <a:t>Lalu langkah pertama diulangi terus tetapi dengan peternakan yang terhubung tadi sebagai sumber, hingga setiap peternakan memiliki minimal 1 sapi yang yang positif Covid-19 tentu saja dengan tidak mengulangi ke pada peternakan yang sudah di visit</a:t>
            </a:r>
            <a:endParaRPr>
              <a:latin typeface="Comfortaa"/>
              <a:ea typeface="Comfortaa"/>
              <a:cs typeface="Comfortaa"/>
              <a:sym typeface="Comfortaa"/>
            </a:endParaRPr>
          </a:p>
          <a:p>
            <a:pPr indent="-334327" lvl="0" marL="457200" rtl="0" algn="l">
              <a:spcBef>
                <a:spcPts val="0"/>
              </a:spcBef>
              <a:spcAft>
                <a:spcPts val="0"/>
              </a:spcAft>
              <a:buSzPct val="100000"/>
              <a:buFont typeface="Comfortaa"/>
              <a:buChar char="-"/>
            </a:pPr>
            <a:r>
              <a:rPr lang="id">
                <a:latin typeface="Comfortaa"/>
                <a:ea typeface="Comfortaa"/>
                <a:cs typeface="Comfortaa"/>
                <a:sym typeface="Comfortaa"/>
              </a:rPr>
              <a:t>Kita akan menggunakan BFS (Breadth First Technique) untuk traversing semua Node(peternakan) yang ada</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74" name="Google Shape;74;p16"/>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75" name="Google Shape;75;p16"/>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76" name="Google Shape;76;p16"/>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77" name="Google Shape;77;p16"/>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78" name="Google Shape;78;p16"/>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79" name="Google Shape;79;p16"/>
          <p:cNvSpPr/>
          <p:nvPr/>
        </p:nvSpPr>
        <p:spPr>
          <a:xfrm>
            <a:off x="585800" y="1957400"/>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85" name="Google Shape;85;p17"/>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86" name="Google Shape;86;p17"/>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87" name="Google Shape;87;p17"/>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88" name="Google Shape;88;p17"/>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89" name="Google Shape;89;p17"/>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90" name="Google Shape;90;p17"/>
          <p:cNvSpPr/>
          <p:nvPr/>
        </p:nvSpPr>
        <p:spPr>
          <a:xfrm>
            <a:off x="642950" y="2371750"/>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7"/>
          <p:cNvCxnSpPr>
            <a:stCxn id="86" idx="4"/>
            <a:endCxn id="87"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97" name="Google Shape;97;p18"/>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98" name="Google Shape;98;p18"/>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99" name="Google Shape;99;p18"/>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00" name="Google Shape;100;p18"/>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01" name="Google Shape;101;p18"/>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02" name="Google Shape;102;p18"/>
          <p:cNvSpPr/>
          <p:nvPr/>
        </p:nvSpPr>
        <p:spPr>
          <a:xfrm>
            <a:off x="628650" y="28575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8"/>
          <p:cNvCxnSpPr>
            <a:stCxn id="98" idx="4"/>
            <a:endCxn id="99"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8"/>
          <p:cNvCxnSpPr>
            <a:stCxn id="98" idx="5"/>
            <a:endCxn id="100"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110" name="Google Shape;110;p19"/>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111" name="Google Shape;111;p19"/>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112" name="Google Shape;112;p19"/>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13" name="Google Shape;113;p19"/>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14" name="Google Shape;114;p19"/>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15" name="Google Shape;115;p19"/>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9"/>
          <p:cNvCxnSpPr>
            <a:stCxn id="111" idx="4"/>
            <a:endCxn id="112"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9"/>
          <p:cNvCxnSpPr>
            <a:stCxn id="111" idx="5"/>
            <a:endCxn id="113"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9"/>
          <p:cNvCxnSpPr>
            <a:stCxn id="111" idx="6"/>
            <a:endCxn id="114"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124" name="Google Shape;124;p20"/>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125" name="Google Shape;125;p20"/>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126" name="Google Shape;126;p20"/>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27" name="Google Shape;127;p20"/>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28" name="Google Shape;128;p20"/>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29" name="Google Shape;129;p20"/>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0"/>
          <p:cNvCxnSpPr>
            <a:stCxn id="125" idx="4"/>
            <a:endCxn id="126"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0"/>
          <p:cNvCxnSpPr>
            <a:stCxn id="125" idx="5"/>
            <a:endCxn id="127"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25" idx="6"/>
            <a:endCxn id="128"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20"/>
          <p:cNvSpPr txBox="1"/>
          <p:nvPr/>
        </p:nvSpPr>
        <p:spPr>
          <a:xfrm>
            <a:off x="4414800" y="10177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1</a:t>
            </a:r>
            <a:endParaRPr/>
          </a:p>
        </p:txBody>
      </p:sp>
      <p:sp>
        <p:nvSpPr>
          <p:cNvPr id="134" name="Google Shape;134;p20"/>
          <p:cNvSpPr txBox="1"/>
          <p:nvPr/>
        </p:nvSpPr>
        <p:spPr>
          <a:xfrm>
            <a:off x="3429000" y="4450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omfortaa"/>
                <a:ea typeface="Comfortaa"/>
                <a:cs typeface="Comfortaa"/>
                <a:sym typeface="Comfortaa"/>
              </a:rPr>
              <a:t>Total = 0</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omfortaa"/>
                <a:ea typeface="Comfortaa"/>
                <a:cs typeface="Comfortaa"/>
                <a:sym typeface="Comfortaa"/>
              </a:rPr>
              <a:t>Sample Input</a:t>
            </a:r>
            <a:endParaRPr>
              <a:latin typeface="Comfortaa"/>
              <a:ea typeface="Comfortaa"/>
              <a:cs typeface="Comfortaa"/>
              <a:sym typeface="Comfortaa"/>
            </a:endParaRPr>
          </a:p>
        </p:txBody>
      </p:sp>
      <p:pic>
        <p:nvPicPr>
          <p:cNvPr id="140" name="Google Shape;140;p21"/>
          <p:cNvPicPr preferRelativeResize="0"/>
          <p:nvPr/>
        </p:nvPicPr>
        <p:blipFill>
          <a:blip r:embed="rId3">
            <a:alphaModFix/>
          </a:blip>
          <a:stretch>
            <a:fillRect/>
          </a:stretch>
        </p:blipFill>
        <p:spPr>
          <a:xfrm>
            <a:off x="404835" y="1700235"/>
            <a:ext cx="1995475" cy="2465000"/>
          </a:xfrm>
          <a:prstGeom prst="rect">
            <a:avLst/>
          </a:prstGeom>
          <a:noFill/>
          <a:ln>
            <a:noFill/>
          </a:ln>
        </p:spPr>
      </p:pic>
      <p:sp>
        <p:nvSpPr>
          <p:cNvPr id="141" name="Google Shape;141;p21"/>
          <p:cNvSpPr/>
          <p:nvPr/>
        </p:nvSpPr>
        <p:spPr>
          <a:xfrm>
            <a:off x="4186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1</a:t>
            </a:r>
            <a:endParaRPr/>
          </a:p>
        </p:txBody>
      </p:sp>
      <p:sp>
        <p:nvSpPr>
          <p:cNvPr id="142" name="Google Shape;142;p21"/>
          <p:cNvSpPr/>
          <p:nvPr/>
        </p:nvSpPr>
        <p:spPr>
          <a:xfrm>
            <a:off x="4186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2</a:t>
            </a:r>
            <a:endParaRPr/>
          </a:p>
        </p:txBody>
      </p:sp>
      <p:sp>
        <p:nvSpPr>
          <p:cNvPr id="143" name="Google Shape;143;p21"/>
          <p:cNvSpPr/>
          <p:nvPr/>
        </p:nvSpPr>
        <p:spPr>
          <a:xfrm>
            <a:off x="6472225" y="3033750"/>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3</a:t>
            </a:r>
            <a:endParaRPr/>
          </a:p>
        </p:txBody>
      </p:sp>
      <p:sp>
        <p:nvSpPr>
          <p:cNvPr id="144" name="Google Shape;144;p21"/>
          <p:cNvSpPr/>
          <p:nvPr/>
        </p:nvSpPr>
        <p:spPr>
          <a:xfrm>
            <a:off x="6472225" y="1543075"/>
            <a:ext cx="9573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4</a:t>
            </a:r>
            <a:endParaRPr/>
          </a:p>
        </p:txBody>
      </p:sp>
      <p:sp>
        <p:nvSpPr>
          <p:cNvPr id="145" name="Google Shape;145;p21"/>
          <p:cNvSpPr/>
          <p:nvPr/>
        </p:nvSpPr>
        <p:spPr>
          <a:xfrm>
            <a:off x="628650" y="3289725"/>
            <a:ext cx="957300" cy="5727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21"/>
          <p:cNvCxnSpPr>
            <a:stCxn id="141" idx="4"/>
            <a:endCxn id="142" idx="0"/>
          </p:cNvCxnSpPr>
          <p:nvPr/>
        </p:nvCxnSpPr>
        <p:spPr>
          <a:xfrm>
            <a:off x="4664875" y="2457475"/>
            <a:ext cx="0" cy="576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1"/>
          <p:cNvCxnSpPr>
            <a:stCxn id="141" idx="5"/>
            <a:endCxn id="143" idx="1"/>
          </p:cNvCxnSpPr>
          <p:nvPr/>
        </p:nvCxnSpPr>
        <p:spPr>
          <a:xfrm>
            <a:off x="5003332" y="2323564"/>
            <a:ext cx="1609200" cy="8442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1"/>
          <p:cNvCxnSpPr>
            <a:stCxn id="141" idx="6"/>
            <a:endCxn id="144" idx="2"/>
          </p:cNvCxnSpPr>
          <p:nvPr/>
        </p:nvCxnSpPr>
        <p:spPr>
          <a:xfrm>
            <a:off x="5143525" y="2000275"/>
            <a:ext cx="1328700" cy="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1"/>
          <p:cNvSpPr txBox="1"/>
          <p:nvPr/>
        </p:nvSpPr>
        <p:spPr>
          <a:xfrm>
            <a:off x="4414800" y="1017725"/>
            <a:ext cx="3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2</a:t>
            </a:r>
            <a:endParaRPr/>
          </a:p>
        </p:txBody>
      </p:sp>
      <p:sp>
        <p:nvSpPr>
          <p:cNvPr id="150" name="Google Shape;150;p21"/>
          <p:cNvSpPr txBox="1"/>
          <p:nvPr/>
        </p:nvSpPr>
        <p:spPr>
          <a:xfrm>
            <a:off x="3429000" y="44502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omfortaa"/>
                <a:ea typeface="Comfortaa"/>
                <a:cs typeface="Comfortaa"/>
                <a:sym typeface="Comfortaa"/>
              </a:rPr>
              <a:t>Total = 1</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