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0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70" r:id="rId5"/>
  </p:sldMasterIdLst>
  <p:notesMasterIdLst>
    <p:notesMasterId r:id="rId21"/>
  </p:notesMasterIdLst>
  <p:sldIdLst>
    <p:sldId id="270" r:id="rId6"/>
    <p:sldId id="325" r:id="rId7"/>
    <p:sldId id="328" r:id="rId8"/>
    <p:sldId id="330" r:id="rId9"/>
    <p:sldId id="256" r:id="rId10"/>
    <p:sldId id="332" r:id="rId11"/>
    <p:sldId id="333" r:id="rId12"/>
    <p:sldId id="334" r:id="rId13"/>
    <p:sldId id="342" r:id="rId14"/>
    <p:sldId id="335" r:id="rId15"/>
    <p:sldId id="336" r:id="rId16"/>
    <p:sldId id="337" r:id="rId17"/>
    <p:sldId id="341" r:id="rId18"/>
    <p:sldId id="322" r:id="rId19"/>
    <p:sldId id="340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5E8114D-1534-460D-BACB-01425C040C09}">
          <p14:sldIdLst>
            <p14:sldId id="270"/>
          </p14:sldIdLst>
        </p14:section>
        <p14:section name="Problem" id="{B3722385-FBB2-468F-965A-7B63E17B98FE}">
          <p14:sldIdLst>
            <p14:sldId id="325"/>
            <p14:sldId id="328"/>
            <p14:sldId id="330"/>
            <p14:sldId id="256"/>
            <p14:sldId id="332"/>
            <p14:sldId id="333"/>
            <p14:sldId id="334"/>
            <p14:sldId id="342"/>
            <p14:sldId id="335"/>
            <p14:sldId id="336"/>
            <p14:sldId id="337"/>
            <p14:sldId id="341"/>
          </p14:sldIdLst>
        </p14:section>
        <p14:section name="Solution" id="{6F810BF0-EDC2-41F7-95E5-BBAB83EAF059}">
          <p14:sldIdLst>
            <p14:sldId id="322"/>
            <p14:sldId id="3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5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>
      <p:ext uri="{19B8F6BF-5375-455C-9EA6-DF929625EA0E}">
        <p15:presenceInfo xmlns:p15="http://schemas.microsoft.com/office/powerpoint/2012/main" userId="16478a9b5c87d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26D"/>
    <a:srgbClr val="1B1B1B"/>
    <a:srgbClr val="F05C6A"/>
    <a:srgbClr val="FE1359"/>
    <a:srgbClr val="F7F7F7"/>
    <a:srgbClr val="FAF8F9"/>
    <a:srgbClr val="F9E5D7"/>
    <a:srgbClr val="FAFAFA"/>
    <a:srgbClr val="2B2B2B"/>
    <a:srgbClr val="2A2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15" autoAdjust="0"/>
    <p:restoredTop sz="95118" autoAdjust="0"/>
  </p:normalViewPr>
  <p:slideViewPr>
    <p:cSldViewPr snapToGrid="0">
      <p:cViewPr varScale="1">
        <p:scale>
          <a:sx n="81" d="100"/>
          <a:sy n="81" d="100"/>
        </p:scale>
        <p:origin x="690" y="96"/>
      </p:cViewPr>
      <p:guideLst>
        <p:guide orient="horz" pos="2137"/>
        <p:guide pos="3817"/>
        <p:guide pos="529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otam\Documents\&#1513;&#1504;&#1492;%20&#1491;'\&#1505;&#1491;&#1504;&#1492;%20&#1489;&#1502;&#1491;&#1506;&#1497;%20&#1492;&#1502;&#1497;&#1491;&#1506;\Presentation\grap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otam\Documents\&#1513;&#1504;&#1492;%20&#1491;'\&#1505;&#1491;&#1504;&#1492;%20&#1489;&#1502;&#1491;&#1506;&#1497;%20&#1492;&#1502;&#1497;&#1491;&#1506;\Presentation\graph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otam\Documents\&#1513;&#1504;&#1492;%20&#1491;'\&#1505;&#1491;&#1504;&#1492;%20&#1489;&#1502;&#1491;&#1506;&#1497;%20&#1492;&#1502;&#1497;&#1491;&#1506;\Presentation\graph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otam\Documents\&#1513;&#1504;&#1492;%20&#1491;'\&#1505;&#1491;&#1504;&#1492;%20&#1489;&#1502;&#1491;&#1506;&#1497;%20&#1492;&#1502;&#1497;&#1491;&#1506;\Presentation\graph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otam\Documents\&#1513;&#1504;&#1492;%20&#1491;'\&#1505;&#1491;&#1504;&#1492;%20&#1489;&#1502;&#1491;&#1506;&#1497;%20&#1492;&#1502;&#1497;&#1491;&#1506;\Presentation\graph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otam\Documents\&#1513;&#1504;&#1492;%20&#1491;'\&#1505;&#1491;&#1504;&#1492;%20&#1489;&#1502;&#1491;&#1506;&#1497;%20&#1492;&#1502;&#1497;&#1491;&#1506;\Presentation\graph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otam\Documents\&#1513;&#1504;&#1492;%20&#1491;'\&#1505;&#1491;&#1504;&#1492;%20&#1489;&#1502;&#1491;&#1506;&#1497;%20&#1492;&#1502;&#1497;&#1491;&#1506;\Presentation\graph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otam\Documents\&#1513;&#1504;&#1492;%20&#1491;'\&#1505;&#1491;&#1504;&#1492;%20&#1489;&#1502;&#1491;&#1506;&#1497;%20&#1492;&#1502;&#1497;&#1491;&#1506;\Presentation\graph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Goal &lt; 10k$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precent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tint val="65000"/>
                  <a:alpha val="90000"/>
                </a:schemeClr>
              </a:solidFill>
              <a:ln w="19050">
                <a:solidFill>
                  <a:schemeClr val="accent1">
                    <a:tint val="65000"/>
                    <a:lumMod val="75000"/>
                  </a:schemeClr>
                </a:solidFill>
              </a:ln>
              <a:effectLst>
                <a:innerShdw blurRad="114300">
                  <a:schemeClr val="accent1">
                    <a:tint val="65000"/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tint val="65000"/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A8AF-4E62-A963-E47A64B4B10A}"/>
              </c:ext>
            </c:extLst>
          </c:dPt>
          <c:dPt>
            <c:idx val="1"/>
            <c:bubble3D val="0"/>
            <c:spPr>
              <a:solidFill>
                <a:schemeClr val="accent1">
                  <a:alpha val="9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A8AF-4E62-A963-E47A64B4B10A}"/>
              </c:ext>
            </c:extLst>
          </c:dPt>
          <c:dPt>
            <c:idx val="2"/>
            <c:bubble3D val="0"/>
            <c:spPr>
              <a:solidFill>
                <a:schemeClr val="accent1">
                  <a:shade val="65000"/>
                  <a:alpha val="90000"/>
                </a:schemeClr>
              </a:solidFill>
              <a:ln w="19050">
                <a:solidFill>
                  <a:schemeClr val="accent1">
                    <a:shade val="65000"/>
                    <a:lumMod val="75000"/>
                  </a:schemeClr>
                </a:solidFill>
              </a:ln>
              <a:effectLst>
                <a:innerShdw blurRad="114300">
                  <a:schemeClr val="accent1">
                    <a:shade val="65000"/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shade val="65000"/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A8AF-4E62-A963-E47A64B4B10A}"/>
              </c:ext>
            </c:extLst>
          </c:dPt>
          <c:dLbls>
            <c:dLbl>
              <c:idx val="0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1">
                      <a:tint val="65000"/>
                    </a:schemeClr>
                  </a:solidFill>
                  <a:round/>
                </a:ln>
                <a:effectLst>
                  <a:outerShdw blurRad="50800" dist="38100" dir="2700000" algn="tl" rotWithShape="0">
                    <a:schemeClr val="accent1">
                      <a:tint val="65000"/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1">
                          <a:tint val="65000"/>
                        </a:schemeClr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A8AF-4E62-A963-E47A64B4B10A}"/>
                </c:ext>
              </c:extLst>
            </c:dLbl>
            <c:dLbl>
              <c:idx val="1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1"/>
                  </a:solidFill>
                  <a:round/>
                </a:ln>
                <a:effectLst>
                  <a:outerShdw blurRad="50800" dist="38100" dir="2700000" algn="tl" rotWithShape="0">
                    <a:schemeClr val="accent1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A8AF-4E62-A963-E47A64B4B10A}"/>
                </c:ext>
              </c:extLst>
            </c:dLbl>
            <c:dLbl>
              <c:idx val="2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1">
                      <a:shade val="65000"/>
                    </a:schemeClr>
                  </a:solidFill>
                  <a:round/>
                </a:ln>
                <a:effectLst>
                  <a:outerShdw blurRad="50800" dist="38100" dir="2700000" algn="tl" rotWithShape="0">
                    <a:schemeClr val="accent1">
                      <a:shade val="65000"/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1">
                          <a:shade val="65000"/>
                        </a:schemeClr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A8AF-4E62-A963-E47A64B4B10A}"/>
                </c:ext>
              </c:extLst>
            </c:dLbl>
            <c:spPr>
              <a:solidFill>
                <a:sysClr val="window" lastClr="FFFFFF">
                  <a:alpha val="90000"/>
                </a:sysClr>
              </a:solidFill>
              <a:ln w="12700" cap="flat" cmpd="sng" algn="ctr">
                <a:solidFill>
                  <a:srgbClr val="5B9BD5"/>
                </a:solidFill>
                <a:round/>
              </a:ln>
              <a:effectLst>
                <a:outerShdw blurRad="50800" dist="38100" dir="2700000" algn="tl" rotWithShape="0">
                  <a:srgbClr val="5B9BD5">
                    <a:lumMod val="75000"/>
                    <a:alpha val="40000"/>
                  </a:srgbClr>
                </a:outerShdw>
              </a:effectLst>
            </c:sp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failed</c:v>
                </c:pt>
                <c:pt idx="1">
                  <c:v>successful</c:v>
                </c:pt>
                <c:pt idx="2">
                  <c:v>canceled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48.3</c:v>
                </c:pt>
                <c:pt idx="1">
                  <c:v>43.6</c:v>
                </c:pt>
                <c:pt idx="2">
                  <c:v>8.1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8AF-4E62-A963-E47A64B4B10A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10K$ &lt; GOAL &lt; 100K$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Sheet1!$B$7</c:f>
              <c:strCache>
                <c:ptCount val="1"/>
                <c:pt idx="0">
                  <c:v>precent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tint val="65000"/>
                  <a:alpha val="90000"/>
                </a:schemeClr>
              </a:solidFill>
              <a:ln w="19050">
                <a:solidFill>
                  <a:schemeClr val="accent1">
                    <a:tint val="65000"/>
                    <a:lumMod val="75000"/>
                  </a:schemeClr>
                </a:solidFill>
              </a:ln>
              <a:effectLst>
                <a:innerShdw blurRad="114300">
                  <a:schemeClr val="accent1">
                    <a:tint val="65000"/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tint val="65000"/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862-489A-8AC3-5EC3D6A260F3}"/>
              </c:ext>
            </c:extLst>
          </c:dPt>
          <c:dPt>
            <c:idx val="1"/>
            <c:bubble3D val="0"/>
            <c:spPr>
              <a:solidFill>
                <a:schemeClr val="accent1">
                  <a:alpha val="9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862-489A-8AC3-5EC3D6A260F3}"/>
              </c:ext>
            </c:extLst>
          </c:dPt>
          <c:dPt>
            <c:idx val="2"/>
            <c:bubble3D val="0"/>
            <c:spPr>
              <a:solidFill>
                <a:schemeClr val="accent1">
                  <a:shade val="65000"/>
                  <a:alpha val="90000"/>
                </a:schemeClr>
              </a:solidFill>
              <a:ln w="19050">
                <a:solidFill>
                  <a:schemeClr val="accent1">
                    <a:shade val="65000"/>
                    <a:lumMod val="75000"/>
                  </a:schemeClr>
                </a:solidFill>
              </a:ln>
              <a:effectLst>
                <a:innerShdw blurRad="114300">
                  <a:schemeClr val="accent1">
                    <a:shade val="65000"/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shade val="65000"/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8862-489A-8AC3-5EC3D6A260F3}"/>
              </c:ext>
            </c:extLst>
          </c:dPt>
          <c:dLbls>
            <c:dLbl>
              <c:idx val="0"/>
              <c:spPr>
                <a:solidFill>
                  <a:sysClr val="window" lastClr="FFFFFF">
                    <a:alpha val="90000"/>
                  </a:sysClr>
                </a:solidFill>
                <a:ln w="12700" cap="flat" cmpd="sng" algn="ctr">
                  <a:solidFill>
                    <a:srgbClr val="5B9BD5"/>
                  </a:solidFill>
                  <a:round/>
                </a:ln>
                <a:effectLst>
                  <a:outerShdw blurRad="50800" dist="38100" dir="2700000" algn="tl" rotWithShape="0">
                    <a:srgbClr val="5B9BD5">
                      <a:lumMod val="75000"/>
                      <a:alpha val="40000"/>
                    </a:srgb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1">
                          <a:tint val="65000"/>
                        </a:schemeClr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8862-489A-8AC3-5EC3D6A260F3}"/>
                </c:ext>
              </c:extLst>
            </c:dLbl>
            <c:dLbl>
              <c:idx val="1"/>
              <c:spPr>
                <a:solidFill>
                  <a:sysClr val="window" lastClr="FFFFFF">
                    <a:alpha val="90000"/>
                  </a:sysClr>
                </a:solidFill>
                <a:ln w="12700" cap="flat" cmpd="sng" algn="ctr">
                  <a:solidFill>
                    <a:srgbClr val="5B9BD5"/>
                  </a:solidFill>
                  <a:round/>
                </a:ln>
                <a:effectLst>
                  <a:outerShdw blurRad="50800" dist="38100" dir="2700000" algn="tl" rotWithShape="0">
                    <a:srgbClr val="5B9BD5">
                      <a:lumMod val="75000"/>
                      <a:alpha val="40000"/>
                    </a:srgb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8862-489A-8AC3-5EC3D6A260F3}"/>
                </c:ext>
              </c:extLst>
            </c:dLbl>
            <c:dLbl>
              <c:idx val="2"/>
              <c:spPr>
                <a:solidFill>
                  <a:sysClr val="window" lastClr="FFFFFF">
                    <a:alpha val="90000"/>
                  </a:sysClr>
                </a:solidFill>
                <a:ln w="12700" cap="flat" cmpd="sng" algn="ctr">
                  <a:solidFill>
                    <a:srgbClr val="5B9BD5"/>
                  </a:solidFill>
                  <a:round/>
                </a:ln>
                <a:effectLst>
                  <a:outerShdw blurRad="50800" dist="38100" dir="2700000" algn="tl" rotWithShape="0">
                    <a:srgbClr val="5B9BD5">
                      <a:lumMod val="75000"/>
                      <a:alpha val="40000"/>
                    </a:srgb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1">
                          <a:shade val="65000"/>
                        </a:schemeClr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8862-489A-8AC3-5EC3D6A260F3}"/>
                </c:ext>
              </c:extLst>
            </c:dLbl>
            <c:spPr>
              <a:solidFill>
                <a:sysClr val="window" lastClr="FFFFFF">
                  <a:alpha val="90000"/>
                </a:sysClr>
              </a:solidFill>
              <a:ln w="12700" cap="flat" cmpd="sng" algn="ctr">
                <a:solidFill>
                  <a:srgbClr val="5B9BD5"/>
                </a:solidFill>
                <a:round/>
              </a:ln>
              <a:effectLst>
                <a:outerShdw blurRad="50800" dist="38100" dir="2700000" algn="tl" rotWithShape="0">
                  <a:srgbClr val="5B9BD5">
                    <a:lumMod val="75000"/>
                    <a:alpha val="40000"/>
                  </a:srgbClr>
                </a:outerShdw>
              </a:effectLst>
            </c:sp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Sheet1!$A$8:$A$10</c:f>
              <c:strCache>
                <c:ptCount val="3"/>
                <c:pt idx="0">
                  <c:v>failed</c:v>
                </c:pt>
                <c:pt idx="1">
                  <c:v>successful</c:v>
                </c:pt>
                <c:pt idx="2">
                  <c:v>canceled</c:v>
                </c:pt>
              </c:strCache>
            </c:strRef>
          </c:cat>
          <c:val>
            <c:numRef>
              <c:f>Sheet1!$B$8:$B$10</c:f>
              <c:numCache>
                <c:formatCode>General</c:formatCode>
                <c:ptCount val="3"/>
                <c:pt idx="0">
                  <c:v>60.3</c:v>
                </c:pt>
                <c:pt idx="1">
                  <c:v>26.1</c:v>
                </c:pt>
                <c:pt idx="2">
                  <c:v>13.5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862-489A-8AC3-5EC3D6A260F3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100k$&lt;GOAL&lt;1m$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Sheet1!$B$13</c:f>
              <c:strCache>
                <c:ptCount val="1"/>
                <c:pt idx="0">
                  <c:v>precent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tint val="65000"/>
                  <a:alpha val="90000"/>
                </a:schemeClr>
              </a:solidFill>
              <a:ln w="19050">
                <a:solidFill>
                  <a:schemeClr val="accent1">
                    <a:tint val="65000"/>
                    <a:lumMod val="75000"/>
                  </a:schemeClr>
                </a:solidFill>
              </a:ln>
              <a:effectLst>
                <a:innerShdw blurRad="114300">
                  <a:schemeClr val="accent1">
                    <a:tint val="65000"/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tint val="65000"/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F6C0-4DC3-812D-F8FFC92D1B58}"/>
              </c:ext>
            </c:extLst>
          </c:dPt>
          <c:dPt>
            <c:idx val="1"/>
            <c:bubble3D val="0"/>
            <c:spPr>
              <a:solidFill>
                <a:schemeClr val="accent1">
                  <a:alpha val="9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F6C0-4DC3-812D-F8FFC92D1B58}"/>
              </c:ext>
            </c:extLst>
          </c:dPt>
          <c:dPt>
            <c:idx val="2"/>
            <c:bubble3D val="0"/>
            <c:spPr>
              <a:solidFill>
                <a:schemeClr val="accent1">
                  <a:shade val="65000"/>
                  <a:alpha val="90000"/>
                </a:schemeClr>
              </a:solidFill>
              <a:ln w="19050">
                <a:solidFill>
                  <a:schemeClr val="accent1">
                    <a:shade val="65000"/>
                    <a:lumMod val="75000"/>
                  </a:schemeClr>
                </a:solidFill>
              </a:ln>
              <a:effectLst>
                <a:innerShdw blurRad="114300">
                  <a:schemeClr val="accent1">
                    <a:shade val="65000"/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shade val="65000"/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F6C0-4DC3-812D-F8FFC92D1B58}"/>
              </c:ext>
            </c:extLst>
          </c:dPt>
          <c:dLbls>
            <c:dLbl>
              <c:idx val="0"/>
              <c:spPr>
                <a:solidFill>
                  <a:sysClr val="window" lastClr="FFFFFF">
                    <a:alpha val="90000"/>
                  </a:sysClr>
                </a:solidFill>
                <a:ln w="12700" cap="flat" cmpd="sng" algn="ctr">
                  <a:solidFill>
                    <a:srgbClr val="5B9BD5"/>
                  </a:solidFill>
                  <a:round/>
                </a:ln>
                <a:effectLst>
                  <a:outerShdw blurRad="50800" dist="38100" dir="2700000" algn="tl" rotWithShape="0">
                    <a:srgbClr val="5B9BD5">
                      <a:lumMod val="75000"/>
                      <a:alpha val="40000"/>
                    </a:srgb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1">
                          <a:tint val="65000"/>
                        </a:schemeClr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F6C0-4DC3-812D-F8FFC92D1B58}"/>
                </c:ext>
              </c:extLst>
            </c:dLbl>
            <c:dLbl>
              <c:idx val="1"/>
              <c:spPr>
                <a:solidFill>
                  <a:sysClr val="window" lastClr="FFFFFF">
                    <a:alpha val="90000"/>
                  </a:sysClr>
                </a:solidFill>
                <a:ln w="12700" cap="flat" cmpd="sng" algn="ctr">
                  <a:solidFill>
                    <a:srgbClr val="5B9BD5"/>
                  </a:solidFill>
                  <a:round/>
                </a:ln>
                <a:effectLst>
                  <a:outerShdw blurRad="50800" dist="38100" dir="2700000" algn="tl" rotWithShape="0">
                    <a:srgbClr val="5B9BD5">
                      <a:lumMod val="75000"/>
                      <a:alpha val="40000"/>
                    </a:srgb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F6C0-4DC3-812D-F8FFC92D1B58}"/>
                </c:ext>
              </c:extLst>
            </c:dLbl>
            <c:dLbl>
              <c:idx val="2"/>
              <c:spPr>
                <a:solidFill>
                  <a:sysClr val="window" lastClr="FFFFFF">
                    <a:alpha val="90000"/>
                  </a:sysClr>
                </a:solidFill>
                <a:ln w="12700" cap="flat" cmpd="sng" algn="ctr">
                  <a:solidFill>
                    <a:srgbClr val="5B9BD5"/>
                  </a:solidFill>
                  <a:round/>
                </a:ln>
                <a:effectLst>
                  <a:outerShdw blurRad="50800" dist="38100" dir="2700000" algn="tl" rotWithShape="0">
                    <a:srgbClr val="5B9BD5">
                      <a:lumMod val="75000"/>
                      <a:alpha val="40000"/>
                    </a:srgb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1">
                          <a:shade val="65000"/>
                        </a:schemeClr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F6C0-4DC3-812D-F8FFC92D1B58}"/>
                </c:ext>
              </c:extLst>
            </c:dLbl>
            <c:spPr>
              <a:solidFill>
                <a:sysClr val="window" lastClr="FFFFFF">
                  <a:alpha val="90000"/>
                </a:sysClr>
              </a:solidFill>
              <a:ln w="12700" cap="flat" cmpd="sng" algn="ctr">
                <a:solidFill>
                  <a:srgbClr val="5B9BD5"/>
                </a:solidFill>
                <a:round/>
              </a:ln>
              <a:effectLst>
                <a:outerShdw blurRad="50800" dist="38100" dir="2700000" algn="tl" rotWithShape="0">
                  <a:srgbClr val="5B9BD5">
                    <a:lumMod val="75000"/>
                    <a:alpha val="40000"/>
                  </a:srgbClr>
                </a:outerShdw>
              </a:effectLst>
            </c:sp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Sheet1!$A$14:$A$16</c:f>
              <c:strCache>
                <c:ptCount val="3"/>
                <c:pt idx="0">
                  <c:v>failed</c:v>
                </c:pt>
                <c:pt idx="1">
                  <c:v>successful</c:v>
                </c:pt>
                <c:pt idx="2">
                  <c:v>canceled</c:v>
                </c:pt>
              </c:strCache>
            </c:strRef>
          </c:cat>
          <c:val>
            <c:numRef>
              <c:f>Sheet1!$B$14:$B$16</c:f>
              <c:numCache>
                <c:formatCode>General</c:formatCode>
                <c:ptCount val="3"/>
                <c:pt idx="0">
                  <c:v>70.5</c:v>
                </c:pt>
                <c:pt idx="1">
                  <c:v>8.4</c:v>
                </c:pt>
                <c:pt idx="2">
                  <c:v>21.1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6C0-4DC3-812D-F8FFC92D1B58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100k$&lt;GOAL&lt;1m$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dLbls>
          <c:showLegendKey val="0"/>
          <c:showVal val="0"/>
          <c:showCatName val="1"/>
          <c:showSerName val="0"/>
          <c:showPercent val="1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GOAL&gt;1M$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Sheet1!$B$19</c:f>
              <c:strCache>
                <c:ptCount val="1"/>
                <c:pt idx="0">
                  <c:v>precent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tint val="65000"/>
                  <a:alpha val="90000"/>
                </a:schemeClr>
              </a:solidFill>
              <a:ln w="19050">
                <a:solidFill>
                  <a:schemeClr val="accent1">
                    <a:tint val="65000"/>
                    <a:lumMod val="75000"/>
                  </a:schemeClr>
                </a:solidFill>
              </a:ln>
              <a:effectLst>
                <a:innerShdw blurRad="114300">
                  <a:schemeClr val="accent1">
                    <a:tint val="65000"/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tint val="65000"/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A2EE-4C35-9E5F-A3FD38E4C780}"/>
              </c:ext>
            </c:extLst>
          </c:dPt>
          <c:dPt>
            <c:idx val="1"/>
            <c:bubble3D val="0"/>
            <c:spPr>
              <a:solidFill>
                <a:schemeClr val="accent1">
                  <a:alpha val="9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A2EE-4C35-9E5F-A3FD38E4C780}"/>
              </c:ext>
            </c:extLst>
          </c:dPt>
          <c:dPt>
            <c:idx val="2"/>
            <c:bubble3D val="0"/>
            <c:spPr>
              <a:solidFill>
                <a:schemeClr val="accent1">
                  <a:shade val="65000"/>
                  <a:alpha val="90000"/>
                </a:schemeClr>
              </a:solidFill>
              <a:ln w="19050">
                <a:solidFill>
                  <a:schemeClr val="accent1">
                    <a:shade val="65000"/>
                    <a:lumMod val="75000"/>
                  </a:schemeClr>
                </a:solidFill>
              </a:ln>
              <a:effectLst>
                <a:innerShdw blurRad="114300">
                  <a:schemeClr val="accent1">
                    <a:shade val="65000"/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shade val="65000"/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A2EE-4C35-9E5F-A3FD38E4C780}"/>
              </c:ext>
            </c:extLst>
          </c:dPt>
          <c:dLbls>
            <c:dLbl>
              <c:idx val="0"/>
              <c:spPr>
                <a:solidFill>
                  <a:sysClr val="window" lastClr="FFFFFF">
                    <a:alpha val="90000"/>
                  </a:sysClr>
                </a:solidFill>
                <a:ln w="12700" cap="flat" cmpd="sng" algn="ctr">
                  <a:solidFill>
                    <a:srgbClr val="5B9BD5"/>
                  </a:solidFill>
                  <a:round/>
                </a:ln>
                <a:effectLst>
                  <a:outerShdw blurRad="50800" dist="38100" dir="2700000" algn="tl" rotWithShape="0">
                    <a:srgbClr val="5B9BD5">
                      <a:lumMod val="75000"/>
                      <a:alpha val="40000"/>
                    </a:srgb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1">
                          <a:tint val="65000"/>
                        </a:schemeClr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A2EE-4C35-9E5F-A3FD38E4C780}"/>
                </c:ext>
              </c:extLst>
            </c:dLbl>
            <c:dLbl>
              <c:idx val="1"/>
              <c:spPr>
                <a:solidFill>
                  <a:sysClr val="window" lastClr="FFFFFF">
                    <a:alpha val="90000"/>
                  </a:sysClr>
                </a:solidFill>
                <a:ln w="12700" cap="flat" cmpd="sng" algn="ctr">
                  <a:solidFill>
                    <a:srgbClr val="5B9BD5"/>
                  </a:solidFill>
                  <a:round/>
                </a:ln>
                <a:effectLst>
                  <a:outerShdw blurRad="50800" dist="38100" dir="2700000" algn="tl" rotWithShape="0">
                    <a:srgbClr val="5B9BD5">
                      <a:lumMod val="75000"/>
                      <a:alpha val="40000"/>
                    </a:srgb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A2EE-4C35-9E5F-A3FD38E4C780}"/>
                </c:ext>
              </c:extLst>
            </c:dLbl>
            <c:dLbl>
              <c:idx val="2"/>
              <c:spPr>
                <a:solidFill>
                  <a:sysClr val="window" lastClr="FFFFFF">
                    <a:alpha val="90000"/>
                  </a:sysClr>
                </a:solidFill>
                <a:ln w="12700" cap="flat" cmpd="sng" algn="ctr">
                  <a:solidFill>
                    <a:srgbClr val="5B9BD5"/>
                  </a:solidFill>
                  <a:round/>
                </a:ln>
                <a:effectLst>
                  <a:outerShdw blurRad="50800" dist="38100" dir="2700000" algn="tl" rotWithShape="0">
                    <a:srgbClr val="5B9BD5">
                      <a:lumMod val="75000"/>
                      <a:alpha val="40000"/>
                    </a:srgb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1">
                          <a:shade val="65000"/>
                        </a:schemeClr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A2EE-4C35-9E5F-A3FD38E4C780}"/>
                </c:ext>
              </c:extLst>
            </c:dLbl>
            <c:spPr>
              <a:solidFill>
                <a:sysClr val="window" lastClr="FFFFFF">
                  <a:alpha val="90000"/>
                </a:sysClr>
              </a:solidFill>
              <a:ln w="12700" cap="flat" cmpd="sng" algn="ctr">
                <a:solidFill>
                  <a:srgbClr val="5B9BD5"/>
                </a:solidFill>
                <a:round/>
              </a:ln>
              <a:effectLst>
                <a:outerShdw blurRad="50800" dist="38100" dir="2700000" algn="tl" rotWithShape="0">
                  <a:srgbClr val="5B9BD5">
                    <a:lumMod val="75000"/>
                    <a:alpha val="40000"/>
                  </a:srgbClr>
                </a:outerShdw>
              </a:effectLst>
            </c:sp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Sheet1!$A$20:$A$22</c:f>
              <c:strCache>
                <c:ptCount val="3"/>
                <c:pt idx="0">
                  <c:v>failed</c:v>
                </c:pt>
                <c:pt idx="1">
                  <c:v>successful</c:v>
                </c:pt>
                <c:pt idx="2">
                  <c:v>canceled</c:v>
                </c:pt>
              </c:strCache>
            </c:strRef>
          </c:cat>
          <c:val>
            <c:numRef>
              <c:f>Sheet1!$B$20:$B$22</c:f>
              <c:numCache>
                <c:formatCode>General</c:formatCode>
                <c:ptCount val="3"/>
                <c:pt idx="0">
                  <c:v>77.8</c:v>
                </c:pt>
                <c:pt idx="1">
                  <c:v>1</c:v>
                </c:pt>
                <c:pt idx="2">
                  <c:v>21.1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2EE-4C35-9E5F-A3FD38E4C780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&lt;WEEK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Sheet2!$B$1</c:f>
              <c:strCache>
                <c:ptCount val="1"/>
                <c:pt idx="0">
                  <c:v>less week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65000"/>
                  <a:alpha val="90000"/>
                </a:schemeClr>
              </a:solidFill>
              <a:ln w="19050">
                <a:solidFill>
                  <a:schemeClr val="accent1">
                    <a:shade val="65000"/>
                    <a:lumMod val="75000"/>
                  </a:schemeClr>
                </a:solidFill>
              </a:ln>
              <a:effectLst>
                <a:innerShdw blurRad="114300">
                  <a:schemeClr val="accent1">
                    <a:shade val="65000"/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shade val="65000"/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AA33-4884-837C-C2E1852F6AE4}"/>
              </c:ext>
            </c:extLst>
          </c:dPt>
          <c:dPt>
            <c:idx val="1"/>
            <c:bubble3D val="0"/>
            <c:spPr>
              <a:solidFill>
                <a:schemeClr val="accent1">
                  <a:alpha val="9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AA33-4884-837C-C2E1852F6AE4}"/>
              </c:ext>
            </c:extLst>
          </c:dPt>
          <c:dPt>
            <c:idx val="2"/>
            <c:bubble3D val="0"/>
            <c:spPr>
              <a:solidFill>
                <a:schemeClr val="accent1">
                  <a:tint val="65000"/>
                  <a:alpha val="90000"/>
                </a:schemeClr>
              </a:solidFill>
              <a:ln w="19050">
                <a:solidFill>
                  <a:schemeClr val="accent1">
                    <a:tint val="65000"/>
                    <a:lumMod val="75000"/>
                  </a:schemeClr>
                </a:solidFill>
              </a:ln>
              <a:effectLst>
                <a:innerShdw blurRad="114300">
                  <a:schemeClr val="accent1">
                    <a:tint val="65000"/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tint val="65000"/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AA33-4884-837C-C2E1852F6AE4}"/>
              </c:ext>
            </c:extLst>
          </c:dPt>
          <c:dLbls>
            <c:dLbl>
              <c:idx val="0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1">
                      <a:shade val="65000"/>
                    </a:schemeClr>
                  </a:solidFill>
                  <a:round/>
                </a:ln>
                <a:effectLst>
                  <a:outerShdw blurRad="50800" dist="38100" dir="2700000" algn="tl" rotWithShape="0">
                    <a:schemeClr val="accent1">
                      <a:shade val="65000"/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1">
                          <a:shade val="65000"/>
                        </a:schemeClr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AA33-4884-837C-C2E1852F6AE4}"/>
                </c:ext>
              </c:extLst>
            </c:dLbl>
            <c:dLbl>
              <c:idx val="1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1"/>
                  </a:solidFill>
                  <a:round/>
                </a:ln>
                <a:effectLst>
                  <a:outerShdw blurRad="50800" dist="38100" dir="2700000" algn="tl" rotWithShape="0">
                    <a:schemeClr val="accent1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AA33-4884-837C-C2E1852F6AE4}"/>
                </c:ext>
              </c:extLst>
            </c:dLbl>
            <c:dLbl>
              <c:idx val="2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1">
                      <a:tint val="65000"/>
                    </a:schemeClr>
                  </a:solidFill>
                  <a:round/>
                </a:ln>
                <a:effectLst>
                  <a:outerShdw blurRad="50800" dist="38100" dir="2700000" algn="tl" rotWithShape="0">
                    <a:schemeClr val="accent1">
                      <a:tint val="65000"/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1">
                          <a:tint val="65000"/>
                        </a:schemeClr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AA33-4884-837C-C2E1852F6AE4}"/>
                </c:ext>
              </c:extLst>
            </c:dLbl>
            <c:spPr>
              <a:solidFill>
                <a:sysClr val="window" lastClr="FFFFFF">
                  <a:alpha val="90000"/>
                </a:sysClr>
              </a:solidFill>
              <a:ln w="12700" cap="flat" cmpd="sng" algn="ctr">
                <a:solidFill>
                  <a:srgbClr val="5B9BD5"/>
                </a:solidFill>
                <a:round/>
              </a:ln>
              <a:effectLst>
                <a:outerShdw blurRad="50800" dist="38100" dir="2700000" algn="tl" rotWithShape="0">
                  <a:srgbClr val="5B9BD5">
                    <a:lumMod val="75000"/>
                    <a:alpha val="40000"/>
                  </a:srgbClr>
                </a:outerShdw>
              </a:effectLst>
            </c:sp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Sheet2!$A$2:$A$4</c:f>
              <c:strCache>
                <c:ptCount val="3"/>
                <c:pt idx="0">
                  <c:v>failed</c:v>
                </c:pt>
                <c:pt idx="1">
                  <c:v>successful</c:v>
                </c:pt>
                <c:pt idx="2">
                  <c:v>canceled</c:v>
                </c:pt>
              </c:strCache>
            </c:strRef>
          </c:cat>
          <c:val>
            <c:numRef>
              <c:f>Sheet2!$B$2:$B$4</c:f>
              <c:numCache>
                <c:formatCode>General</c:formatCode>
                <c:ptCount val="3"/>
                <c:pt idx="0">
                  <c:v>50</c:v>
                </c:pt>
                <c:pt idx="1">
                  <c:v>43</c:v>
                </c:pt>
                <c:pt idx="2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A33-4884-837C-C2E1852F6AE4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Sheet2!$B$7</c:f>
              <c:strCache>
                <c:ptCount val="1"/>
                <c:pt idx="0">
                  <c:v>week to month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65000"/>
                  <a:alpha val="90000"/>
                </a:schemeClr>
              </a:solidFill>
              <a:ln w="19050">
                <a:solidFill>
                  <a:schemeClr val="accent1">
                    <a:shade val="65000"/>
                    <a:lumMod val="75000"/>
                  </a:schemeClr>
                </a:solidFill>
              </a:ln>
              <a:effectLst>
                <a:innerShdw blurRad="114300">
                  <a:schemeClr val="accent1">
                    <a:shade val="65000"/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shade val="65000"/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34F2-4873-9C00-594C805B1F04}"/>
              </c:ext>
            </c:extLst>
          </c:dPt>
          <c:dPt>
            <c:idx val="1"/>
            <c:bubble3D val="0"/>
            <c:spPr>
              <a:solidFill>
                <a:schemeClr val="accent1">
                  <a:alpha val="9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34F2-4873-9C00-594C805B1F04}"/>
              </c:ext>
            </c:extLst>
          </c:dPt>
          <c:dPt>
            <c:idx val="2"/>
            <c:bubble3D val="0"/>
            <c:spPr>
              <a:solidFill>
                <a:schemeClr val="accent1">
                  <a:tint val="65000"/>
                  <a:alpha val="90000"/>
                </a:schemeClr>
              </a:solidFill>
              <a:ln w="19050">
                <a:solidFill>
                  <a:schemeClr val="accent1">
                    <a:tint val="65000"/>
                    <a:lumMod val="75000"/>
                  </a:schemeClr>
                </a:solidFill>
              </a:ln>
              <a:effectLst>
                <a:innerShdw blurRad="114300">
                  <a:schemeClr val="accent1">
                    <a:tint val="65000"/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tint val="65000"/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34F2-4873-9C00-594C805B1F04}"/>
              </c:ext>
            </c:extLst>
          </c:dPt>
          <c:dLbls>
            <c:dLbl>
              <c:idx val="0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1">
                      <a:shade val="65000"/>
                    </a:schemeClr>
                  </a:solidFill>
                  <a:round/>
                </a:ln>
                <a:effectLst>
                  <a:outerShdw blurRad="50800" dist="38100" dir="2700000" algn="tl" rotWithShape="0">
                    <a:schemeClr val="accent1">
                      <a:shade val="65000"/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1">
                          <a:shade val="65000"/>
                        </a:schemeClr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34F2-4873-9C00-594C805B1F04}"/>
                </c:ext>
              </c:extLst>
            </c:dLbl>
            <c:dLbl>
              <c:idx val="1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1"/>
                  </a:solidFill>
                  <a:round/>
                </a:ln>
                <a:effectLst>
                  <a:outerShdw blurRad="50800" dist="38100" dir="2700000" algn="tl" rotWithShape="0">
                    <a:schemeClr val="accent1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34F2-4873-9C00-594C805B1F04}"/>
                </c:ext>
              </c:extLst>
            </c:dLbl>
            <c:dLbl>
              <c:idx val="2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1">
                      <a:tint val="65000"/>
                    </a:schemeClr>
                  </a:solidFill>
                  <a:round/>
                </a:ln>
                <a:effectLst>
                  <a:outerShdw blurRad="50800" dist="38100" dir="2700000" algn="tl" rotWithShape="0">
                    <a:schemeClr val="accent1">
                      <a:tint val="65000"/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1">
                          <a:tint val="65000"/>
                        </a:schemeClr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34F2-4873-9C00-594C805B1F04}"/>
                </c:ext>
              </c:extLst>
            </c:dLbl>
            <c:spPr>
              <a:solidFill>
                <a:sysClr val="window" lastClr="FFFFFF">
                  <a:alpha val="90000"/>
                </a:sysClr>
              </a:solidFill>
              <a:ln w="12700" cap="flat" cmpd="sng" algn="ctr">
                <a:solidFill>
                  <a:srgbClr val="5B9BD5"/>
                </a:solidFill>
                <a:round/>
              </a:ln>
              <a:effectLst>
                <a:outerShdw blurRad="50800" dist="38100" dir="2700000" algn="tl" rotWithShape="0">
                  <a:srgbClr val="5B9BD5">
                    <a:lumMod val="75000"/>
                    <a:alpha val="40000"/>
                  </a:srgbClr>
                </a:outerShdw>
              </a:effectLst>
            </c:sp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Sheet2!$A$8:$A$10</c:f>
              <c:strCache>
                <c:ptCount val="3"/>
                <c:pt idx="0">
                  <c:v>failed</c:v>
                </c:pt>
                <c:pt idx="1">
                  <c:v>successful</c:v>
                </c:pt>
                <c:pt idx="2">
                  <c:v>canceled</c:v>
                </c:pt>
              </c:strCache>
            </c:strRef>
          </c:cat>
          <c:val>
            <c:numRef>
              <c:f>Sheet2!$B$8:$B$10</c:f>
              <c:numCache>
                <c:formatCode>General</c:formatCode>
                <c:ptCount val="3"/>
                <c:pt idx="0">
                  <c:v>54</c:v>
                </c:pt>
                <c:pt idx="1">
                  <c:v>37</c:v>
                </c:pt>
                <c:pt idx="2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4F2-4873-9C00-594C805B1F04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month to</a:t>
            </a:r>
            <a:r>
              <a:rPr lang="en-US" baseline="0" dirty="0"/>
              <a:t> two </a:t>
            </a:r>
            <a:r>
              <a:rPr lang="en-US" dirty="0"/>
              <a:t>months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Sheet2!$B$13</c:f>
              <c:strCache>
                <c:ptCount val="1"/>
                <c:pt idx="0">
                  <c:v>month to 2months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65000"/>
                  <a:alpha val="90000"/>
                </a:schemeClr>
              </a:solidFill>
              <a:ln w="19050">
                <a:solidFill>
                  <a:schemeClr val="accent1">
                    <a:shade val="65000"/>
                    <a:lumMod val="75000"/>
                  </a:schemeClr>
                </a:solidFill>
              </a:ln>
              <a:effectLst>
                <a:innerShdw blurRad="114300">
                  <a:schemeClr val="accent1">
                    <a:shade val="65000"/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shade val="65000"/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2A02-4012-ACFD-A2CED35751BE}"/>
              </c:ext>
            </c:extLst>
          </c:dPt>
          <c:dPt>
            <c:idx val="1"/>
            <c:bubble3D val="0"/>
            <c:spPr>
              <a:solidFill>
                <a:schemeClr val="accent1">
                  <a:alpha val="9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2A02-4012-ACFD-A2CED35751BE}"/>
              </c:ext>
            </c:extLst>
          </c:dPt>
          <c:dPt>
            <c:idx val="2"/>
            <c:bubble3D val="0"/>
            <c:spPr>
              <a:solidFill>
                <a:schemeClr val="accent1">
                  <a:tint val="65000"/>
                  <a:alpha val="90000"/>
                </a:schemeClr>
              </a:solidFill>
              <a:ln w="19050">
                <a:solidFill>
                  <a:schemeClr val="accent1">
                    <a:tint val="65000"/>
                    <a:lumMod val="75000"/>
                  </a:schemeClr>
                </a:solidFill>
              </a:ln>
              <a:effectLst>
                <a:innerShdw blurRad="114300">
                  <a:schemeClr val="accent1">
                    <a:tint val="65000"/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tint val="65000"/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2A02-4012-ACFD-A2CED35751BE}"/>
              </c:ext>
            </c:extLst>
          </c:dPt>
          <c:dLbls>
            <c:dLbl>
              <c:idx val="0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1">
                      <a:shade val="65000"/>
                    </a:schemeClr>
                  </a:solidFill>
                  <a:round/>
                </a:ln>
                <a:effectLst>
                  <a:outerShdw blurRad="50800" dist="38100" dir="2700000" algn="tl" rotWithShape="0">
                    <a:schemeClr val="accent1">
                      <a:shade val="65000"/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1">
                          <a:shade val="65000"/>
                        </a:schemeClr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2A02-4012-ACFD-A2CED35751BE}"/>
                </c:ext>
              </c:extLst>
            </c:dLbl>
            <c:dLbl>
              <c:idx val="1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1"/>
                  </a:solidFill>
                  <a:round/>
                </a:ln>
                <a:effectLst>
                  <a:outerShdw blurRad="50800" dist="38100" dir="2700000" algn="tl" rotWithShape="0">
                    <a:schemeClr val="accent1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2A02-4012-ACFD-A2CED35751BE}"/>
                </c:ext>
              </c:extLst>
            </c:dLbl>
            <c:dLbl>
              <c:idx val="2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1">
                      <a:tint val="65000"/>
                    </a:schemeClr>
                  </a:solidFill>
                  <a:round/>
                </a:ln>
                <a:effectLst>
                  <a:outerShdw blurRad="50800" dist="38100" dir="2700000" algn="tl" rotWithShape="0">
                    <a:schemeClr val="accent1">
                      <a:tint val="65000"/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1">
                          <a:tint val="65000"/>
                        </a:schemeClr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2A02-4012-ACFD-A2CED35751BE}"/>
                </c:ext>
              </c:extLst>
            </c:dLbl>
            <c:spPr>
              <a:solidFill>
                <a:sysClr val="window" lastClr="FFFFFF">
                  <a:alpha val="90000"/>
                </a:sysClr>
              </a:solidFill>
              <a:ln w="12700" cap="flat" cmpd="sng" algn="ctr">
                <a:solidFill>
                  <a:srgbClr val="5B9BD5"/>
                </a:solidFill>
                <a:round/>
              </a:ln>
              <a:effectLst>
                <a:outerShdw blurRad="50800" dist="38100" dir="2700000" algn="tl" rotWithShape="0">
                  <a:srgbClr val="5B9BD5">
                    <a:lumMod val="75000"/>
                    <a:alpha val="40000"/>
                  </a:srgbClr>
                </a:outerShdw>
              </a:effectLst>
            </c:sp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Sheet2!$A$14:$A$16</c:f>
              <c:strCache>
                <c:ptCount val="3"/>
                <c:pt idx="0">
                  <c:v>failed</c:v>
                </c:pt>
                <c:pt idx="1">
                  <c:v>successful</c:v>
                </c:pt>
                <c:pt idx="2">
                  <c:v>canceled</c:v>
                </c:pt>
              </c:strCache>
            </c:strRef>
          </c:cat>
          <c:val>
            <c:numRef>
              <c:f>Sheet2!$B$14:$B$16</c:f>
              <c:numCache>
                <c:formatCode>General</c:formatCode>
                <c:ptCount val="3"/>
                <c:pt idx="0">
                  <c:v>53.3</c:v>
                </c:pt>
                <c:pt idx="1">
                  <c:v>34.799999999999997</c:v>
                </c:pt>
                <c:pt idx="2">
                  <c:v>11.9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A02-4012-ACFD-A2CED35751BE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6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7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8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00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00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00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00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00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00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00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00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00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00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00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00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00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00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00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00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7341E-60B3-45FA-835B-E94EF30151C6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C14441-8F39-42D4-ADDD-7B48F3E30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54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14441-8F39-42D4-ADDD-7B48F3E301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754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14441-8F39-42D4-ADDD-7B48F3E3011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64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14441-8F39-42D4-ADDD-7B48F3E3011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2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14441-8F39-42D4-ADDD-7B48F3E3011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70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14441-8F39-42D4-ADDD-7B48F3E301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81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14441-8F39-42D4-ADDD-7B48F3E301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60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14441-8F39-42D4-ADDD-7B48F3E301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60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14441-8F39-42D4-ADDD-7B48F3E301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67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14441-8F39-42D4-ADDD-7B48F3E301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91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14441-8F39-42D4-ADDD-7B48F3E3011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2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14441-8F39-42D4-ADDD-7B48F3E3011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88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14441-8F39-42D4-ADDD-7B48F3E3011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26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3071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n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>
            <a:extLst>
              <a:ext uri="{FF2B5EF4-FFF2-40B4-BE49-F238E27FC236}">
                <a16:creationId xmlns:a16="http://schemas.microsoft.com/office/drawing/2014/main" id="{1C23BF19-EFD4-4114-8F14-48673C66A0F6}"/>
              </a:ext>
            </a:extLst>
          </p:cNvPr>
          <p:cNvSpPr>
            <a:spLocks/>
          </p:cNvSpPr>
          <p:nvPr userDrawn="1"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9FFF303-6721-4E7C-9145-50C0CC049DD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86D53F0-2AA7-4D96-8C18-81E9D868E7C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8">
            <a:extLst>
              <a:ext uri="{FF2B5EF4-FFF2-40B4-BE49-F238E27FC236}">
                <a16:creationId xmlns:a16="http://schemas.microsoft.com/office/drawing/2014/main" id="{34C3AB25-8E26-4DCF-808B-7BB051D9962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9">
            <a:extLst>
              <a:ext uri="{FF2B5EF4-FFF2-40B4-BE49-F238E27FC236}">
                <a16:creationId xmlns:a16="http://schemas.microsoft.com/office/drawing/2014/main" id="{2E4A87E7-0511-4286-B0CB-6D555A5A6199}"/>
              </a:ext>
            </a:extLst>
          </p:cNvPr>
          <p:cNvSpPr>
            <a:spLocks/>
          </p:cNvSpPr>
          <p:nvPr userDrawn="1"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7364E1B8-6CE1-4529-B70B-2C60B64117C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11">
            <a:extLst>
              <a:ext uri="{FF2B5EF4-FFF2-40B4-BE49-F238E27FC236}">
                <a16:creationId xmlns:a16="http://schemas.microsoft.com/office/drawing/2014/main" id="{041C1462-5E55-44E1-AEC1-BDBFC82E9E6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000F0B8D-9785-47E1-9301-B35B58E7B66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E43772E-8FD5-46CE-801A-8B347265D1D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3589EAC-5E6A-42DF-BEE8-D8449D71A4ED}"/>
              </a:ext>
            </a:extLst>
          </p:cNvPr>
          <p:cNvSpPr>
            <a:spLocks/>
          </p:cNvSpPr>
          <p:nvPr userDrawn="1"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7E1540-5D96-4149-BA24-E04710229803}"/>
              </a:ext>
            </a:extLst>
          </p:cNvPr>
          <p:cNvSpPr>
            <a:spLocks/>
          </p:cNvSpPr>
          <p:nvPr userDrawn="1"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7CBC8347-DB9C-4D4E-AC91-6A81C048C4D9}"/>
              </a:ext>
            </a:extLst>
          </p:cNvPr>
          <p:cNvSpPr>
            <a:spLocks/>
          </p:cNvSpPr>
          <p:nvPr userDrawn="1"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E37AC18-A2F2-4FB2-BFCD-D52983A4F8A5}"/>
              </a:ext>
            </a:extLst>
          </p:cNvPr>
          <p:cNvSpPr>
            <a:spLocks/>
          </p:cNvSpPr>
          <p:nvPr userDrawn="1"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50C0D7-9F6F-4D44-B8CC-8639CEDBF55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1FA3EC-1BA9-4882-B8DD-ED6ACA174AB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798D6B-C48A-42E2-BC1A-D892BE594CA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92D68F-393F-412A-9945-29FDBA79E48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92746C2-67C4-478F-854B-289F3233EDE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000557-BF30-4614-9A85-214BE9DC9687}"/>
              </a:ext>
            </a:extLst>
          </p:cNvPr>
          <p:cNvSpPr txBox="1"/>
          <p:nvPr userDrawn="1"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1940989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7ADC1-6FC9-463B-95FF-779DD7154547}" type="datetimeFigureOut">
              <a:rPr lang="fr-FR" smtClean="0"/>
              <a:t>30/11/2019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4779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image" Target="../media/image42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11" Type="http://schemas.openxmlformats.org/officeDocument/2006/relationships/chart" Target="../charts/chart5.xml"/><Relationship Id="rId5" Type="http://schemas.openxmlformats.org/officeDocument/2006/relationships/image" Target="../media/image46.png"/><Relationship Id="rId10" Type="http://schemas.openxmlformats.org/officeDocument/2006/relationships/chart" Target="../charts/chart4.xml"/><Relationship Id="rId4" Type="http://schemas.openxmlformats.org/officeDocument/2006/relationships/image" Target="../media/image43.svg"/><Relationship Id="rId9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8.xml"/><Relationship Id="rId3" Type="http://schemas.openxmlformats.org/officeDocument/2006/relationships/image" Target="../media/image42.png"/><Relationship Id="rId7" Type="http://schemas.openxmlformats.org/officeDocument/2006/relationships/chart" Target="../charts/chart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chart" Target="../charts/chart6.xml"/><Relationship Id="rId5" Type="http://schemas.openxmlformats.org/officeDocument/2006/relationships/image" Target="../media/image41.png"/><Relationship Id="rId4" Type="http://schemas.openxmlformats.org/officeDocument/2006/relationships/image" Target="../media/image43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8.svg"/><Relationship Id="rId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kemical/kickstarter-projects" TargetMode="External"/><Relationship Id="rId7" Type="http://schemas.openxmlformats.org/officeDocument/2006/relationships/hyperlink" Target="https://www.kaggle.com/shivamb/an-insightful-story-of-crowdfunding-projects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kaggle.com/rtatman/data-cleaning-challenge-scale-and-normalize-data" TargetMode="External"/><Relationship Id="rId5" Type="http://schemas.openxmlformats.org/officeDocument/2006/relationships/hyperlink" Target="https://www.kaggle.com/unsdsn/world-happiness#2019.csv" TargetMode="External"/><Relationship Id="rId4" Type="http://schemas.openxmlformats.org/officeDocument/2006/relationships/hyperlink" Target="https://www.kaggle.com/stieranka/predicting-gdp-world-countries/dat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6.pn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svg"/><Relationship Id="rId18" Type="http://schemas.openxmlformats.org/officeDocument/2006/relationships/image" Target="../media/image38.png"/><Relationship Id="rId3" Type="http://schemas.openxmlformats.org/officeDocument/2006/relationships/image" Target="../media/image6.png"/><Relationship Id="rId7" Type="http://schemas.openxmlformats.org/officeDocument/2006/relationships/image" Target="../media/image27.svg"/><Relationship Id="rId12" Type="http://schemas.openxmlformats.org/officeDocument/2006/relationships/image" Target="../media/image32.png"/><Relationship Id="rId17" Type="http://schemas.openxmlformats.org/officeDocument/2006/relationships/image" Target="../media/image37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5.svg"/><Relationship Id="rId15" Type="http://schemas.openxmlformats.org/officeDocument/2006/relationships/image" Target="../media/image35.svg"/><Relationship Id="rId10" Type="http://schemas.openxmlformats.org/officeDocument/2006/relationships/image" Target="../media/image30.png"/><Relationship Id="rId19" Type="http://schemas.openxmlformats.org/officeDocument/2006/relationships/image" Target="../media/image39.svg"/><Relationship Id="rId4" Type="http://schemas.openxmlformats.org/officeDocument/2006/relationships/image" Target="../media/image24.png"/><Relationship Id="rId9" Type="http://schemas.openxmlformats.org/officeDocument/2006/relationships/image" Target="../media/image29.svg"/><Relationship Id="rId1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5.png"/><Relationship Id="rId5" Type="http://schemas.openxmlformats.org/officeDocument/2006/relationships/image" Target="../media/image43.svg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hirt&#10;&#10;Description automatically generated">
            <a:extLst>
              <a:ext uri="{FF2B5EF4-FFF2-40B4-BE49-F238E27FC236}">
                <a16:creationId xmlns:a16="http://schemas.microsoft.com/office/drawing/2014/main" id="{875307D9-9F1D-4CFF-A108-C48E4EE62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471708">
            <a:off x="4585174" y="190027"/>
            <a:ext cx="3021652" cy="290026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0" y="2279603"/>
            <a:ext cx="12199434" cy="15955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spc="6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KICKSTARTER Projects:</a:t>
            </a:r>
          </a:p>
          <a:p>
            <a:pPr algn="ctr">
              <a:lnSpc>
                <a:spcPct val="120000"/>
              </a:lnSpc>
            </a:pPr>
            <a:r>
              <a:rPr lang="en-US" sz="2800" spc="600" dirty="0">
                <a:latin typeface="Segoe UI" panose="020B0502040204020203" pitchFamily="34" charset="0"/>
                <a:cs typeface="Segoe UI" panose="020B0502040204020203" pitchFamily="34" charset="0"/>
              </a:rPr>
              <a:t>Is This Project Going to </a:t>
            </a:r>
            <a:r>
              <a:rPr lang="en-US" sz="2800" spc="600">
                <a:latin typeface="Segoe UI" panose="020B0502040204020203" pitchFamily="34" charset="0"/>
                <a:cs typeface="Segoe UI" panose="020B0502040204020203" pitchFamily="34" charset="0"/>
              </a:rPr>
              <a:t>Reach its</a:t>
            </a:r>
            <a:endParaRPr lang="en-US" sz="2800" spc="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2800" spc="600" dirty="0">
                <a:latin typeface="Segoe UI" panose="020B0502040204020203" pitchFamily="34" charset="0"/>
                <a:cs typeface="Segoe UI" panose="020B0502040204020203" pitchFamily="34" charset="0"/>
              </a:rPr>
              <a:t>Crowdfunding Goal?</a:t>
            </a:r>
            <a:endParaRPr lang="fr-FR" sz="2800" spc="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38267" y="4672779"/>
            <a:ext cx="8115465" cy="107164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400" dirty="0" err="1">
                <a:cs typeface="Segoe UI" panose="020B0502040204020203" pitchFamily="34" charset="0"/>
              </a:rPr>
              <a:t>Lior</a:t>
            </a:r>
            <a:r>
              <a:rPr lang="fr-FR" sz="2400" dirty="0">
                <a:cs typeface="Segoe UI" panose="020B0502040204020203" pitchFamily="34" charset="0"/>
              </a:rPr>
              <a:t> Solomon, Eva Marciano, Omer </a:t>
            </a:r>
            <a:r>
              <a:rPr lang="fr-FR" sz="2400" dirty="0" err="1">
                <a:cs typeface="Segoe UI" panose="020B0502040204020203" pitchFamily="34" charset="0"/>
              </a:rPr>
              <a:t>Sarig</a:t>
            </a:r>
            <a:r>
              <a:rPr lang="fr-FR" sz="2400" dirty="0">
                <a:cs typeface="Segoe UI" panose="020B0502040204020203" pitchFamily="34" charset="0"/>
              </a:rPr>
              <a:t> and Yotam Aharony</a:t>
            </a:r>
          </a:p>
          <a:p>
            <a:pPr algn="ctr">
              <a:lnSpc>
                <a:spcPct val="120000"/>
              </a:lnSpc>
            </a:pPr>
            <a:r>
              <a:rPr lang="fr-FR" sz="3200" b="1" dirty="0">
                <a:solidFill>
                  <a:schemeClr val="accent2"/>
                </a:solidFill>
                <a:cs typeface="Segoe UI" panose="020B0502040204020203" pitchFamily="34" charset="0"/>
              </a:rPr>
              <a:t>T A U</a:t>
            </a:r>
          </a:p>
        </p:txBody>
      </p:sp>
    </p:spTree>
    <p:extLst>
      <p:ext uri="{BB962C8B-B14F-4D97-AF65-F5344CB8AC3E}">
        <p14:creationId xmlns:p14="http://schemas.microsoft.com/office/powerpoint/2010/main" val="1428729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5932E9-EEF8-4D23-AAD3-5F7367509E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dirty="0"/>
              <a:t>Initial </a:t>
            </a:r>
            <a:r>
              <a:rPr lang="en-US" dirty="0">
                <a:solidFill>
                  <a:srgbClr val="00F26D"/>
                </a:solidFill>
              </a:rPr>
              <a:t>Analysis</a:t>
            </a:r>
          </a:p>
        </p:txBody>
      </p:sp>
      <p:pic>
        <p:nvPicPr>
          <p:cNvPr id="10" name="Graphic 9" descr="Thought bubble">
            <a:extLst>
              <a:ext uri="{FF2B5EF4-FFF2-40B4-BE49-F238E27FC236}">
                <a16:creationId xmlns:a16="http://schemas.microsoft.com/office/drawing/2014/main" id="{D21602B8-F1ED-45FA-976B-7F627450BB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0870" y="5449248"/>
            <a:ext cx="691039" cy="6910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199351-F768-4A85-82B1-995654F17A91}"/>
              </a:ext>
            </a:extLst>
          </p:cNvPr>
          <p:cNvSpPr txBox="1"/>
          <p:nvPr/>
        </p:nvSpPr>
        <p:spPr>
          <a:xfrm>
            <a:off x="1461089" y="5505836"/>
            <a:ext cx="4834347" cy="72628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Greater Goal -&gt; Lower success rate</a:t>
            </a:r>
          </a:p>
          <a:p>
            <a:pPr algn="just">
              <a:lnSpc>
                <a:spcPct val="120000"/>
              </a:lnSpc>
            </a:pPr>
            <a:endParaRPr lang="en-US" dirty="0">
              <a:highlight>
                <a:srgbClr val="FFFF00"/>
              </a:highligh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E558A3-A8D6-4610-81F1-2491C892F77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0000"/>
          </a:blip>
          <a:stretch>
            <a:fillRect/>
          </a:stretch>
        </p:blipFill>
        <p:spPr>
          <a:xfrm>
            <a:off x="7475844" y="6221072"/>
            <a:ext cx="4595292" cy="538511"/>
          </a:xfrm>
          <a:prstGeom prst="rect">
            <a:avLst/>
          </a:prstGeom>
        </p:spPr>
      </p:pic>
      <p:pic>
        <p:nvPicPr>
          <p:cNvPr id="7" name="Picture 6" descr="A picture containing shirt&#10;&#10;Description automatically generated">
            <a:extLst>
              <a:ext uri="{FF2B5EF4-FFF2-40B4-BE49-F238E27FC236}">
                <a16:creationId xmlns:a16="http://schemas.microsoft.com/office/drawing/2014/main" id="{6BFEFD3E-49F4-4AB8-8444-FE4C219FE0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08981" y="-180406"/>
            <a:ext cx="1243231" cy="1233518"/>
          </a:xfrm>
          <a:prstGeom prst="rect">
            <a:avLst/>
          </a:prstGeom>
        </p:spPr>
      </p:pic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D2929BC0-E76B-4C80-8998-DF55D106FD69}"/>
              </a:ext>
            </a:extLst>
          </p:cNvPr>
          <p:cNvSpPr txBox="1">
            <a:spLocks/>
          </p:cNvSpPr>
          <p:nvPr/>
        </p:nvSpPr>
        <p:spPr>
          <a:xfrm>
            <a:off x="839787" y="660400"/>
            <a:ext cx="11352213" cy="701731"/>
          </a:xfrm>
          <a:prstGeom prst="rect">
            <a:avLst/>
          </a:prstGeom>
        </p:spPr>
        <p:txBody>
          <a:bodyPr wrap="square" lIns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Initial </a:t>
            </a:r>
            <a:r>
              <a:rPr lang="en-US" dirty="0">
                <a:solidFill>
                  <a:srgbClr val="00F26D"/>
                </a:solidFill>
              </a:rPr>
              <a:t>Analysis							</a:t>
            </a:r>
            <a:r>
              <a:rPr lang="en-US" dirty="0">
                <a:solidFill>
                  <a:srgbClr val="F05C6A"/>
                </a:solidFill>
              </a:rPr>
              <a:t>#goal</a:t>
            </a:r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51E7134A-6D35-445E-843F-04D229AB34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6468368"/>
              </p:ext>
            </p:extLst>
          </p:nvPr>
        </p:nvGraphicFramePr>
        <p:xfrm>
          <a:off x="-824911" y="182357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48F45E42-B9BD-4A4F-8FB9-E39D326B0A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8724625"/>
              </p:ext>
            </p:extLst>
          </p:nvPr>
        </p:nvGraphicFramePr>
        <p:xfrm>
          <a:off x="1657370" y="1586178"/>
          <a:ext cx="5324190" cy="31945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400EA433-CC76-4AD6-B078-04633DDF24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1159921"/>
              </p:ext>
            </p:extLst>
          </p:nvPr>
        </p:nvGraphicFramePr>
        <p:xfrm>
          <a:off x="5006000" y="1628024"/>
          <a:ext cx="5145444" cy="3087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400EA433-CC76-4AD6-B078-04633DDF24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782018"/>
              </p:ext>
            </p:extLst>
          </p:nvPr>
        </p:nvGraphicFramePr>
        <p:xfrm>
          <a:off x="8089878" y="1651543"/>
          <a:ext cx="5145444" cy="3087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A4C800ED-AB03-45E1-AFF0-DF7D0A0A84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4598047"/>
              </p:ext>
            </p:extLst>
          </p:nvPr>
        </p:nvGraphicFramePr>
        <p:xfrm>
          <a:off x="7840832" y="1562622"/>
          <a:ext cx="5254447" cy="31526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</p:spTree>
    <p:extLst>
      <p:ext uri="{BB962C8B-B14F-4D97-AF65-F5344CB8AC3E}">
        <p14:creationId xmlns:p14="http://schemas.microsoft.com/office/powerpoint/2010/main" val="1748876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5932E9-EEF8-4D23-AAD3-5F7367509E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dirty="0"/>
              <a:t>Initial </a:t>
            </a:r>
            <a:r>
              <a:rPr lang="en-US" dirty="0">
                <a:solidFill>
                  <a:srgbClr val="00F26D"/>
                </a:solidFill>
              </a:rPr>
              <a:t>Analysis</a:t>
            </a:r>
          </a:p>
        </p:txBody>
      </p:sp>
      <p:pic>
        <p:nvPicPr>
          <p:cNvPr id="10" name="Graphic 9" descr="Thought bubble">
            <a:extLst>
              <a:ext uri="{FF2B5EF4-FFF2-40B4-BE49-F238E27FC236}">
                <a16:creationId xmlns:a16="http://schemas.microsoft.com/office/drawing/2014/main" id="{D21602B8-F1ED-45FA-976B-7F627450BB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0870" y="5449248"/>
            <a:ext cx="691039" cy="6910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199351-F768-4A85-82B1-995654F17A91}"/>
              </a:ext>
            </a:extLst>
          </p:cNvPr>
          <p:cNvSpPr txBox="1"/>
          <p:nvPr/>
        </p:nvSpPr>
        <p:spPr>
          <a:xfrm>
            <a:off x="1530827" y="5238734"/>
            <a:ext cx="5689370" cy="13910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* Two </a:t>
            </a:r>
            <a:r>
              <a:rPr lang="en-US" sz="1600" dirty="0" err="1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monts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is the maximum amount of time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Seems like there’s no correlation between success and duration. TODO: try finding a correlation between time on the year (month, holiday, special event) and success rate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D2929BC0-E76B-4C80-8998-DF55D106FD69}"/>
              </a:ext>
            </a:extLst>
          </p:cNvPr>
          <p:cNvSpPr txBox="1">
            <a:spLocks/>
          </p:cNvSpPr>
          <p:nvPr/>
        </p:nvSpPr>
        <p:spPr>
          <a:xfrm>
            <a:off x="839787" y="660400"/>
            <a:ext cx="11352213" cy="701731"/>
          </a:xfrm>
          <a:prstGeom prst="rect">
            <a:avLst/>
          </a:prstGeom>
        </p:spPr>
        <p:txBody>
          <a:bodyPr wrap="square" lIns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Initial </a:t>
            </a:r>
            <a:r>
              <a:rPr lang="en-US" dirty="0">
                <a:solidFill>
                  <a:srgbClr val="00F26D"/>
                </a:solidFill>
              </a:rPr>
              <a:t>Analysis						</a:t>
            </a:r>
            <a:r>
              <a:rPr lang="en-US" dirty="0">
                <a:solidFill>
                  <a:srgbClr val="F05C6A"/>
                </a:solidFill>
              </a:rPr>
              <a:t>#duration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DEC28A-BA73-4364-B4CB-96D942F3A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6981" y="5125824"/>
            <a:ext cx="2028926" cy="2028926"/>
          </a:xfrm>
          <a:prstGeom prst="rect">
            <a:avLst/>
          </a:prstGeom>
        </p:spPr>
      </p:pic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05005ECB-AC11-4D0B-8C92-602135CD42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5407796"/>
              </p:ext>
            </p:extLst>
          </p:nvPr>
        </p:nvGraphicFramePr>
        <p:xfrm>
          <a:off x="-632380" y="1675173"/>
          <a:ext cx="5133128" cy="30798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BD2A1F7F-798A-4D51-8415-EEFBABC77A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0357540"/>
              </p:ext>
            </p:extLst>
          </p:nvPr>
        </p:nvGraphicFramePr>
        <p:xfrm>
          <a:off x="3213326" y="1843511"/>
          <a:ext cx="4683766" cy="28102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B108266A-1766-4956-9BAC-45E5A00570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9174035"/>
              </p:ext>
            </p:extLst>
          </p:nvPr>
        </p:nvGraphicFramePr>
        <p:xfrm>
          <a:off x="7061862" y="187237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3913587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5932E9-EEF8-4D23-AAD3-5F7367509E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6463537" cy="701731"/>
          </a:xfrm>
        </p:spPr>
        <p:txBody>
          <a:bodyPr/>
          <a:lstStyle/>
          <a:p>
            <a:r>
              <a:rPr lang="en-US" dirty="0"/>
              <a:t>More </a:t>
            </a:r>
            <a:r>
              <a:rPr lang="en-US" dirty="0">
                <a:solidFill>
                  <a:schemeClr val="accent2"/>
                </a:solidFill>
              </a:rPr>
              <a:t>Analysis</a:t>
            </a:r>
            <a:r>
              <a:rPr lang="en-US" dirty="0"/>
              <a:t> to Come…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F811B8-9832-4B5D-B50C-094580C3F6D5}"/>
              </a:ext>
            </a:extLst>
          </p:cNvPr>
          <p:cNvSpPr txBox="1"/>
          <p:nvPr/>
        </p:nvSpPr>
        <p:spPr>
          <a:xfrm>
            <a:off x="568959" y="1665965"/>
            <a:ext cx="9263810" cy="448321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does the </a:t>
            </a:r>
            <a:r>
              <a:rPr lang="en-US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name/description 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influence the status?</a:t>
            </a:r>
          </a:p>
          <a:p>
            <a:pPr marL="914400" lvl="1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Does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#words 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matter?</a:t>
            </a:r>
          </a:p>
          <a:p>
            <a:pPr marL="914400" lvl="1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Does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#syllables 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(difficult words) matter?</a:t>
            </a:r>
          </a:p>
          <a:p>
            <a:pPr marL="914400" lvl="1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Specific key words promise success? (such as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“machine learning”)</a:t>
            </a: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Does the </a:t>
            </a:r>
            <a:r>
              <a:rPr lang="en-US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economy status 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 the country influence?</a:t>
            </a:r>
          </a:p>
          <a:p>
            <a:pPr marL="914400" lvl="1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Migrate with 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country/GDP 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dataset</a:t>
            </a: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Does the </a:t>
            </a:r>
            <a:r>
              <a:rPr lang="en-US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happiness state 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 the country influence?</a:t>
            </a:r>
          </a:p>
          <a:p>
            <a:pPr marL="914400" lvl="1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Migrate with 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World Happiness Report</a:t>
            </a: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fr-F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5FEF04-0296-4E46-AB21-02D1D59F8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8064193" y="3171915"/>
            <a:ext cx="6371084" cy="74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14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hirt&#10;&#10;Description automatically generated">
            <a:extLst>
              <a:ext uri="{FF2B5EF4-FFF2-40B4-BE49-F238E27FC236}">
                <a16:creationId xmlns:a16="http://schemas.microsoft.com/office/drawing/2014/main" id="{3EE6C397-F9D7-49A9-9AD3-7D698F070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849946">
            <a:off x="9478925" y="-129011"/>
            <a:ext cx="3107097" cy="29822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F811B8-9832-4B5D-B50C-094580C3F6D5}"/>
              </a:ext>
            </a:extLst>
          </p:cNvPr>
          <p:cNvSpPr txBox="1"/>
          <p:nvPr/>
        </p:nvSpPr>
        <p:spPr>
          <a:xfrm>
            <a:off x="922845" y="2368198"/>
            <a:ext cx="10505546" cy="17027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Most of them just clean the Dataset and try to predict whether the project is going to succeed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~60%-75% prediction accuracy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One had interesting descriptive analysis but </a:t>
            </a:r>
            <a:r>
              <a:rPr lang="en-US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 </a:t>
            </a:r>
            <a:r>
              <a:rPr lang="en-US" strike="sngStrike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PREDICTION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Analyse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name/description, launch date period and more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5932E9-EEF8-4D23-AAD3-5F7367509E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Previous </a:t>
            </a:r>
            <a:r>
              <a:rPr lang="en-US" dirty="0">
                <a:solidFill>
                  <a:schemeClr val="accent2"/>
                </a:solidFill>
              </a:rPr>
              <a:t>Work</a:t>
            </a:r>
            <a:r>
              <a:rPr lang="en-US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B52820-2FCE-4E71-9D52-4CC01EA6E3C5}"/>
              </a:ext>
            </a:extLst>
          </p:cNvPr>
          <p:cNvSpPr txBox="1"/>
          <p:nvPr/>
        </p:nvSpPr>
        <p:spPr>
          <a:xfrm>
            <a:off x="4280945" y="1834270"/>
            <a:ext cx="4862011" cy="62844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32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Several previous works</a:t>
            </a:r>
            <a:endParaRPr lang="fr-FR" sz="32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Graphic 5" descr="Wheelbarrow">
            <a:extLst>
              <a:ext uri="{FF2B5EF4-FFF2-40B4-BE49-F238E27FC236}">
                <a16:creationId xmlns:a16="http://schemas.microsoft.com/office/drawing/2014/main" id="{F4BF76FB-D10E-45D7-B294-FA027F0481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80049" y="940393"/>
            <a:ext cx="1231902" cy="12319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53E02F-D184-47AC-9672-5665ACC7C3AB}"/>
              </a:ext>
            </a:extLst>
          </p:cNvPr>
          <p:cNvSpPr txBox="1"/>
          <p:nvPr/>
        </p:nvSpPr>
        <p:spPr>
          <a:xfrm>
            <a:off x="922845" y="4754950"/>
            <a:ext cx="10505546" cy="1523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rgbClr val="1B1B1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 want </a:t>
            </a:r>
            <a:r>
              <a:rPr lang="en-US" sz="2400" b="1" dirty="0">
                <a:solidFill>
                  <a:srgbClr val="1B1B1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higher prediction accuracy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rgbClr val="1B1B1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 migrated </a:t>
            </a:r>
            <a:r>
              <a:rPr lang="en-US" sz="2400" b="1" dirty="0">
                <a:solidFill>
                  <a:srgbClr val="1B1B1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outside information </a:t>
            </a:r>
            <a:r>
              <a:rPr lang="en-US" sz="2400" dirty="0">
                <a:solidFill>
                  <a:srgbClr val="1B1B1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such as country’s GDP</a:t>
            </a:r>
          </a:p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rgbClr val="1B1B1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TODO:  </a:t>
            </a:r>
            <a:r>
              <a:rPr lang="en-US" sz="1600" dirty="0">
                <a:solidFill>
                  <a:srgbClr val="1B1B1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migrate further information such as cultural preferences, country’s happiness report and more</a:t>
            </a:r>
            <a:endParaRPr lang="fr-FR" sz="1600" dirty="0">
              <a:solidFill>
                <a:srgbClr val="1B1B1B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233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863600" y="2921170"/>
            <a:ext cx="10464800" cy="1015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600"/>
              </a:spcBef>
            </a:pP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More to come…</a:t>
            </a:r>
            <a:endParaRPr lang="fr-FR" sz="6000" dirty="0">
              <a:solidFill>
                <a:schemeClr val="accent1"/>
              </a:solidFill>
              <a:latin typeface="+mj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558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hirt&#10;&#10;Description automatically generated">
            <a:extLst>
              <a:ext uri="{FF2B5EF4-FFF2-40B4-BE49-F238E27FC236}">
                <a16:creationId xmlns:a16="http://schemas.microsoft.com/office/drawing/2014/main" id="{BB6595E4-07B4-4370-AB58-D1808413D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445028">
            <a:off x="-213756" y="4393654"/>
            <a:ext cx="2794939" cy="2773103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5932E9-EEF8-4D23-AAD3-5F7367509E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6463537" cy="701731"/>
          </a:xfrm>
        </p:spPr>
        <p:txBody>
          <a:bodyPr/>
          <a:lstStyle/>
          <a:p>
            <a:r>
              <a:rPr lang="en-US" dirty="0">
                <a:solidFill>
                  <a:srgbClr val="00F26D"/>
                </a:solidFill>
              </a:rPr>
              <a:t>References</a:t>
            </a:r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F811B8-9832-4B5D-B50C-094580C3F6D5}"/>
              </a:ext>
            </a:extLst>
          </p:cNvPr>
          <p:cNvSpPr txBox="1"/>
          <p:nvPr/>
        </p:nvSpPr>
        <p:spPr>
          <a:xfrm>
            <a:off x="568958" y="1665965"/>
            <a:ext cx="11745754" cy="338208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Main Kickstarter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projects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DATASET</a:t>
            </a:r>
          </a:p>
          <a:p>
            <a:pPr marL="914400" lvl="1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https://www.kaggle.com/kemical/kickstarter-projects</a:t>
            </a:r>
            <a:endParaRPr lang="en-US" sz="2000" dirty="0"/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Country / Gross Domestic Product DATASET</a:t>
            </a:r>
          </a:p>
          <a:p>
            <a:pPr marL="914400" lvl="1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hlinkClick r:id="rId4"/>
              </a:rPr>
              <a:t>https://www.kaggle.com/stieranka/predicting-gdp-world-countries/data</a:t>
            </a:r>
            <a:endParaRPr lang="en-US" sz="2000" dirty="0"/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World Happiness Report DATASET</a:t>
            </a:r>
          </a:p>
          <a:p>
            <a:pPr marL="914400" lvl="1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hlinkClick r:id="rId5"/>
              </a:rPr>
              <a:t>https://www.kaggle.com/unsdsn/world-happiness#2019.csv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Previous works:</a:t>
            </a:r>
          </a:p>
          <a:p>
            <a:pPr marL="914400" lvl="1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hlinkClick r:id="rId6"/>
              </a:rPr>
              <a:t>https://www.kaggle.com/rtatman/data-cleaning-challenge-scale-and-normalize-data</a:t>
            </a:r>
            <a:endParaRPr lang="en-US" sz="2000" dirty="0"/>
          </a:p>
          <a:p>
            <a:pPr marL="914400" lvl="1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hlinkClick r:id="rId7"/>
              </a:rPr>
              <a:t>https://www.kaggle.com/shivamb/an-insightful-story-of-crowdfunding-projects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881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4">
            <a:extLst>
              <a:ext uri="{FF2B5EF4-FFF2-40B4-BE49-F238E27FC236}">
                <a16:creationId xmlns:a16="http://schemas.microsoft.com/office/drawing/2014/main" id="{B0AC42C9-F402-48D9-A6B8-3901068B4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325" y="2074177"/>
            <a:ext cx="1589087" cy="1589087"/>
          </a:xfrm>
          <a:prstGeom prst="ellipse">
            <a:avLst/>
          </a:prstGeom>
          <a:ln w="3175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59D8B31-905D-4708-970D-2DA2E1A80E6E}"/>
              </a:ext>
            </a:extLst>
          </p:cNvPr>
          <p:cNvSpPr/>
          <p:nvPr/>
        </p:nvSpPr>
        <p:spPr>
          <a:xfrm>
            <a:off x="561412" y="3632807"/>
            <a:ext cx="2736000" cy="845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Yotam Aharony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EE &amp; CS, 4</a:t>
            </a:r>
            <a:r>
              <a:rPr lang="fr-FR" b="1" baseline="300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fr-FR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b="1" dirty="0" err="1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year</a:t>
            </a:r>
            <a:endParaRPr lang="fr-FR" b="1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 Placeholder 1">
            <a:extLst>
              <a:ext uri="{FF2B5EF4-FFF2-40B4-BE49-F238E27FC236}">
                <a16:creationId xmlns:a16="http://schemas.microsoft.com/office/drawing/2014/main" id="{1BFD39A1-0300-4985-BEB1-879B9D8FB00B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Who </a:t>
            </a:r>
            <a:r>
              <a:rPr lang="en-US" dirty="0">
                <a:solidFill>
                  <a:srgbClr val="00F26D"/>
                </a:solidFill>
              </a:rPr>
              <a:t>Are We</a:t>
            </a:r>
            <a:r>
              <a:rPr lang="en-US" dirty="0"/>
              <a:t>?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A8E4E09-7616-4F34-B62A-747C86ACBADB}"/>
              </a:ext>
            </a:extLst>
          </p:cNvPr>
          <p:cNvSpPr/>
          <p:nvPr/>
        </p:nvSpPr>
        <p:spPr>
          <a:xfrm>
            <a:off x="3290325" y="3632807"/>
            <a:ext cx="2736000" cy="845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Lior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Solomon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EE &amp; CS, 4</a:t>
            </a:r>
            <a:r>
              <a:rPr lang="fr-FR" b="1" baseline="300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fr-FR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b="1" dirty="0" err="1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year</a:t>
            </a:r>
            <a:endParaRPr lang="fr-FR" b="1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Placeholder 4">
            <a:extLst>
              <a:ext uri="{FF2B5EF4-FFF2-40B4-BE49-F238E27FC236}">
                <a16:creationId xmlns:a16="http://schemas.microsoft.com/office/drawing/2014/main" id="{27334533-F949-49D9-B52B-DE357B37AC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917"/>
          <a:stretch/>
        </p:blipFill>
        <p:spPr>
          <a:xfrm>
            <a:off x="6572438" y="2074178"/>
            <a:ext cx="1449882" cy="1558630"/>
          </a:xfrm>
          <a:prstGeom prst="ellipse">
            <a:avLst/>
          </a:prstGeom>
          <a:ln w="127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19FBB4B-8E71-4158-8147-72C33450399F}"/>
              </a:ext>
            </a:extLst>
          </p:cNvPr>
          <p:cNvSpPr/>
          <p:nvPr/>
        </p:nvSpPr>
        <p:spPr>
          <a:xfrm>
            <a:off x="5899859" y="3663264"/>
            <a:ext cx="2736000" cy="845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Omer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Sarig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EE &amp; CS, 4</a:t>
            </a:r>
            <a:r>
              <a:rPr lang="fr-FR" b="1" baseline="300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fr-FR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b="1" dirty="0" err="1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year</a:t>
            </a:r>
            <a:endParaRPr lang="fr-FR" b="1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Placeholder 4">
            <a:extLst>
              <a:ext uri="{FF2B5EF4-FFF2-40B4-BE49-F238E27FC236}">
                <a16:creationId xmlns:a16="http://schemas.microsoft.com/office/drawing/2014/main" id="{44271EA4-79DD-4464-AA43-7DD55C4A9DB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b="42061"/>
          <a:stretch/>
        </p:blipFill>
        <p:spPr>
          <a:xfrm>
            <a:off x="9280601" y="1956795"/>
            <a:ext cx="1654578" cy="1701284"/>
          </a:xfrm>
          <a:prstGeom prst="ellipse">
            <a:avLst/>
          </a:prstGeom>
          <a:ln w="3175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593E08B-F84F-4FAB-B40F-38CDD79280DB}"/>
              </a:ext>
            </a:extLst>
          </p:cNvPr>
          <p:cNvSpPr/>
          <p:nvPr/>
        </p:nvSpPr>
        <p:spPr>
          <a:xfrm>
            <a:off x="8628772" y="3663263"/>
            <a:ext cx="2736000" cy="845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Eva Marciano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CS, 3</a:t>
            </a:r>
            <a:r>
              <a:rPr lang="fr-FR" b="1" baseline="300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rd</a:t>
            </a:r>
            <a:r>
              <a:rPr lang="fr-FR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b="1" dirty="0" err="1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year</a:t>
            </a:r>
            <a:endParaRPr lang="fr-FR" b="1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 descr="A person taking a selfie&#10;&#10;Description automatically generated">
            <a:extLst>
              <a:ext uri="{FF2B5EF4-FFF2-40B4-BE49-F238E27FC236}">
                <a16:creationId xmlns:a16="http://schemas.microsoft.com/office/drawing/2014/main" id="{AC526177-890D-4533-B7A1-B74AAEF3B84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343" b="39820"/>
          <a:stretch/>
        </p:blipFill>
        <p:spPr>
          <a:xfrm>
            <a:off x="3867325" y="2074176"/>
            <a:ext cx="1545461" cy="1589087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553019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5932E9-EEF8-4D23-AAD3-5F7367509E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1311128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>
                <a:solidFill>
                  <a:srgbClr val="00F26D"/>
                </a:solidFill>
              </a:rPr>
              <a:t>KICKSTARTER</a:t>
            </a:r>
            <a:r>
              <a:rPr lang="en-US" dirty="0"/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F811B8-9832-4B5D-B50C-094580C3F6D5}"/>
              </a:ext>
            </a:extLst>
          </p:cNvPr>
          <p:cNvSpPr txBox="1"/>
          <p:nvPr/>
        </p:nvSpPr>
        <p:spPr>
          <a:xfrm>
            <a:off x="769766" y="2568490"/>
            <a:ext cx="10853274" cy="107850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Kickstarter is an American public-benefit corporation, that maintains a </a:t>
            </a:r>
            <a:r>
              <a:rPr lang="en-US" sz="28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global crowdfunding platform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focused on creativity and merchandising.</a:t>
            </a:r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Picture 8" descr="A picture containing shirt&#10;&#10;Description automatically generated">
            <a:extLst>
              <a:ext uri="{FF2B5EF4-FFF2-40B4-BE49-F238E27FC236}">
                <a16:creationId xmlns:a16="http://schemas.microsoft.com/office/drawing/2014/main" id="{00B4BF27-836D-456A-860C-8D59DD83A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8293" y="5461685"/>
            <a:ext cx="1197349" cy="118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05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 descr="A picture containing shirt&#10;&#10;Description automatically generated">
            <a:extLst>
              <a:ext uri="{FF2B5EF4-FFF2-40B4-BE49-F238E27FC236}">
                <a16:creationId xmlns:a16="http://schemas.microsoft.com/office/drawing/2014/main" id="{9D163FE6-C11E-4D8E-8E50-858F9AACA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51588">
            <a:off x="10192917" y="3237554"/>
            <a:ext cx="2375203" cy="2279789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5932E9-EEF8-4D23-AAD3-5F7367509E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348556" cy="701731"/>
          </a:xfrm>
        </p:spPr>
        <p:txBody>
          <a:bodyPr/>
          <a:lstStyle/>
          <a:p>
            <a:r>
              <a:rPr lang="en-US" dirty="0"/>
              <a:t>How does it </a:t>
            </a:r>
            <a:r>
              <a:rPr lang="en-US" dirty="0">
                <a:solidFill>
                  <a:srgbClr val="00F26D"/>
                </a:solidFill>
              </a:rPr>
              <a:t>Work</a:t>
            </a:r>
            <a:r>
              <a:rPr lang="en-US" dirty="0"/>
              <a:t>?</a:t>
            </a:r>
          </a:p>
        </p:txBody>
      </p:sp>
      <p:pic>
        <p:nvPicPr>
          <p:cNvPr id="6" name="Graphic 5" descr="Meeting">
            <a:extLst>
              <a:ext uri="{FF2B5EF4-FFF2-40B4-BE49-F238E27FC236}">
                <a16:creationId xmlns:a16="http://schemas.microsoft.com/office/drawing/2014/main" id="{A45C7F88-414F-492B-8FBD-023AF54430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60167" y="1625496"/>
            <a:ext cx="914400" cy="914400"/>
          </a:xfrm>
          <a:prstGeom prst="rect">
            <a:avLst/>
          </a:prstGeom>
        </p:spPr>
      </p:pic>
      <p:pic>
        <p:nvPicPr>
          <p:cNvPr id="10" name="Graphic 9" descr="Bullseye">
            <a:extLst>
              <a:ext uri="{FF2B5EF4-FFF2-40B4-BE49-F238E27FC236}">
                <a16:creationId xmlns:a16="http://schemas.microsoft.com/office/drawing/2014/main" id="{00DC9D22-14C0-4DA1-9BD7-E40B83FF16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73944" y="1625496"/>
            <a:ext cx="914400" cy="914400"/>
          </a:xfrm>
          <a:prstGeom prst="rect">
            <a:avLst/>
          </a:prstGeom>
        </p:spPr>
      </p:pic>
      <p:pic>
        <p:nvPicPr>
          <p:cNvPr id="18" name="Graphic 17" descr="Piggy Bank">
            <a:extLst>
              <a:ext uri="{FF2B5EF4-FFF2-40B4-BE49-F238E27FC236}">
                <a16:creationId xmlns:a16="http://schemas.microsoft.com/office/drawing/2014/main" id="{67E17F41-2717-48DB-9001-97A3DECE75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05386" y="1625496"/>
            <a:ext cx="914400" cy="914400"/>
          </a:xfrm>
          <a:prstGeom prst="rect">
            <a:avLst/>
          </a:prstGeom>
        </p:spPr>
      </p:pic>
      <p:pic>
        <p:nvPicPr>
          <p:cNvPr id="22" name="Graphic 21" descr="Medal">
            <a:extLst>
              <a:ext uri="{FF2B5EF4-FFF2-40B4-BE49-F238E27FC236}">
                <a16:creationId xmlns:a16="http://schemas.microsoft.com/office/drawing/2014/main" id="{6860171E-FDA3-42B8-AE90-D23430A98C3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28288" y="3820326"/>
            <a:ext cx="914400" cy="914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27FF6AA-A09F-417D-950C-FA736228E782}"/>
              </a:ext>
            </a:extLst>
          </p:cNvPr>
          <p:cNvSpPr txBox="1"/>
          <p:nvPr/>
        </p:nvSpPr>
        <p:spPr>
          <a:xfrm>
            <a:off x="1294538" y="2337083"/>
            <a:ext cx="1207194" cy="56143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28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Project</a:t>
            </a:r>
            <a:endParaRPr lang="fr-FR" sz="28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3EB80F-F20A-4F31-BC86-561D1536426C}"/>
              </a:ext>
            </a:extLst>
          </p:cNvPr>
          <p:cNvSpPr txBox="1"/>
          <p:nvPr/>
        </p:nvSpPr>
        <p:spPr>
          <a:xfrm>
            <a:off x="487207" y="2868700"/>
            <a:ext cx="5050358" cy="32688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Set up a Finite work you’d like bring to life</a:t>
            </a:r>
            <a:endParaRPr lang="fr-FR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266876C-F7B7-46C2-A802-4E773B448378}"/>
              </a:ext>
            </a:extLst>
          </p:cNvPr>
          <p:cNvSpPr txBox="1"/>
          <p:nvPr/>
        </p:nvSpPr>
        <p:spPr>
          <a:xfrm>
            <a:off x="4734001" y="2349050"/>
            <a:ext cx="2310052" cy="56143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28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Funding Goal</a:t>
            </a:r>
            <a:endParaRPr lang="fr-FR" sz="28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231C84-53AB-464D-A88D-A43069F389C2}"/>
              </a:ext>
            </a:extLst>
          </p:cNvPr>
          <p:cNvSpPr txBox="1"/>
          <p:nvPr/>
        </p:nvSpPr>
        <p:spPr>
          <a:xfrm>
            <a:off x="4183313" y="2858221"/>
            <a:ext cx="3052662" cy="58541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Set up the amount of money need to complete the project</a:t>
            </a:r>
            <a:endParaRPr lang="fr-FR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845E20-19A4-4B8B-990F-67E5CC2F7449}"/>
              </a:ext>
            </a:extLst>
          </p:cNvPr>
          <p:cNvSpPr txBox="1"/>
          <p:nvPr/>
        </p:nvSpPr>
        <p:spPr>
          <a:xfrm>
            <a:off x="8320876" y="2315387"/>
            <a:ext cx="2842193" cy="56143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28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Backers Pledge</a:t>
            </a:r>
            <a:endParaRPr lang="fr-FR" sz="28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2F7DCF3-0C81-4ABF-8F86-941A4333AE97}"/>
              </a:ext>
            </a:extLst>
          </p:cNvPr>
          <p:cNvSpPr txBox="1"/>
          <p:nvPr/>
        </p:nvSpPr>
        <p:spPr>
          <a:xfrm>
            <a:off x="8454698" y="2824558"/>
            <a:ext cx="2079523" cy="58541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Join the creators in bringing the project to life</a:t>
            </a:r>
            <a:endParaRPr lang="fr-FR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8" name="Graphic 37" descr="Podium">
            <a:extLst>
              <a:ext uri="{FF2B5EF4-FFF2-40B4-BE49-F238E27FC236}">
                <a16:creationId xmlns:a16="http://schemas.microsoft.com/office/drawing/2014/main" id="{0C855C03-65B1-46E6-AC45-46C6589C4BA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14210" y="3820326"/>
            <a:ext cx="914400" cy="9144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59F5214-4A07-4891-AB25-A6DAEE0B1560}"/>
              </a:ext>
            </a:extLst>
          </p:cNvPr>
          <p:cNvSpPr txBox="1"/>
          <p:nvPr/>
        </p:nvSpPr>
        <p:spPr>
          <a:xfrm>
            <a:off x="2922433" y="4594405"/>
            <a:ext cx="2842193" cy="56143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28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all-or-nothing</a:t>
            </a:r>
            <a:endParaRPr lang="fr-FR" sz="28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6E7C242-6F5E-4050-A7C5-74BC97747BF0}"/>
              </a:ext>
            </a:extLst>
          </p:cNvPr>
          <p:cNvSpPr txBox="1"/>
          <p:nvPr/>
        </p:nvSpPr>
        <p:spPr>
          <a:xfrm>
            <a:off x="2384385" y="5103576"/>
            <a:ext cx="3052662" cy="84394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 charged for a pledged towards a project unless it reaches its funding GOAL</a:t>
            </a:r>
            <a:endParaRPr lang="fr-FR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1F94AF-3384-4D85-BDBC-D314CC52C4A8}"/>
              </a:ext>
            </a:extLst>
          </p:cNvPr>
          <p:cNvSpPr txBox="1"/>
          <p:nvPr/>
        </p:nvSpPr>
        <p:spPr>
          <a:xfrm>
            <a:off x="8079964" y="4594405"/>
            <a:ext cx="2842193" cy="56143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28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reward</a:t>
            </a:r>
            <a:endParaRPr lang="fr-FR" sz="28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399C55-0BB9-4168-AAE8-D2A03055A026}"/>
              </a:ext>
            </a:extLst>
          </p:cNvPr>
          <p:cNvSpPr txBox="1"/>
          <p:nvPr/>
        </p:nvSpPr>
        <p:spPr>
          <a:xfrm>
            <a:off x="7046241" y="5103576"/>
            <a:ext cx="3052662" cy="58541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creator’s change to share a piece of their project with their backers</a:t>
            </a:r>
            <a:endParaRPr lang="fr-FR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9" name="Picture 48" descr="A picture containing shirt&#10;&#10;Description automatically generated">
            <a:extLst>
              <a:ext uri="{FF2B5EF4-FFF2-40B4-BE49-F238E27FC236}">
                <a16:creationId xmlns:a16="http://schemas.microsoft.com/office/drawing/2014/main" id="{25243767-6F1D-4C7A-8CC5-E02C75456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008127" y="4692809"/>
            <a:ext cx="2375203" cy="227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075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5099" y="1767007"/>
            <a:ext cx="9027061" cy="8402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>
                <a:latin typeface="Segoe UI" panose="020B0502040204020203" pitchFamily="34" charset="0"/>
                <a:cs typeface="Segoe UI" panose="020B0502040204020203" pitchFamily="34" charset="0"/>
              </a:rPr>
              <a:t>Project </a:t>
            </a:r>
            <a:r>
              <a:rPr lang="fr-FR" sz="5400" dirty="0" err="1">
                <a:solidFill>
                  <a:srgbClr val="00F26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</a:t>
            </a:r>
            <a:r>
              <a:rPr lang="fr-FR" sz="54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5400" dirty="0">
                <a:latin typeface="Segoe UI" panose="020B0502040204020203" pitchFamily="34" charset="0"/>
                <a:cs typeface="Segoe UI" panose="020B0502040204020203" pitchFamily="34" charset="0"/>
              </a:rPr>
              <a:t>Formulation</a:t>
            </a:r>
            <a:endParaRPr lang="fr-FR" sz="54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5100" y="3470533"/>
            <a:ext cx="9027060" cy="15955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Determine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whether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 new Kickstarter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project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raise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his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crowdfunding goal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by </a:t>
            </a:r>
            <a:r>
              <a:rPr lang="fr-FR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Machine Learning Model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based on dataset of over 300k past projects</a:t>
            </a:r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Graphic 2" descr="Gears">
            <a:extLst>
              <a:ext uri="{FF2B5EF4-FFF2-40B4-BE49-F238E27FC236}">
                <a16:creationId xmlns:a16="http://schemas.microsoft.com/office/drawing/2014/main" id="{CF775A07-5808-40EF-85EB-378C7B5A9F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8655" y="169283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026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DF811B8-9832-4B5D-B50C-094580C3F6D5}"/>
              </a:ext>
            </a:extLst>
          </p:cNvPr>
          <p:cNvSpPr txBox="1"/>
          <p:nvPr/>
        </p:nvSpPr>
        <p:spPr>
          <a:xfrm>
            <a:off x="922845" y="2794279"/>
            <a:ext cx="10505546" cy="553651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id	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internal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kickstarter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ID</a:t>
            </a:r>
          </a:p>
          <a:p>
            <a:pPr algn="just">
              <a:lnSpc>
                <a:spcPct val="200000"/>
              </a:lnSpc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name	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name of project	 </a:t>
            </a: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| 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state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condition the project is</a:t>
            </a:r>
          </a:p>
          <a:p>
            <a:pPr algn="just">
              <a:lnSpc>
                <a:spcPct val="200000"/>
              </a:lnSpc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Category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category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 </a:t>
            </a: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| 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main_category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category of the campaign</a:t>
            </a:r>
          </a:p>
          <a:p>
            <a:pPr algn="just">
              <a:lnSpc>
                <a:spcPct val="200000"/>
              </a:lnSpc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launched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date launched	 </a:t>
            </a: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| 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deadline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deadline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for crowdfunding</a:t>
            </a:r>
          </a:p>
          <a:p>
            <a:pPr algn="just">
              <a:lnSpc>
                <a:spcPct val="200000"/>
              </a:lnSpc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goal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fundraising goal   	 </a:t>
            </a: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| 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pledged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amount pledged by “crowd”   </a:t>
            </a: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|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backers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number of backers</a:t>
            </a:r>
          </a:p>
          <a:p>
            <a:pPr algn="just">
              <a:lnSpc>
                <a:spcPct val="200000"/>
              </a:lnSpc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country	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country pledged from	</a:t>
            </a:r>
          </a:p>
          <a:p>
            <a:pPr algn="just">
              <a:lnSpc>
                <a:spcPct val="200000"/>
              </a:lnSpc>
            </a:pPr>
            <a:endParaRPr lang="en-US" sz="2000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>
              <a:lnSpc>
                <a:spcPct val="200000"/>
              </a:lnSpc>
            </a:pPr>
            <a:endParaRPr lang="fr-FR" sz="2000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>
              <a:lnSpc>
                <a:spcPct val="200000"/>
              </a:lnSpc>
            </a:pPr>
            <a:endParaRPr lang="fr-FR" sz="2000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 descr="A picture containing shirt&#10;&#10;Description automatically generated">
            <a:extLst>
              <a:ext uri="{FF2B5EF4-FFF2-40B4-BE49-F238E27FC236}">
                <a16:creationId xmlns:a16="http://schemas.microsoft.com/office/drawing/2014/main" id="{3EE6C397-F9D7-49A9-9AD3-7D698F070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491720">
            <a:off x="9674047" y="2351089"/>
            <a:ext cx="3107097" cy="2982282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5932E9-EEF8-4D23-AAD3-5F7367509E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</a:t>
            </a:r>
            <a:r>
              <a:rPr lang="en-US" dirty="0" err="1">
                <a:solidFill>
                  <a:schemeClr val="accent2"/>
                </a:solidFill>
              </a:rPr>
              <a:t>DataSet</a:t>
            </a:r>
            <a:r>
              <a:rPr lang="en-US" dirty="0"/>
              <a:t> .</a:t>
            </a:r>
          </a:p>
        </p:txBody>
      </p:sp>
      <p:pic>
        <p:nvPicPr>
          <p:cNvPr id="4" name="Graphic 3" descr="Filter">
            <a:extLst>
              <a:ext uri="{FF2B5EF4-FFF2-40B4-BE49-F238E27FC236}">
                <a16:creationId xmlns:a16="http://schemas.microsoft.com/office/drawing/2014/main" id="{3A62784C-C18B-412C-BA9D-050025FBF0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7819" y="4186291"/>
            <a:ext cx="563051" cy="563051"/>
          </a:xfrm>
          <a:prstGeom prst="rect">
            <a:avLst/>
          </a:prstGeom>
        </p:spPr>
      </p:pic>
      <p:pic>
        <p:nvPicPr>
          <p:cNvPr id="8" name="Graphic 7" descr="Bar chart">
            <a:extLst>
              <a:ext uri="{FF2B5EF4-FFF2-40B4-BE49-F238E27FC236}">
                <a16:creationId xmlns:a16="http://schemas.microsoft.com/office/drawing/2014/main" id="{AEB1CB8F-F50D-4327-B6DE-8B5DA9F5E3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00156" y="1086125"/>
            <a:ext cx="1407103" cy="1407103"/>
          </a:xfrm>
          <a:prstGeom prst="rect">
            <a:avLst/>
          </a:prstGeom>
        </p:spPr>
      </p:pic>
      <p:pic>
        <p:nvPicPr>
          <p:cNvPr id="18" name="Graphic 17" descr="Monthly calendar">
            <a:extLst>
              <a:ext uri="{FF2B5EF4-FFF2-40B4-BE49-F238E27FC236}">
                <a16:creationId xmlns:a16="http://schemas.microsoft.com/office/drawing/2014/main" id="{635F05FD-FD24-419D-8323-29999F212A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4462" y="4801841"/>
            <a:ext cx="563051" cy="56305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7B52820-2FCE-4E71-9D52-4CC01EA6E3C5}"/>
              </a:ext>
            </a:extLst>
          </p:cNvPr>
          <p:cNvSpPr txBox="1"/>
          <p:nvPr/>
        </p:nvSpPr>
        <p:spPr>
          <a:xfrm>
            <a:off x="4151361" y="2162623"/>
            <a:ext cx="4862011" cy="62844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32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Over 300k </a:t>
            </a:r>
            <a:r>
              <a:rPr lang="en-US" sz="3200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projcets</a:t>
            </a:r>
            <a:r>
              <a:rPr lang="en-US" sz="32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(entries)</a:t>
            </a:r>
            <a:endParaRPr lang="fr-FR" sz="32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3" name="Graphic 22" descr="Key">
            <a:extLst>
              <a:ext uri="{FF2B5EF4-FFF2-40B4-BE49-F238E27FC236}">
                <a16:creationId xmlns:a16="http://schemas.microsoft.com/office/drawing/2014/main" id="{73BCFF70-109D-44E8-8FFE-E6EC40E119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9943" y="2947214"/>
            <a:ext cx="563051" cy="563051"/>
          </a:xfrm>
          <a:prstGeom prst="rect">
            <a:avLst/>
          </a:prstGeom>
        </p:spPr>
      </p:pic>
      <p:pic>
        <p:nvPicPr>
          <p:cNvPr id="25" name="Graphic 24" descr="Tag">
            <a:extLst>
              <a:ext uri="{FF2B5EF4-FFF2-40B4-BE49-F238E27FC236}">
                <a16:creationId xmlns:a16="http://schemas.microsoft.com/office/drawing/2014/main" id="{49136CF5-8EDC-42C0-AEBD-91966E8A03D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2870" y="3560705"/>
            <a:ext cx="563051" cy="563051"/>
          </a:xfrm>
          <a:prstGeom prst="rect">
            <a:avLst/>
          </a:prstGeom>
        </p:spPr>
      </p:pic>
      <p:pic>
        <p:nvPicPr>
          <p:cNvPr id="31" name="Graphic 30" descr="Mountains">
            <a:extLst>
              <a:ext uri="{FF2B5EF4-FFF2-40B4-BE49-F238E27FC236}">
                <a16:creationId xmlns:a16="http://schemas.microsoft.com/office/drawing/2014/main" id="{58740FD2-977C-4001-A7B8-4D6FE88809A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70858" y="5417391"/>
            <a:ext cx="563051" cy="563051"/>
          </a:xfrm>
          <a:prstGeom prst="rect">
            <a:avLst/>
          </a:prstGeom>
        </p:spPr>
      </p:pic>
      <p:pic>
        <p:nvPicPr>
          <p:cNvPr id="35" name="Graphic 34" descr="Fingerprint">
            <a:extLst>
              <a:ext uri="{FF2B5EF4-FFF2-40B4-BE49-F238E27FC236}">
                <a16:creationId xmlns:a16="http://schemas.microsoft.com/office/drawing/2014/main" id="{B1414645-5E91-4D57-B81F-27914061296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837468">
            <a:off x="8198109" y="3196410"/>
            <a:ext cx="914400" cy="914400"/>
          </a:xfrm>
          <a:prstGeom prst="rect">
            <a:avLst/>
          </a:prstGeom>
        </p:spPr>
      </p:pic>
      <p:pic>
        <p:nvPicPr>
          <p:cNvPr id="39" name="Graphic 38" descr="North America">
            <a:extLst>
              <a:ext uri="{FF2B5EF4-FFF2-40B4-BE49-F238E27FC236}">
                <a16:creationId xmlns:a16="http://schemas.microsoft.com/office/drawing/2014/main" id="{0D11CEF0-8EBB-46D9-A74C-269E3B0F52A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47308" y="6040918"/>
            <a:ext cx="592480" cy="5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04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E5F9D366-AA59-44CE-B301-E3CD8053C1B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11372" y="1595970"/>
            <a:ext cx="6927206" cy="446044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6DEFEF9-2050-471D-8FC9-6CF504052D35}"/>
              </a:ext>
            </a:extLst>
          </p:cNvPr>
          <p:cNvSpPr txBox="1"/>
          <p:nvPr/>
        </p:nvSpPr>
        <p:spPr>
          <a:xfrm>
            <a:off x="2711264" y="1535782"/>
            <a:ext cx="1404559" cy="39389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52.2 %</a:t>
            </a:r>
            <a:endParaRPr lang="fr-FR" b="1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494F4E-077D-4641-9F15-D3C3447F2388}"/>
              </a:ext>
            </a:extLst>
          </p:cNvPr>
          <p:cNvSpPr txBox="1"/>
          <p:nvPr/>
        </p:nvSpPr>
        <p:spPr>
          <a:xfrm>
            <a:off x="3564308" y="2669179"/>
            <a:ext cx="1404559" cy="39389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35. 4%</a:t>
            </a:r>
            <a:endParaRPr lang="fr-FR" b="1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EABF37-C449-4D4A-B865-9686506A8677}"/>
              </a:ext>
            </a:extLst>
          </p:cNvPr>
          <p:cNvSpPr/>
          <p:nvPr/>
        </p:nvSpPr>
        <p:spPr>
          <a:xfrm>
            <a:off x="4810496" y="4370118"/>
            <a:ext cx="736100" cy="3938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10.2%</a:t>
            </a:r>
            <a:endParaRPr lang="fr-FR" b="1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5932E9-EEF8-4D23-AAD3-5F7367509E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10726779" cy="701731"/>
          </a:xfrm>
        </p:spPr>
        <p:txBody>
          <a:bodyPr/>
          <a:lstStyle/>
          <a:p>
            <a:r>
              <a:rPr lang="en-US" dirty="0"/>
              <a:t>Initial </a:t>
            </a:r>
            <a:r>
              <a:rPr lang="en-US" dirty="0">
                <a:solidFill>
                  <a:srgbClr val="00F26D"/>
                </a:solidFill>
              </a:rPr>
              <a:t>Analysis						</a:t>
            </a:r>
            <a:r>
              <a:rPr lang="en-US" dirty="0">
                <a:solidFill>
                  <a:srgbClr val="F05C6A"/>
                </a:solidFill>
              </a:rPr>
              <a:t>#status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FA7620-329E-4B12-A600-1D8A124293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37519" y="4370118"/>
            <a:ext cx="2821379" cy="2821379"/>
          </a:xfrm>
          <a:prstGeom prst="rect">
            <a:avLst/>
          </a:prstGeom>
        </p:spPr>
      </p:pic>
      <p:pic>
        <p:nvPicPr>
          <p:cNvPr id="12" name="Graphic 11" descr="Thought bubble">
            <a:extLst>
              <a:ext uri="{FF2B5EF4-FFF2-40B4-BE49-F238E27FC236}">
                <a16:creationId xmlns:a16="http://schemas.microsoft.com/office/drawing/2014/main" id="{DFB1FCD8-0758-4BFE-9132-DD9F9B0CF3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20260" y="3568706"/>
            <a:ext cx="691039" cy="69103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B06B1A0-34C4-4C15-B891-2AB16CA53837}"/>
              </a:ext>
            </a:extLst>
          </p:cNvPr>
          <p:cNvSpPr txBox="1"/>
          <p:nvPr/>
        </p:nvSpPr>
        <p:spPr>
          <a:xfrm>
            <a:off x="8930245" y="4259745"/>
            <a:ext cx="3071070" cy="124681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Undefined, live and suspended are 1% from all entries</a:t>
            </a:r>
          </a:p>
          <a:p>
            <a:pPr algn="just">
              <a:lnSpc>
                <a:spcPct val="120000"/>
              </a:lnSpc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Failure is obviously the most common status</a:t>
            </a:r>
            <a:endParaRPr lang="he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618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5932E9-EEF8-4D23-AAD3-5F7367509E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dirty="0"/>
              <a:t>Initial </a:t>
            </a:r>
            <a:r>
              <a:rPr lang="en-US" dirty="0">
                <a:solidFill>
                  <a:srgbClr val="00F26D"/>
                </a:solidFill>
              </a:rPr>
              <a:t>Analysis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FA7620-329E-4B12-A600-1D8A12429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2448" y="4370117"/>
            <a:ext cx="2821379" cy="28213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2F26C5-DD4E-4116-B600-D9E012CC09D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8" y="2000746"/>
            <a:ext cx="11993164" cy="2369371"/>
          </a:xfrm>
          <a:prstGeom prst="rect">
            <a:avLst/>
          </a:prstGeom>
        </p:spPr>
      </p:pic>
      <p:pic>
        <p:nvPicPr>
          <p:cNvPr id="10" name="Graphic 9" descr="Thought bubble">
            <a:extLst>
              <a:ext uri="{FF2B5EF4-FFF2-40B4-BE49-F238E27FC236}">
                <a16:creationId xmlns:a16="http://schemas.microsoft.com/office/drawing/2014/main" id="{D21602B8-F1ED-45FA-976B-7F627450BB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7907" y="5053951"/>
            <a:ext cx="691039" cy="6910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199351-F768-4A85-82B1-995654F17A91}"/>
              </a:ext>
            </a:extLst>
          </p:cNvPr>
          <p:cNvSpPr txBox="1"/>
          <p:nvPr/>
        </p:nvSpPr>
        <p:spPr>
          <a:xfrm>
            <a:off x="1530826" y="4857006"/>
            <a:ext cx="4786847" cy="105868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N,0” country – needs to be cleaned</a:t>
            </a:r>
          </a:p>
          <a:p>
            <a:pPr algn="just">
              <a:lnSpc>
                <a:spcPct val="120000"/>
              </a:lnSpc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Understand why US, GB, HK have higher success rate  then IT, AT, JP (for example)</a:t>
            </a: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0DA98D6E-5875-4A74-AA00-DC405E2EBD5E}"/>
              </a:ext>
            </a:extLst>
          </p:cNvPr>
          <p:cNvSpPr txBox="1">
            <a:spLocks/>
          </p:cNvSpPr>
          <p:nvPr/>
        </p:nvSpPr>
        <p:spPr>
          <a:xfrm>
            <a:off x="839787" y="660400"/>
            <a:ext cx="10964286" cy="701731"/>
          </a:xfrm>
          <a:prstGeom prst="rect">
            <a:avLst/>
          </a:prstGeom>
        </p:spPr>
        <p:txBody>
          <a:bodyPr wrap="square" lIns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Initial </a:t>
            </a:r>
            <a:r>
              <a:rPr lang="en-US" dirty="0">
                <a:solidFill>
                  <a:srgbClr val="00F26D"/>
                </a:solidFill>
              </a:rPr>
              <a:t>Analysis						</a:t>
            </a:r>
            <a:r>
              <a:rPr lang="en-US" dirty="0">
                <a:solidFill>
                  <a:srgbClr val="F05C6A"/>
                </a:solidFill>
              </a:rPr>
              <a:t>#country</a:t>
            </a:r>
          </a:p>
        </p:txBody>
      </p:sp>
    </p:spTree>
    <p:extLst>
      <p:ext uri="{BB962C8B-B14F-4D97-AF65-F5344CB8AC3E}">
        <p14:creationId xmlns:p14="http://schemas.microsoft.com/office/powerpoint/2010/main" val="3038692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5932E9-EEF8-4D23-AAD3-5F7367509E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dirty="0"/>
              <a:t>Initial </a:t>
            </a:r>
            <a:r>
              <a:rPr lang="en-US" dirty="0">
                <a:solidFill>
                  <a:srgbClr val="00F26D"/>
                </a:solidFill>
              </a:rPr>
              <a:t>Analysis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FA7620-329E-4B12-A600-1D8A12429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717068">
            <a:off x="4827815" y="4786910"/>
            <a:ext cx="2821379" cy="2821379"/>
          </a:xfrm>
          <a:prstGeom prst="rect">
            <a:avLst/>
          </a:prstGeom>
        </p:spPr>
      </p:pic>
      <p:pic>
        <p:nvPicPr>
          <p:cNvPr id="10" name="Graphic 9" descr="Thought bubble">
            <a:extLst>
              <a:ext uri="{FF2B5EF4-FFF2-40B4-BE49-F238E27FC236}">
                <a16:creationId xmlns:a16="http://schemas.microsoft.com/office/drawing/2014/main" id="{D21602B8-F1ED-45FA-976B-7F627450BB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7907" y="5053951"/>
            <a:ext cx="691039" cy="6910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199351-F768-4A85-82B1-995654F17A91}"/>
              </a:ext>
            </a:extLst>
          </p:cNvPr>
          <p:cNvSpPr txBox="1"/>
          <p:nvPr/>
        </p:nvSpPr>
        <p:spPr>
          <a:xfrm>
            <a:off x="1447699" y="4907059"/>
            <a:ext cx="3790473" cy="9848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There are categories which the probability that the project will succeed is higher</a:t>
            </a:r>
          </a:p>
          <a:p>
            <a:pPr algn="just">
              <a:lnSpc>
                <a:spcPct val="120000"/>
              </a:lnSpc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TODO: cross country and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catgeory</a:t>
            </a:r>
            <a:endParaRPr lang="fr-FR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0DA98D6E-5875-4A74-AA00-DC405E2EBD5E}"/>
              </a:ext>
            </a:extLst>
          </p:cNvPr>
          <p:cNvSpPr txBox="1">
            <a:spLocks/>
          </p:cNvSpPr>
          <p:nvPr/>
        </p:nvSpPr>
        <p:spPr>
          <a:xfrm>
            <a:off x="839787" y="660400"/>
            <a:ext cx="10964286" cy="701731"/>
          </a:xfrm>
          <a:prstGeom prst="rect">
            <a:avLst/>
          </a:prstGeom>
        </p:spPr>
        <p:txBody>
          <a:bodyPr wrap="square" lIns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Initial </a:t>
            </a:r>
            <a:r>
              <a:rPr lang="en-US" dirty="0">
                <a:solidFill>
                  <a:srgbClr val="00F26D"/>
                </a:solidFill>
              </a:rPr>
              <a:t>Analysis						</a:t>
            </a:r>
            <a:r>
              <a:rPr lang="en-US" dirty="0">
                <a:solidFill>
                  <a:srgbClr val="F05C6A"/>
                </a:solidFill>
              </a:rPr>
              <a:t>#category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2704D4-287E-46AF-A076-D29BEE97D896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545" y="1419724"/>
            <a:ext cx="10198910" cy="319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28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rtlCol="0" anchor="t">
        <a:spAutoFit/>
      </a:bodyPr>
      <a:lstStyle>
        <a:defPPr>
          <a:lnSpc>
            <a:spcPct val="120000"/>
          </a:lnSpc>
          <a:defRPr sz="20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8BF5EC3-CBCF-41C7-846F-A9B4B81CCEA8}">
  <ds:schemaRefs>
    <ds:schemaRef ds:uri="http://purl.org/dc/elements/1.1/"/>
    <ds:schemaRef ds:uri="http://purl.org/dc/terms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2159</TotalTime>
  <Words>782</Words>
  <Application>Microsoft Office PowerPoint</Application>
  <PresentationFormat>Widescreen</PresentationFormat>
  <Paragraphs>125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Segoe UI</vt:lpstr>
      <vt:lpstr>Segoe UI Light</vt:lpstr>
      <vt:lpstr>Office Theme</vt:lpstr>
      <vt:lpstr>Storyboard Layouts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Yotam Aharony</cp:lastModifiedBy>
  <cp:revision>224</cp:revision>
  <dcterms:created xsi:type="dcterms:W3CDTF">2015-10-12T10:51:44Z</dcterms:created>
  <dcterms:modified xsi:type="dcterms:W3CDTF">2019-11-30T21:45:48Z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