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5" r:id="rId8"/>
    <p:sldId id="259" r:id="rId9"/>
    <p:sldId id="263" r:id="rId10"/>
    <p:sldId id="260" r:id="rId11"/>
    <p:sldId id="262" r:id="rId12"/>
    <p:sldId id="278" r:id="rId13"/>
    <p:sldId id="267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4" r:id="rId24"/>
    <p:sldId id="277" r:id="rId25"/>
    <p:sldId id="279" r:id="rId26"/>
    <p:sldId id="280" r:id="rId27"/>
    <p:sldId id="281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3977-EEDC-F910-D9E1-0EB6F7446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4DE73-A108-EE83-965E-5907CCD25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C9C58-0871-C568-6637-24CAF57C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7C3B-313F-4281-9A7B-739B23CE6AE9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94F9F-A469-5B80-E5AE-A854C549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A6465-14A5-63BF-5383-E1BB28FAA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0C29-78E1-424A-86F8-2090A7CDB7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849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BF46-0C9A-7A91-5732-BAE2F0A8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3DA24-5A7B-73D5-CC6D-73BEC6FBB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13973-FD30-29A8-4F06-2131C32E2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7C3B-313F-4281-9A7B-739B23CE6AE9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EC24A-CA35-4BEB-F23E-4307B448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580AC-9A2D-45E9-4B8C-49582EED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0C29-78E1-424A-86F8-2090A7CDB7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346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12D824-A945-0468-0B73-2241C2A14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FE394-6999-6924-0AA1-AE7386D13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B7F9D-4891-D816-FC98-A2D7DD5D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7C3B-313F-4281-9A7B-739B23CE6AE9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ADE75-C24B-BE58-F825-D418E6C9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F06D1-7BBD-9267-6B3A-8D6A6A42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0C29-78E1-424A-86F8-2090A7CDB7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05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57CB-B097-B429-25E3-FBD6FFE9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6DC4F-C8C2-ED61-8241-00EBDA397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010D0-7AB4-0719-9375-17FD5518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7C3B-313F-4281-9A7B-739B23CE6AE9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DC341-3639-6B6F-3765-92A4605D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7B2CB-8F92-53A1-EDC1-96A7D9C4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0C29-78E1-424A-86F8-2090A7CDB7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865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B334-6652-AA61-D87B-B3CE1F241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B5596-3AB4-3247-E8DE-F692A04D7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BD745-F8FB-681E-6521-864E1622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7C3B-313F-4281-9A7B-739B23CE6AE9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436B5-DAE9-103D-E6B2-78E67593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D4543-347A-DA69-95BC-D06925ED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0C29-78E1-424A-86F8-2090A7CDB7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01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762E-CD80-0189-95E9-921C9C0F8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3D8D-5E50-7DC4-75FD-B25094053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41282-9661-3C65-8FC6-107BAF729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66A49-2078-AF5F-3466-6C99B237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7C3B-313F-4281-9A7B-739B23CE6AE9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1D677-FC61-16DB-9093-BE0CB0923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DB52D-6BEF-2209-CC14-17DD978D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0C29-78E1-424A-86F8-2090A7CDB7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433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E375-D161-D32A-61C4-AC8EF8028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81615-9A95-AC87-40D8-D7359D9E4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F9D6F-2442-BEBF-B7CB-70F38B528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25D967-0775-C85B-A341-7DF0ABD0C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D0C9E-5AC0-3236-4C1B-B310BEF45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18CAE2-F56E-7407-4D54-E6C5EE4D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7C3B-313F-4281-9A7B-739B23CE6AE9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A206C-A347-5038-A027-0B831402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D79AF-C26D-2CB6-99A5-3880911A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0C29-78E1-424A-86F8-2090A7CDB7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667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2BFB7-8E95-A3F6-8353-AC472729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1652CB-A787-F346-B7C3-79C7E549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7C3B-313F-4281-9A7B-739B23CE6AE9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4EFDC-8F6A-9861-BC04-20580932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93C74-3D9F-FED2-6D6C-BBD83CDE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0C29-78E1-424A-86F8-2090A7CDB7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215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50274-4829-5B5F-03F6-077A2375D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7C3B-313F-4281-9A7B-739B23CE6AE9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23FE3-5134-0737-CBEF-61A225F9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B4F8F-6150-75A2-891F-3376D93E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0C29-78E1-424A-86F8-2090A7CDB7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383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BEA8-A466-8D98-5F8B-2DA378E0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8FE84-82BE-0362-307E-3BCD98C2E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DEBFA-1630-8B1C-07EA-A5A37301F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2514B-2EA1-12F3-E8A9-9CE10CEA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7C3B-313F-4281-9A7B-739B23CE6AE9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FDD0E-CE98-39D4-8D80-5089A9FC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28DA3-D648-5A4C-392C-4930D1BA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0C29-78E1-424A-86F8-2090A7CDB7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200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C958E-1C5C-A7D7-6A29-ABA009F3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CE429-D303-4A4B-26FD-2D2356B29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99FB5-F2F4-EC1D-D614-1DFD5844F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F6F60-4793-4A51-11B0-DFDD3FEA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7C3B-313F-4281-9A7B-739B23CE6AE9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CFAEE-1239-0771-CD1D-2C5760BA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402E0-E407-AA95-19D9-4F5EF921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0C29-78E1-424A-86F8-2090A7CDB7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324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37993-C49E-0FE3-EDEF-7C3A25588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BA02D-B5F8-2771-DBCF-CA68BBF6A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83761-56AE-ADE3-019F-ED2461A3B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C7C3B-313F-4281-9A7B-739B23CE6AE9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412C0-2D99-58ED-9509-E4B747172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3DF73-3649-FD35-476D-F7C5590E9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F0C29-78E1-424A-86F8-2090A7CDB7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523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D4414-9A58-5B4D-8EC7-8E44FCF240AB}"/>
              </a:ext>
            </a:extLst>
          </p:cNvPr>
          <p:cNvSpPr txBox="1"/>
          <p:nvPr/>
        </p:nvSpPr>
        <p:spPr>
          <a:xfrm>
            <a:off x="3352800" y="108621"/>
            <a:ext cx="5486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u="sng" dirty="0"/>
              <a:t>AWS Price Results</a:t>
            </a:r>
            <a:endParaRPr lang="he-IL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15CBB-D37E-0ADA-E7DD-C568E3ECAD23}"/>
              </a:ext>
            </a:extLst>
          </p:cNvPr>
          <p:cNvSpPr txBox="1"/>
          <p:nvPr/>
        </p:nvSpPr>
        <p:spPr>
          <a:xfrm>
            <a:off x="3352800" y="3408986"/>
            <a:ext cx="5486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u="sng" dirty="0"/>
              <a:t>NYC Subway Traffic Results</a:t>
            </a:r>
            <a:endParaRPr lang="he-IL" u="sng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7F19567-EACC-389F-7859-9CB72A028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49392"/>
              </p:ext>
            </p:extLst>
          </p:nvPr>
        </p:nvGraphicFramePr>
        <p:xfrm>
          <a:off x="1652902" y="546748"/>
          <a:ext cx="8886194" cy="2862231"/>
        </p:xfrm>
        <a:graphic>
          <a:graphicData uri="http://schemas.openxmlformats.org/drawingml/2006/table">
            <a:tbl>
              <a:tblPr/>
              <a:tblGrid>
                <a:gridCol w="2364362">
                  <a:extLst>
                    <a:ext uri="{9D8B030D-6E8A-4147-A177-3AD203B41FA5}">
                      <a16:colId xmlns:a16="http://schemas.microsoft.com/office/drawing/2014/main" val="153731926"/>
                    </a:ext>
                  </a:extLst>
                </a:gridCol>
                <a:gridCol w="1269456">
                  <a:extLst>
                    <a:ext uri="{9D8B030D-6E8A-4147-A177-3AD203B41FA5}">
                      <a16:colId xmlns:a16="http://schemas.microsoft.com/office/drawing/2014/main" val="3864528193"/>
                    </a:ext>
                  </a:extLst>
                </a:gridCol>
                <a:gridCol w="1142511">
                  <a:extLst>
                    <a:ext uri="{9D8B030D-6E8A-4147-A177-3AD203B41FA5}">
                      <a16:colId xmlns:a16="http://schemas.microsoft.com/office/drawing/2014/main" val="2824820189"/>
                    </a:ext>
                  </a:extLst>
                </a:gridCol>
                <a:gridCol w="983828">
                  <a:extLst>
                    <a:ext uri="{9D8B030D-6E8A-4147-A177-3AD203B41FA5}">
                      <a16:colId xmlns:a16="http://schemas.microsoft.com/office/drawing/2014/main" val="3895931131"/>
                    </a:ext>
                  </a:extLst>
                </a:gridCol>
                <a:gridCol w="1047302">
                  <a:extLst>
                    <a:ext uri="{9D8B030D-6E8A-4147-A177-3AD203B41FA5}">
                      <a16:colId xmlns:a16="http://schemas.microsoft.com/office/drawing/2014/main" val="604175861"/>
                    </a:ext>
                  </a:extLst>
                </a:gridCol>
                <a:gridCol w="1015565">
                  <a:extLst>
                    <a:ext uri="{9D8B030D-6E8A-4147-A177-3AD203B41FA5}">
                      <a16:colId xmlns:a16="http://schemas.microsoft.com/office/drawing/2014/main" val="2827185479"/>
                    </a:ext>
                  </a:extLst>
                </a:gridCol>
                <a:gridCol w="1063170">
                  <a:extLst>
                    <a:ext uri="{9D8B030D-6E8A-4147-A177-3AD203B41FA5}">
                      <a16:colId xmlns:a16="http://schemas.microsoft.com/office/drawing/2014/main" val="1474887971"/>
                    </a:ext>
                  </a:extLst>
                </a:gridCol>
              </a:tblGrid>
              <a:tr h="196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Algorithm_Name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W_Precision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W_Recall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W_F1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W_AUC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Kappa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Matthews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652256"/>
                  </a:ext>
                </a:extLst>
              </a:tr>
              <a:tr h="189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CDDRL-Tabu10+Params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C2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C2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964541"/>
                  </a:ext>
                </a:extLst>
              </a:tr>
              <a:tr h="189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Ensemble_Methods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C2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C2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C2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D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C3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C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24228"/>
                  </a:ext>
                </a:extLst>
              </a:tr>
              <a:tr h="189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CDDRL-Ensemble_BNs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826395"/>
                  </a:ext>
                </a:extLst>
              </a:tr>
              <a:tr h="189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KNN-ADWIN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1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221900"/>
                  </a:ext>
                </a:extLst>
              </a:tr>
              <a:tr h="189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AWE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2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27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2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9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321865"/>
                  </a:ext>
                </a:extLst>
              </a:tr>
              <a:tr h="189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DWM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88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D6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7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F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996623"/>
                  </a:ext>
                </a:extLst>
              </a:tr>
              <a:tr h="189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LNSE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C2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C2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C2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C1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C1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81595"/>
                  </a:ext>
                </a:extLst>
              </a:tr>
              <a:tr h="189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D6A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8B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6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D6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094471"/>
                  </a:ext>
                </a:extLst>
              </a:tr>
              <a:tr h="189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SAM-KNN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5C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C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EC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B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455398"/>
                  </a:ext>
                </a:extLst>
              </a:tr>
              <a:tr h="189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VFDR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5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E7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F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D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712191"/>
                  </a:ext>
                </a:extLst>
              </a:tr>
              <a:tr h="189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RSLVQ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1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6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922238"/>
                  </a:ext>
                </a:extLst>
              </a:tr>
              <a:tr h="189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C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0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450337"/>
                  </a:ext>
                </a:extLst>
              </a:tr>
              <a:tr h="189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CB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CD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CD9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D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9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B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58521"/>
                  </a:ext>
                </a:extLst>
              </a:tr>
              <a:tr h="196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NN-UN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2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B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0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45762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3BCC909-9F02-83C6-3505-24DCDF26A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210113"/>
              </p:ext>
            </p:extLst>
          </p:nvPr>
        </p:nvGraphicFramePr>
        <p:xfrm>
          <a:off x="1652902" y="3845719"/>
          <a:ext cx="8886194" cy="2862229"/>
        </p:xfrm>
        <a:graphic>
          <a:graphicData uri="http://schemas.openxmlformats.org/drawingml/2006/table">
            <a:tbl>
              <a:tblPr/>
              <a:tblGrid>
                <a:gridCol w="2366648">
                  <a:extLst>
                    <a:ext uri="{9D8B030D-6E8A-4147-A177-3AD203B41FA5}">
                      <a16:colId xmlns:a16="http://schemas.microsoft.com/office/drawing/2014/main" val="1245195253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349071178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87447124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30463930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8115385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978630024"/>
                    </a:ext>
                  </a:extLst>
                </a:gridCol>
                <a:gridCol w="1061721">
                  <a:extLst>
                    <a:ext uri="{9D8B030D-6E8A-4147-A177-3AD203B41FA5}">
                      <a16:colId xmlns:a16="http://schemas.microsoft.com/office/drawing/2014/main" val="295950722"/>
                    </a:ext>
                  </a:extLst>
                </a:gridCol>
              </a:tblGrid>
              <a:tr h="1957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Algorithm_Name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W_Precision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W_Recall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W_F1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W_AUC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Kappa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Matthews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037998"/>
                  </a:ext>
                </a:extLst>
              </a:tr>
              <a:tr h="1890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CDDRL-Tabu10+Params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A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A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0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E3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340031"/>
                  </a:ext>
                </a:extLst>
              </a:tr>
              <a:tr h="1890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CDDRL-Ensemble_Methods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184774"/>
                  </a:ext>
                </a:extLst>
              </a:tr>
              <a:tr h="1890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CDDRL-Ensemble_BNs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8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6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250524"/>
                  </a:ext>
                </a:extLst>
              </a:tr>
              <a:tr h="1890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KNN-ADWIN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4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292110"/>
                  </a:ext>
                </a:extLst>
              </a:tr>
              <a:tr h="1890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AWE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5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AA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0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1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181633"/>
                  </a:ext>
                </a:extLst>
              </a:tr>
              <a:tr h="1890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DWM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47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49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1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3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9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633914"/>
                  </a:ext>
                </a:extLst>
              </a:tr>
              <a:tr h="1890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LNSE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4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8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8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03327"/>
                  </a:ext>
                </a:extLst>
              </a:tr>
              <a:tr h="1890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CD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6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8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1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749183"/>
                  </a:ext>
                </a:extLst>
              </a:tr>
              <a:tr h="1890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SAM-KNN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8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8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0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E3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023432"/>
                  </a:ext>
                </a:extLst>
              </a:tr>
              <a:tr h="1957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VFDR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5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99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6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3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876859"/>
                  </a:ext>
                </a:extLst>
              </a:tr>
              <a:tr h="1957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RSLVQ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230762"/>
                  </a:ext>
                </a:extLst>
              </a:tr>
              <a:tr h="1890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6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554949"/>
                  </a:ext>
                </a:extLst>
              </a:tr>
              <a:tr h="1890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C6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063092"/>
                  </a:ext>
                </a:extLst>
              </a:tr>
              <a:tr h="1957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NN-UN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D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6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A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C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818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93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D4414-9A58-5B4D-8EC7-8E44FCF240AB}"/>
              </a:ext>
            </a:extLst>
          </p:cNvPr>
          <p:cNvSpPr txBox="1"/>
          <p:nvPr/>
        </p:nvSpPr>
        <p:spPr>
          <a:xfrm>
            <a:off x="3352800" y="335446"/>
            <a:ext cx="5486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u="sng" dirty="0"/>
              <a:t>Fertilizer Stress Graph </a:t>
            </a:r>
            <a:endParaRPr lang="he-IL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87F21B-4086-046A-6D38-79A1F13CF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18"/>
          <a:stretch/>
        </p:blipFill>
        <p:spPr>
          <a:xfrm>
            <a:off x="0" y="1095374"/>
            <a:ext cx="12192000" cy="57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3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D4414-9A58-5B4D-8EC7-8E44FCF240AB}"/>
              </a:ext>
            </a:extLst>
          </p:cNvPr>
          <p:cNvSpPr txBox="1"/>
          <p:nvPr/>
        </p:nvSpPr>
        <p:spPr>
          <a:xfrm>
            <a:off x="3352800" y="335446"/>
            <a:ext cx="5486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u="sng" dirty="0"/>
              <a:t>Old Water Stress Graph </a:t>
            </a:r>
            <a:endParaRPr lang="he-IL" u="sng"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11C5C8C-8DD1-A654-B341-2E9A45DDEA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3"/>
          <a:stretch/>
        </p:blipFill>
        <p:spPr>
          <a:xfrm>
            <a:off x="0" y="1098698"/>
            <a:ext cx="12192000" cy="575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6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D4414-9A58-5B4D-8EC7-8E44FCF240AB}"/>
              </a:ext>
            </a:extLst>
          </p:cNvPr>
          <p:cNvSpPr txBox="1"/>
          <p:nvPr/>
        </p:nvSpPr>
        <p:spPr>
          <a:xfrm>
            <a:off x="3352800" y="335446"/>
            <a:ext cx="5486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u="sng" dirty="0"/>
              <a:t>New Water Stress Graph </a:t>
            </a:r>
            <a:endParaRPr lang="he-IL" u="sng" dirty="0"/>
          </a:p>
        </p:txBody>
      </p:sp>
      <p:pic>
        <p:nvPicPr>
          <p:cNvPr id="8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BA83B90A-EF15-B8DF-13E4-733D0BD741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90"/>
          <a:stretch/>
        </p:blipFill>
        <p:spPr>
          <a:xfrm>
            <a:off x="0" y="1105786"/>
            <a:ext cx="12192000" cy="575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70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5C2CF0-30D5-30B4-8390-7C9C8586BC15}"/>
              </a:ext>
            </a:extLst>
          </p:cNvPr>
          <p:cNvSpPr txBox="1"/>
          <p:nvPr/>
        </p:nvSpPr>
        <p:spPr>
          <a:xfrm>
            <a:off x="3352800" y="335446"/>
            <a:ext cx="5486400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u="sng" dirty="0"/>
              <a:t>Friedman Test – Without Usenet and NN-UN</a:t>
            </a:r>
            <a:endParaRPr lang="he-IL" sz="2200" b="1" u="sng" dirty="0"/>
          </a:p>
        </p:txBody>
      </p:sp>
      <p:pic>
        <p:nvPicPr>
          <p:cNvPr id="9" name="Picture 8" descr="A picture containing antenna&#10;&#10;Description automatically generated">
            <a:extLst>
              <a:ext uri="{FF2B5EF4-FFF2-40B4-BE49-F238E27FC236}">
                <a16:creationId xmlns:a16="http://schemas.microsoft.com/office/drawing/2014/main" id="{BA24B13A-FC37-0E64-B757-05B7BDC9C1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0" r="19130"/>
          <a:stretch/>
        </p:blipFill>
        <p:spPr>
          <a:xfrm>
            <a:off x="0" y="962025"/>
            <a:ext cx="9601200" cy="590550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2234C33-5093-DA21-ABBA-CEA273679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577951"/>
              </p:ext>
            </p:extLst>
          </p:nvPr>
        </p:nvGraphicFramePr>
        <p:xfrm>
          <a:off x="9601200" y="2400300"/>
          <a:ext cx="2476500" cy="2686050"/>
        </p:xfrm>
        <a:graphic>
          <a:graphicData uri="http://schemas.openxmlformats.org/drawingml/2006/table">
            <a:tbl>
              <a:tblPr/>
              <a:tblGrid>
                <a:gridCol w="1816100">
                  <a:extLst>
                    <a:ext uri="{9D8B030D-6E8A-4147-A177-3AD203B41FA5}">
                      <a16:colId xmlns:a16="http://schemas.microsoft.com/office/drawing/2014/main" val="291399769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567470988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Algorithm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11172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LNSE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4.693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62172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4.864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02067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CDDRL-Ensemble_BNs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4.875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42688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CDDRL-Ensemble_Methods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4.886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987938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4.989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56795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CDDRL-Tabu10+Params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5.455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7181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KNN-ADWIN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7.057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8164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AWE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7.284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50816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SAM-KNN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8.409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34716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VFDR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8.466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86684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8.625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94788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DWM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9.091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0064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RSLVQ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12.307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46878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945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191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5C2CF0-30D5-30B4-8390-7C9C8586BC15}"/>
              </a:ext>
            </a:extLst>
          </p:cNvPr>
          <p:cNvSpPr txBox="1"/>
          <p:nvPr/>
        </p:nvSpPr>
        <p:spPr>
          <a:xfrm>
            <a:off x="2762249" y="354496"/>
            <a:ext cx="6667501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u="sng" dirty="0"/>
              <a:t>Friedman Test – Without Usenet, Instagram and NN-UN</a:t>
            </a:r>
            <a:endParaRPr lang="he-IL" sz="2200" b="1" u="sng" dirty="0"/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67943832-E168-7AA0-772E-99C90CCE74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r="20842"/>
          <a:stretch/>
        </p:blipFill>
        <p:spPr>
          <a:xfrm>
            <a:off x="1" y="762000"/>
            <a:ext cx="9810750" cy="6096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3413FF-F746-6447-D30E-5D9C09D7E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925166"/>
              </p:ext>
            </p:extLst>
          </p:nvPr>
        </p:nvGraphicFramePr>
        <p:xfrm>
          <a:off x="9629775" y="2362994"/>
          <a:ext cx="2476500" cy="2686050"/>
        </p:xfrm>
        <a:graphic>
          <a:graphicData uri="http://schemas.openxmlformats.org/drawingml/2006/table">
            <a:tbl>
              <a:tblPr/>
              <a:tblGrid>
                <a:gridCol w="1816100">
                  <a:extLst>
                    <a:ext uri="{9D8B030D-6E8A-4147-A177-3AD203B41FA5}">
                      <a16:colId xmlns:a16="http://schemas.microsoft.com/office/drawing/2014/main" val="343844892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23134541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Algorithm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17761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CDDRL-Ensemble_BNs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4.095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81095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CDDRL-Ensemble_Methods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4.919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0635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LNSE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5.068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89901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5.108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0192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CDDRL-Tabu10+Params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57515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5.270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53533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KNN-ADWIN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6.716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19987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AWE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8.176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50065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8.257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1912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SAM-KNN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8.297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63335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DWM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8.743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71555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VFDR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8.959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65155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RSLVQ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12.176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6805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2.786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571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360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5C2CF0-30D5-30B4-8390-7C9C8586BC15}"/>
              </a:ext>
            </a:extLst>
          </p:cNvPr>
          <p:cNvSpPr txBox="1"/>
          <p:nvPr/>
        </p:nvSpPr>
        <p:spPr>
          <a:xfrm>
            <a:off x="2281555" y="335446"/>
            <a:ext cx="7181850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u="sng" dirty="0"/>
              <a:t>Friedman Test – All Algos, Without Usenet and Stress</a:t>
            </a:r>
            <a:endParaRPr lang="he-IL" sz="2200" b="1" u="sng" dirty="0"/>
          </a:p>
        </p:txBody>
      </p:sp>
      <p:pic>
        <p:nvPicPr>
          <p:cNvPr id="3" name="Picture 2" descr="A picture containing antenna&#10;&#10;Description automatically generated">
            <a:extLst>
              <a:ext uri="{FF2B5EF4-FFF2-40B4-BE49-F238E27FC236}">
                <a16:creationId xmlns:a16="http://schemas.microsoft.com/office/drawing/2014/main" id="{8FC6FA52-0D5D-AB71-C9EB-41CC97871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3" r="20833"/>
          <a:stretch/>
        </p:blipFill>
        <p:spPr>
          <a:xfrm>
            <a:off x="0" y="762000"/>
            <a:ext cx="9772650" cy="60960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C51C5C-C350-7C4E-89DD-30D53AC69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032443"/>
              </p:ext>
            </p:extLst>
          </p:nvPr>
        </p:nvGraphicFramePr>
        <p:xfrm>
          <a:off x="9572625" y="1997075"/>
          <a:ext cx="2476500" cy="2863850"/>
        </p:xfrm>
        <a:graphic>
          <a:graphicData uri="http://schemas.openxmlformats.org/drawingml/2006/table">
            <a:tbl>
              <a:tblPr/>
              <a:tblGrid>
                <a:gridCol w="1816100">
                  <a:extLst>
                    <a:ext uri="{9D8B030D-6E8A-4147-A177-3AD203B41FA5}">
                      <a16:colId xmlns:a16="http://schemas.microsoft.com/office/drawing/2014/main" val="8660469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77888818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Algorithm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34717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3.354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23253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LNSE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4.167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77344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CDDRL-Ensemble_BNs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4.646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36529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5.354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29812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CDDRL-Ensemble_Methods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5.583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82852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CDDRL-Tabu10+Params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6.542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73702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AWE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7.313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59592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KNN-ADWIN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7.708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98465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SAM-KNN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8.000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90537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8.938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31846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NN-UN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9.563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033034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VFDR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9.771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79879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DWM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10.333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39613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RSLVQ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13.729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18525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598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262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5C2CF0-30D5-30B4-8390-7C9C8586BC15}"/>
              </a:ext>
            </a:extLst>
          </p:cNvPr>
          <p:cNvSpPr txBox="1"/>
          <p:nvPr/>
        </p:nvSpPr>
        <p:spPr>
          <a:xfrm>
            <a:off x="3167062" y="331113"/>
            <a:ext cx="5857875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u="sng" dirty="0"/>
              <a:t>Friedman Test – Without Ensembles and NN-UN</a:t>
            </a:r>
            <a:endParaRPr lang="he-IL" sz="2200" b="1" u="sng" dirty="0"/>
          </a:p>
        </p:txBody>
      </p:sp>
      <p:pic>
        <p:nvPicPr>
          <p:cNvPr id="3" name="Picture 2" descr="Box and whisker chart&#10;&#10;Description automatically generated">
            <a:extLst>
              <a:ext uri="{FF2B5EF4-FFF2-40B4-BE49-F238E27FC236}">
                <a16:creationId xmlns:a16="http://schemas.microsoft.com/office/drawing/2014/main" id="{53C704B1-8192-A162-F0F9-012249BAF3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3" r="22500"/>
          <a:stretch/>
        </p:blipFill>
        <p:spPr>
          <a:xfrm>
            <a:off x="1" y="762000"/>
            <a:ext cx="9772650" cy="6096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EB0920-9020-7C9D-873F-C2FF808A9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525637"/>
              </p:ext>
            </p:extLst>
          </p:nvPr>
        </p:nvGraphicFramePr>
        <p:xfrm>
          <a:off x="9772651" y="2454275"/>
          <a:ext cx="2286000" cy="233045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6678825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66289174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Algorithm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58849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4.167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830612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LNSE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4.255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33441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4.324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71089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CDDRL-Tabu10+Params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4.480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76693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AWE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5.412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69222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KNN-ADWIN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5.931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65124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VFDR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6.529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41825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SAM-KNN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6.794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13974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DWM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6.873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77649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6.912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01641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RSLVQ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10.324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07034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384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437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5C2CF0-30D5-30B4-8390-7C9C8586BC15}"/>
              </a:ext>
            </a:extLst>
          </p:cNvPr>
          <p:cNvSpPr txBox="1"/>
          <p:nvPr/>
        </p:nvSpPr>
        <p:spPr>
          <a:xfrm>
            <a:off x="3167062" y="331113"/>
            <a:ext cx="5857875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u="sng" dirty="0"/>
              <a:t>Friedman Test – Stress Only, No NN-UN</a:t>
            </a:r>
            <a:endParaRPr lang="he-IL" sz="2200" b="1" u="sng" dirty="0"/>
          </a:p>
        </p:txBody>
      </p:sp>
      <p:pic>
        <p:nvPicPr>
          <p:cNvPr id="5" name="Picture 4" descr="A picture containing antenna&#10;&#10;Description automatically generated">
            <a:extLst>
              <a:ext uri="{FF2B5EF4-FFF2-40B4-BE49-F238E27FC236}">
                <a16:creationId xmlns:a16="http://schemas.microsoft.com/office/drawing/2014/main" id="{B1F20E4E-4487-918C-2E7C-59183FE5E4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4" r="22666"/>
          <a:stretch/>
        </p:blipFill>
        <p:spPr>
          <a:xfrm>
            <a:off x="0" y="762000"/>
            <a:ext cx="9591040" cy="60960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6784A1F-CEDE-D090-F5B6-0661FBDCF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444860"/>
              </p:ext>
            </p:extLst>
          </p:nvPr>
        </p:nvGraphicFramePr>
        <p:xfrm>
          <a:off x="9676765" y="2153444"/>
          <a:ext cx="2425700" cy="2686050"/>
        </p:xfrm>
        <a:graphic>
          <a:graphicData uri="http://schemas.openxmlformats.org/drawingml/2006/table">
            <a:tbl>
              <a:tblPr/>
              <a:tblGrid>
                <a:gridCol w="1816100">
                  <a:extLst>
                    <a:ext uri="{9D8B030D-6E8A-4147-A177-3AD203B41FA5}">
                      <a16:colId xmlns:a16="http://schemas.microsoft.com/office/drawing/2014/main" val="5387026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7481071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Algorithm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5644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CDDRL-Ensemble_Methods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58425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CDDRL-Tabu10+Params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4.450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38169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4.675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69011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CDDRL-Ensemble_BNs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8063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LNSE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5.425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96777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KNN-ADWIN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6.650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4135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6.750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28908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VFDR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7.600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96874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AWE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7.850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14876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DWM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8.225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06076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8.650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50706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SAM-KNN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9.350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1981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RSLVQ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11.775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6364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3.789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975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393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5C2CF0-30D5-30B4-8390-7C9C8586BC15}"/>
              </a:ext>
            </a:extLst>
          </p:cNvPr>
          <p:cNvSpPr txBox="1"/>
          <p:nvPr/>
        </p:nvSpPr>
        <p:spPr>
          <a:xfrm>
            <a:off x="2953527" y="311863"/>
            <a:ext cx="6284946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u="sng" dirty="0"/>
              <a:t>Friedman Test – Without no AUC Algos, No Usenet</a:t>
            </a:r>
            <a:endParaRPr lang="he-IL" sz="2200" b="1" u="sng" dirty="0"/>
          </a:p>
        </p:txBody>
      </p:sp>
      <p:pic>
        <p:nvPicPr>
          <p:cNvPr id="3" name="Picture 2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B4E1C17B-67A8-E3FA-0E78-175AC8056F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8" r="17500"/>
          <a:stretch/>
        </p:blipFill>
        <p:spPr>
          <a:xfrm>
            <a:off x="0" y="762000"/>
            <a:ext cx="10250904" cy="6096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B0034F-C7D8-EE4E-A84F-AB2B4F2C8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46338"/>
              </p:ext>
            </p:extLst>
          </p:nvPr>
        </p:nvGraphicFramePr>
        <p:xfrm>
          <a:off x="9554878" y="2551856"/>
          <a:ext cx="2476500" cy="1974850"/>
        </p:xfrm>
        <a:graphic>
          <a:graphicData uri="http://schemas.openxmlformats.org/drawingml/2006/table">
            <a:tbl>
              <a:tblPr/>
              <a:tblGrid>
                <a:gridCol w="1816100">
                  <a:extLst>
                    <a:ext uri="{9D8B030D-6E8A-4147-A177-3AD203B41FA5}">
                      <a16:colId xmlns:a16="http://schemas.microsoft.com/office/drawing/2014/main" val="319092498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37544848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Algorithm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69206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LNSE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3.882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98229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4.010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42334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CDDRL-Ensemble_Methods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4.196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20926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CDDRL-Ensemble_BNs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4.304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38089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4.324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53128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CDDRL-Tabu10+Params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52735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KNN-ADWIN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6.127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49633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VFDR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6.500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8009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7.147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1352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369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579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5C2CF0-30D5-30B4-8390-7C9C8586BC15}"/>
              </a:ext>
            </a:extLst>
          </p:cNvPr>
          <p:cNvSpPr txBox="1"/>
          <p:nvPr/>
        </p:nvSpPr>
        <p:spPr>
          <a:xfrm>
            <a:off x="2144115" y="302238"/>
            <a:ext cx="7903770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u="sng" dirty="0"/>
              <a:t>Friedman Test – Without no AUC Algos, No Usenet and Instagram</a:t>
            </a:r>
            <a:endParaRPr lang="he-IL" sz="2200" b="1" u="sng" dirty="0"/>
          </a:p>
        </p:txBody>
      </p:sp>
      <p:pic>
        <p:nvPicPr>
          <p:cNvPr id="9" name="Picture 8" descr="A picture containing antenna&#10;&#10;Description automatically generated">
            <a:extLst>
              <a:ext uri="{FF2B5EF4-FFF2-40B4-BE49-F238E27FC236}">
                <a16:creationId xmlns:a16="http://schemas.microsoft.com/office/drawing/2014/main" id="{B9ED6283-5AB7-D06A-2AFD-0D48F06FAF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6" r="22079"/>
          <a:stretch/>
        </p:blipFill>
        <p:spPr>
          <a:xfrm>
            <a:off x="0" y="762000"/>
            <a:ext cx="9593380" cy="609600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A72C967-7538-277D-943E-882647F51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867868"/>
              </p:ext>
            </p:extLst>
          </p:nvPr>
        </p:nvGraphicFramePr>
        <p:xfrm>
          <a:off x="9593380" y="2441575"/>
          <a:ext cx="2476500" cy="1974850"/>
        </p:xfrm>
        <a:graphic>
          <a:graphicData uri="http://schemas.openxmlformats.org/drawingml/2006/table">
            <a:tbl>
              <a:tblPr/>
              <a:tblGrid>
                <a:gridCol w="1816100">
                  <a:extLst>
                    <a:ext uri="{9D8B030D-6E8A-4147-A177-3AD203B41FA5}">
                      <a16:colId xmlns:a16="http://schemas.microsoft.com/office/drawing/2014/main" val="118111079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46314361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Algorithm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82419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CDDRL-Ensemble_BNs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87211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LNSE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4.128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73154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4.233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15742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CDDRL-Ensemble_Methods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4.279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542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CDDRL-Tabu10+Params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4.314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31099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4.640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655831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KNN-ADWIN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5.919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89207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VFDR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6.849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47043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6.907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64686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1.686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78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74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D4414-9A58-5B4D-8EC7-8E44FCF240AB}"/>
              </a:ext>
            </a:extLst>
          </p:cNvPr>
          <p:cNvSpPr txBox="1"/>
          <p:nvPr/>
        </p:nvSpPr>
        <p:spPr>
          <a:xfrm>
            <a:off x="3352800" y="66826"/>
            <a:ext cx="5486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u="sng" dirty="0"/>
              <a:t>Electricity Results</a:t>
            </a:r>
            <a:endParaRPr lang="he-IL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15CBB-D37E-0ADA-E7DD-C568E3ECAD23}"/>
              </a:ext>
            </a:extLst>
          </p:cNvPr>
          <p:cNvSpPr txBox="1"/>
          <p:nvPr/>
        </p:nvSpPr>
        <p:spPr>
          <a:xfrm>
            <a:off x="3352800" y="3429000"/>
            <a:ext cx="5486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u="sng" dirty="0"/>
              <a:t>Instagram Followers Results</a:t>
            </a:r>
            <a:endParaRPr lang="he-IL" u="sn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181DB8-78AA-DC59-CD72-89AA772A6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360591"/>
              </p:ext>
            </p:extLst>
          </p:nvPr>
        </p:nvGraphicFramePr>
        <p:xfrm>
          <a:off x="1700168" y="495874"/>
          <a:ext cx="8791663" cy="2880905"/>
        </p:xfrm>
        <a:graphic>
          <a:graphicData uri="http://schemas.openxmlformats.org/drawingml/2006/table">
            <a:tbl>
              <a:tblPr/>
              <a:tblGrid>
                <a:gridCol w="2096974">
                  <a:extLst>
                    <a:ext uri="{9D8B030D-6E8A-4147-A177-3AD203B41FA5}">
                      <a16:colId xmlns:a16="http://schemas.microsoft.com/office/drawing/2014/main" val="1634278837"/>
                    </a:ext>
                  </a:extLst>
                </a:gridCol>
                <a:gridCol w="586111">
                  <a:extLst>
                    <a:ext uri="{9D8B030D-6E8A-4147-A177-3AD203B41FA5}">
                      <a16:colId xmlns:a16="http://schemas.microsoft.com/office/drawing/2014/main" val="2298648476"/>
                    </a:ext>
                  </a:extLst>
                </a:gridCol>
                <a:gridCol w="729382">
                  <a:extLst>
                    <a:ext uri="{9D8B030D-6E8A-4147-A177-3AD203B41FA5}">
                      <a16:colId xmlns:a16="http://schemas.microsoft.com/office/drawing/2014/main" val="2032684946"/>
                    </a:ext>
                  </a:extLst>
                </a:gridCol>
                <a:gridCol w="625185">
                  <a:extLst>
                    <a:ext uri="{9D8B030D-6E8A-4147-A177-3AD203B41FA5}">
                      <a16:colId xmlns:a16="http://schemas.microsoft.com/office/drawing/2014/main" val="623186165"/>
                    </a:ext>
                  </a:extLst>
                </a:gridCol>
                <a:gridCol w="677284">
                  <a:extLst>
                    <a:ext uri="{9D8B030D-6E8A-4147-A177-3AD203B41FA5}">
                      <a16:colId xmlns:a16="http://schemas.microsoft.com/office/drawing/2014/main" val="1507333764"/>
                    </a:ext>
                  </a:extLst>
                </a:gridCol>
                <a:gridCol w="1276419">
                  <a:extLst>
                    <a:ext uri="{9D8B030D-6E8A-4147-A177-3AD203B41FA5}">
                      <a16:colId xmlns:a16="http://schemas.microsoft.com/office/drawing/2014/main" val="1627364299"/>
                    </a:ext>
                  </a:extLst>
                </a:gridCol>
                <a:gridCol w="1445740">
                  <a:extLst>
                    <a:ext uri="{9D8B030D-6E8A-4147-A177-3AD203B41FA5}">
                      <a16:colId xmlns:a16="http://schemas.microsoft.com/office/drawing/2014/main" val="3250091440"/>
                    </a:ext>
                  </a:extLst>
                </a:gridCol>
                <a:gridCol w="677284">
                  <a:extLst>
                    <a:ext uri="{9D8B030D-6E8A-4147-A177-3AD203B41FA5}">
                      <a16:colId xmlns:a16="http://schemas.microsoft.com/office/drawing/2014/main" val="4056809404"/>
                    </a:ext>
                  </a:extLst>
                </a:gridCol>
                <a:gridCol w="677284">
                  <a:extLst>
                    <a:ext uri="{9D8B030D-6E8A-4147-A177-3AD203B41FA5}">
                      <a16:colId xmlns:a16="http://schemas.microsoft.com/office/drawing/2014/main" val="1052911420"/>
                    </a:ext>
                  </a:extLst>
                </a:gridCol>
              </a:tblGrid>
              <a:tr h="1965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Algorithm_Name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F1_pos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F1_neg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F1_Avg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Geometric_mean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Balanced_Accuracy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053833"/>
                  </a:ext>
                </a:extLst>
              </a:tr>
              <a:tr h="1965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CDDRL-Tabu10+Params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CA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E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A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E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903169"/>
                  </a:ext>
                </a:extLst>
              </a:tr>
              <a:tr h="1965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CDDRL-Ensemble_Methods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D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AA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A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E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2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861233"/>
                  </a:ext>
                </a:extLst>
              </a:tr>
              <a:tr h="1898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CDDRL-Ensemble_BNs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D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696470"/>
                  </a:ext>
                </a:extLst>
              </a:tr>
              <a:tr h="1898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KNN-ADWIN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8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D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7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304673"/>
                  </a:ext>
                </a:extLst>
              </a:tr>
              <a:tr h="1898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AWE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1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2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D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127228"/>
                  </a:ext>
                </a:extLst>
              </a:tr>
              <a:tr h="1898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DWM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C8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3C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2C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5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B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776609"/>
                  </a:ext>
                </a:extLst>
              </a:tr>
              <a:tr h="1898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LNSE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C8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DA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C99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D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247959"/>
                  </a:ext>
                </a:extLst>
              </a:tr>
              <a:tr h="1898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D2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2C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DA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C99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D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4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4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983427"/>
                  </a:ext>
                </a:extLst>
              </a:tr>
              <a:tr h="1898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SAM-KNN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7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3C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6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B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B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D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691447"/>
                  </a:ext>
                </a:extLst>
              </a:tr>
              <a:tr h="1898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VFDR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0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6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B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B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D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89664"/>
                  </a:ext>
                </a:extLst>
              </a:tr>
              <a:tr h="1965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RSLVQ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6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989114"/>
                  </a:ext>
                </a:extLst>
              </a:tr>
              <a:tr h="1898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E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7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601252"/>
                  </a:ext>
                </a:extLst>
              </a:tr>
              <a:tr h="1898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C8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2C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CC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C99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E9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11364"/>
                  </a:ext>
                </a:extLst>
              </a:tr>
              <a:tr h="1965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NN-UN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6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2C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6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B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B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54222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A87CF3-8630-3546-8FBA-E86E8CEFE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173883"/>
              </p:ext>
            </p:extLst>
          </p:nvPr>
        </p:nvGraphicFramePr>
        <p:xfrm>
          <a:off x="1700167" y="3817143"/>
          <a:ext cx="8791663" cy="2880900"/>
        </p:xfrm>
        <a:graphic>
          <a:graphicData uri="http://schemas.openxmlformats.org/drawingml/2006/table">
            <a:tbl>
              <a:tblPr/>
              <a:tblGrid>
                <a:gridCol w="2096974">
                  <a:extLst>
                    <a:ext uri="{9D8B030D-6E8A-4147-A177-3AD203B41FA5}">
                      <a16:colId xmlns:a16="http://schemas.microsoft.com/office/drawing/2014/main" val="1048730642"/>
                    </a:ext>
                  </a:extLst>
                </a:gridCol>
                <a:gridCol w="586111">
                  <a:extLst>
                    <a:ext uri="{9D8B030D-6E8A-4147-A177-3AD203B41FA5}">
                      <a16:colId xmlns:a16="http://schemas.microsoft.com/office/drawing/2014/main" val="612195914"/>
                    </a:ext>
                  </a:extLst>
                </a:gridCol>
                <a:gridCol w="729382">
                  <a:extLst>
                    <a:ext uri="{9D8B030D-6E8A-4147-A177-3AD203B41FA5}">
                      <a16:colId xmlns:a16="http://schemas.microsoft.com/office/drawing/2014/main" val="2621763183"/>
                    </a:ext>
                  </a:extLst>
                </a:gridCol>
                <a:gridCol w="625185">
                  <a:extLst>
                    <a:ext uri="{9D8B030D-6E8A-4147-A177-3AD203B41FA5}">
                      <a16:colId xmlns:a16="http://schemas.microsoft.com/office/drawing/2014/main" val="4033213992"/>
                    </a:ext>
                  </a:extLst>
                </a:gridCol>
                <a:gridCol w="677284">
                  <a:extLst>
                    <a:ext uri="{9D8B030D-6E8A-4147-A177-3AD203B41FA5}">
                      <a16:colId xmlns:a16="http://schemas.microsoft.com/office/drawing/2014/main" val="1438259388"/>
                    </a:ext>
                  </a:extLst>
                </a:gridCol>
                <a:gridCol w="1276419">
                  <a:extLst>
                    <a:ext uri="{9D8B030D-6E8A-4147-A177-3AD203B41FA5}">
                      <a16:colId xmlns:a16="http://schemas.microsoft.com/office/drawing/2014/main" val="82449076"/>
                    </a:ext>
                  </a:extLst>
                </a:gridCol>
                <a:gridCol w="1445740">
                  <a:extLst>
                    <a:ext uri="{9D8B030D-6E8A-4147-A177-3AD203B41FA5}">
                      <a16:colId xmlns:a16="http://schemas.microsoft.com/office/drawing/2014/main" val="2800707336"/>
                    </a:ext>
                  </a:extLst>
                </a:gridCol>
                <a:gridCol w="677284">
                  <a:extLst>
                    <a:ext uri="{9D8B030D-6E8A-4147-A177-3AD203B41FA5}">
                      <a16:colId xmlns:a16="http://schemas.microsoft.com/office/drawing/2014/main" val="1578179371"/>
                    </a:ext>
                  </a:extLst>
                </a:gridCol>
                <a:gridCol w="677284">
                  <a:extLst>
                    <a:ext uri="{9D8B030D-6E8A-4147-A177-3AD203B41FA5}">
                      <a16:colId xmlns:a16="http://schemas.microsoft.com/office/drawing/2014/main" val="1490706181"/>
                    </a:ext>
                  </a:extLst>
                </a:gridCol>
              </a:tblGrid>
              <a:tr h="1970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Algorithm_Name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F1_pos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F1_neg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F1_Avg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Geometric_mean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Balanced_Accuracy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192408"/>
                  </a:ext>
                </a:extLst>
              </a:tr>
              <a:tr h="1902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CDDRL-Tabu10+Params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8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364328"/>
                  </a:ext>
                </a:extLst>
              </a:tr>
              <a:tr h="1902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CDDRL-Ensemble_Methods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CC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C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708267"/>
                  </a:ext>
                </a:extLst>
              </a:tr>
              <a:tr h="1902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CDDRL-Ensemble_BNs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3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F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A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E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276052"/>
                  </a:ext>
                </a:extLst>
              </a:tr>
              <a:tr h="1902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KNN-ADWIN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C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1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E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543171"/>
                  </a:ext>
                </a:extLst>
              </a:tr>
              <a:tr h="1902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AWE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8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60679"/>
                  </a:ext>
                </a:extLst>
              </a:tr>
              <a:tr h="1902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DWM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2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D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D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9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919545"/>
                  </a:ext>
                </a:extLst>
              </a:tr>
              <a:tr h="1902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LNSE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CC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A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9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9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938498"/>
                  </a:ext>
                </a:extLst>
              </a:tr>
              <a:tr h="1902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3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CC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0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9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21123"/>
                  </a:ext>
                </a:extLst>
              </a:tr>
              <a:tr h="1902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SAM-KNN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5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D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1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E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512168"/>
                  </a:ext>
                </a:extLst>
              </a:tr>
              <a:tr h="1902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VFDR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F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A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8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4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244839"/>
                  </a:ext>
                </a:extLst>
              </a:tr>
              <a:tr h="1970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RSLVQ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960860"/>
                  </a:ext>
                </a:extLst>
              </a:tr>
              <a:tr h="1902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C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1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5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159999"/>
                  </a:ext>
                </a:extLst>
              </a:tr>
              <a:tr h="1902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0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9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596347"/>
                  </a:ext>
                </a:extLst>
              </a:tr>
              <a:tr h="2038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NN-UN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A8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8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E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D9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1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A9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E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182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886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5C2CF0-30D5-30B4-8390-7C9C8586BC15}"/>
              </a:ext>
            </a:extLst>
          </p:cNvPr>
          <p:cNvSpPr txBox="1"/>
          <p:nvPr/>
        </p:nvSpPr>
        <p:spPr>
          <a:xfrm>
            <a:off x="3167062" y="331113"/>
            <a:ext cx="5857875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u="sng" dirty="0"/>
              <a:t>Friedman Test – F1, No Usenet and NN-UN</a:t>
            </a:r>
            <a:endParaRPr lang="he-IL" sz="2200" b="1" u="sng" dirty="0"/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F338CAB7-C3D5-C6BD-4305-BA157B066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3" r="22812"/>
          <a:stretch/>
        </p:blipFill>
        <p:spPr>
          <a:xfrm>
            <a:off x="1" y="762000"/>
            <a:ext cx="9410700" cy="6096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A46FF2-8C5F-075F-E1E2-3B28E96A4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002500"/>
              </p:ext>
            </p:extLst>
          </p:nvPr>
        </p:nvGraphicFramePr>
        <p:xfrm>
          <a:off x="9553575" y="2296319"/>
          <a:ext cx="2540000" cy="2686050"/>
        </p:xfrm>
        <a:graphic>
          <a:graphicData uri="http://schemas.openxmlformats.org/drawingml/2006/table">
            <a:tbl>
              <a:tblPr/>
              <a:tblGrid>
                <a:gridCol w="1816100">
                  <a:extLst>
                    <a:ext uri="{9D8B030D-6E8A-4147-A177-3AD203B41FA5}">
                      <a16:colId xmlns:a16="http://schemas.microsoft.com/office/drawing/2014/main" val="246462031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32840392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Algorithm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3639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LNSE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4.071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88685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CDDRL-Ensemble_Methods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4.357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37253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4.786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95706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CDDRL-Ensemble_BNs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4.857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8758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CDDRL-Tabu10+Params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5.071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09735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45163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KNN-ADWIN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6.286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54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AWE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7.714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5304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8.643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9044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VFDR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8.786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54181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SAM-KNN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8.929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59758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DWM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10.071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1615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RSLVQ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12.214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8936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6.405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092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758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5C2CF0-30D5-30B4-8390-7C9C8586BC15}"/>
              </a:ext>
            </a:extLst>
          </p:cNvPr>
          <p:cNvSpPr txBox="1"/>
          <p:nvPr/>
        </p:nvSpPr>
        <p:spPr>
          <a:xfrm>
            <a:off x="3167062" y="331113"/>
            <a:ext cx="5857875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u="sng" dirty="0"/>
              <a:t>Friedman Test – Ranking Summary</a:t>
            </a:r>
            <a:endParaRPr lang="he-IL" sz="2200" b="1" u="sng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AFB3A1C-445D-5FEE-CB4B-9663A5715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094248"/>
              </p:ext>
            </p:extLst>
          </p:nvPr>
        </p:nvGraphicFramePr>
        <p:xfrm>
          <a:off x="210152" y="2094749"/>
          <a:ext cx="11771695" cy="2997012"/>
        </p:xfrm>
        <a:graphic>
          <a:graphicData uri="http://schemas.openxmlformats.org/drawingml/2006/table">
            <a:tbl>
              <a:tblPr/>
              <a:tblGrid>
                <a:gridCol w="1726169">
                  <a:extLst>
                    <a:ext uri="{9D8B030D-6E8A-4147-A177-3AD203B41FA5}">
                      <a16:colId xmlns:a16="http://schemas.microsoft.com/office/drawing/2014/main" val="2814054454"/>
                    </a:ext>
                  </a:extLst>
                </a:gridCol>
                <a:gridCol w="1427659">
                  <a:extLst>
                    <a:ext uri="{9D8B030D-6E8A-4147-A177-3AD203B41FA5}">
                      <a16:colId xmlns:a16="http://schemas.microsoft.com/office/drawing/2014/main" val="3699196350"/>
                    </a:ext>
                  </a:extLst>
                </a:gridCol>
                <a:gridCol w="1648297">
                  <a:extLst>
                    <a:ext uri="{9D8B030D-6E8A-4147-A177-3AD203B41FA5}">
                      <a16:colId xmlns:a16="http://schemas.microsoft.com/office/drawing/2014/main" val="2200489348"/>
                    </a:ext>
                  </a:extLst>
                </a:gridCol>
                <a:gridCol w="726808">
                  <a:extLst>
                    <a:ext uri="{9D8B030D-6E8A-4147-A177-3AD203B41FA5}">
                      <a16:colId xmlns:a16="http://schemas.microsoft.com/office/drawing/2014/main" val="1953639687"/>
                    </a:ext>
                  </a:extLst>
                </a:gridCol>
                <a:gridCol w="869573">
                  <a:extLst>
                    <a:ext uri="{9D8B030D-6E8A-4147-A177-3AD203B41FA5}">
                      <a16:colId xmlns:a16="http://schemas.microsoft.com/office/drawing/2014/main" val="141407354"/>
                    </a:ext>
                  </a:extLst>
                </a:gridCol>
                <a:gridCol w="934468">
                  <a:extLst>
                    <a:ext uri="{9D8B030D-6E8A-4147-A177-3AD203B41FA5}">
                      <a16:colId xmlns:a16="http://schemas.microsoft.com/office/drawing/2014/main" val="3045527616"/>
                    </a:ext>
                  </a:extLst>
                </a:gridCol>
                <a:gridCol w="1362765">
                  <a:extLst>
                    <a:ext uri="{9D8B030D-6E8A-4147-A177-3AD203B41FA5}">
                      <a16:colId xmlns:a16="http://schemas.microsoft.com/office/drawing/2014/main" val="3639338664"/>
                    </a:ext>
                  </a:extLst>
                </a:gridCol>
                <a:gridCol w="2258297">
                  <a:extLst>
                    <a:ext uri="{9D8B030D-6E8A-4147-A177-3AD203B41FA5}">
                      <a16:colId xmlns:a16="http://schemas.microsoft.com/office/drawing/2014/main" val="3240930929"/>
                    </a:ext>
                  </a:extLst>
                </a:gridCol>
                <a:gridCol w="817659">
                  <a:extLst>
                    <a:ext uri="{9D8B030D-6E8A-4147-A177-3AD203B41FA5}">
                      <a16:colId xmlns:a16="http://schemas.microsoft.com/office/drawing/2014/main" val="1126742802"/>
                    </a:ext>
                  </a:extLst>
                </a:gridCol>
              </a:tblGrid>
              <a:tr h="2059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Algorithm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No_Usenet_and_Stress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No_Usenet_and_Instagram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No_Usenet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Stress_Only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F1_No_Usenet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With_AUC_No_Usenet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With_AUC_No_Usenet_and_Instagram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All_Datasets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70516"/>
                  </a:ext>
                </a:extLst>
              </a:tr>
              <a:tr h="1988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CDDRL-Tabu10+Params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6.54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D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5.22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8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5.45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D1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4.45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F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5.07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A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4.51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4.31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4.48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9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905007"/>
                  </a:ext>
                </a:extLst>
              </a:tr>
              <a:tr h="1988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CDDRL-Ensemble_BNs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4.65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1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4.09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4.88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C28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D3A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4.86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D3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4.3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3.73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926716"/>
                  </a:ext>
                </a:extLst>
              </a:tr>
              <a:tr h="1988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Ensemble_Methods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5.58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FC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4.92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D1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4.89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C38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4.36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58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4.2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4.28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005830"/>
                  </a:ext>
                </a:extLst>
              </a:tr>
              <a:tr h="1988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LNSE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4.17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CA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5.07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4.69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5.43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9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4.07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3.88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4.13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8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4.25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C1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444868"/>
                  </a:ext>
                </a:extLst>
              </a:tr>
              <a:tr h="1988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ARF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3.35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5.11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D5A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4.86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C2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6.75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4.79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D1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4.01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CFA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4.23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3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4.32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C3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26456"/>
                  </a:ext>
                </a:extLst>
              </a:tr>
              <a:tr h="1988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SRP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5.35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BB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5.27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D9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4.99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58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4.68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C58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5.21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D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4.32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4.64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4.17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28244"/>
                  </a:ext>
                </a:extLst>
              </a:tr>
              <a:tr h="1988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KNN-ADWIN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7.71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6.72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7.06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6.65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6.29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6.13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FA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5.92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2A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5.93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777469"/>
                  </a:ext>
                </a:extLst>
              </a:tr>
              <a:tr h="1988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OBC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8.94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B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8.26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3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8.63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1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8.65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5C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8.64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1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7.15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6.91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6.91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058835"/>
                  </a:ext>
                </a:extLst>
              </a:tr>
              <a:tr h="1988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VFDR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9.77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8.96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0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8.47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7.6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8.79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6.5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B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1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6.85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D6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6.53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169161"/>
                  </a:ext>
                </a:extLst>
              </a:tr>
              <a:tr h="1988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AWE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7.31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8.18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7.28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7.85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CD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7.71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5.41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9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336085"/>
                  </a:ext>
                </a:extLst>
              </a:tr>
              <a:tr h="1988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DWM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10.33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A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8.74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6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9.09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4C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8.23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10.07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FA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6.87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D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010653"/>
                  </a:ext>
                </a:extLst>
              </a:tr>
              <a:tr h="1988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SAM-KNN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8.3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2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8.41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7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9.35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0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8.93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B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6.79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0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018080"/>
                  </a:ext>
                </a:extLst>
              </a:tr>
              <a:tr h="1988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RSLVQ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1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13.73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1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12.18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1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12.31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1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11.78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1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12.21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1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10.32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083544"/>
                  </a:ext>
                </a:extLst>
              </a:tr>
              <a:tr h="2059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NN-UN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9.56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C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797" marR="5797" marT="579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463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160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5C2CF0-30D5-30B4-8390-7C9C8586BC15}"/>
              </a:ext>
            </a:extLst>
          </p:cNvPr>
          <p:cNvSpPr txBox="1"/>
          <p:nvPr/>
        </p:nvSpPr>
        <p:spPr>
          <a:xfrm>
            <a:off x="3352800" y="335446"/>
            <a:ext cx="5486400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u="sng" dirty="0"/>
              <a:t>Friedman Test – Without NN-UN</a:t>
            </a:r>
            <a:endParaRPr lang="he-IL" sz="2200" b="1" u="sng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2234C33-5093-DA21-ABBA-CEA273679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04535"/>
              </p:ext>
            </p:extLst>
          </p:nvPr>
        </p:nvGraphicFramePr>
        <p:xfrm>
          <a:off x="9601200" y="2400300"/>
          <a:ext cx="2476500" cy="2686050"/>
        </p:xfrm>
        <a:graphic>
          <a:graphicData uri="http://schemas.openxmlformats.org/drawingml/2006/table">
            <a:tbl>
              <a:tblPr/>
              <a:tblGrid>
                <a:gridCol w="1816100">
                  <a:extLst>
                    <a:ext uri="{9D8B030D-6E8A-4147-A177-3AD203B41FA5}">
                      <a16:colId xmlns:a16="http://schemas.microsoft.com/office/drawing/2014/main" val="291399769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567470988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Algorithm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11172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CDDRL-Ensemble_Methods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4.843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62172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5.118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02067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CDDRL-Ensemble_BNs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5.333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42688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5.392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987938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LNSE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5.480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56795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CDDRL-Tabu10+Params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5.569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7181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AWE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6.794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8164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KNN-ADWIN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7.324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50816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VFDR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7.618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34716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8.382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86684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SAM-KNN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8.422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94788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DWM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8.441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0064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RSLVQ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12.284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46878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945816"/>
                  </a:ext>
                </a:extLst>
              </a:tr>
            </a:tbl>
          </a:graphicData>
        </a:graphic>
      </p:graphicFrame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BC552D26-7EDF-327A-3841-C3CBC2AE71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4" r="21421" b="4687"/>
          <a:stretch/>
        </p:blipFill>
        <p:spPr>
          <a:xfrm>
            <a:off x="0" y="766333"/>
            <a:ext cx="9448799" cy="609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35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5C2CF0-30D5-30B4-8390-7C9C8586BC15}"/>
              </a:ext>
            </a:extLst>
          </p:cNvPr>
          <p:cNvSpPr txBox="1"/>
          <p:nvPr/>
        </p:nvSpPr>
        <p:spPr>
          <a:xfrm>
            <a:off x="2762249" y="354496"/>
            <a:ext cx="6667501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u="sng" dirty="0"/>
              <a:t>Friedman Test – No Instagram and NN-UN</a:t>
            </a:r>
            <a:endParaRPr lang="he-IL" sz="2200" b="1" u="sn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3413FF-F746-6447-D30E-5D9C09D7E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025750"/>
              </p:ext>
            </p:extLst>
          </p:nvPr>
        </p:nvGraphicFramePr>
        <p:xfrm>
          <a:off x="9629775" y="2362994"/>
          <a:ext cx="2476500" cy="2686050"/>
        </p:xfrm>
        <a:graphic>
          <a:graphicData uri="http://schemas.openxmlformats.org/drawingml/2006/table">
            <a:tbl>
              <a:tblPr/>
              <a:tblGrid>
                <a:gridCol w="1816100">
                  <a:extLst>
                    <a:ext uri="{9D8B030D-6E8A-4147-A177-3AD203B41FA5}">
                      <a16:colId xmlns:a16="http://schemas.microsoft.com/office/drawing/2014/main" val="343844892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23134541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Algorithm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17761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CDDRL-Ensemble_BNs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4.75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81095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CDDRL-Ensemble_Methods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4.864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0635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SRP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5.375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89901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CDDRL-Tabu10+Params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5.386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0192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ARF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5.682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57515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LNSE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5.920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53533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KNN-ADWIN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7.079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19987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AWE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7.466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50065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VFDR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7.898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1912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OBC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8.034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63335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DWM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8.045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71555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SAM-KNN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8.330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65155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RSLVQ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12.170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6805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2.555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57133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E65403D-DCC4-D8DA-CFC8-DDCAF1F7F7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8" r="22603"/>
          <a:stretch/>
        </p:blipFill>
        <p:spPr>
          <a:xfrm>
            <a:off x="1" y="762000"/>
            <a:ext cx="954405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7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5C2CF0-30D5-30B4-8390-7C9C8586BC15}"/>
              </a:ext>
            </a:extLst>
          </p:cNvPr>
          <p:cNvSpPr txBox="1"/>
          <p:nvPr/>
        </p:nvSpPr>
        <p:spPr>
          <a:xfrm>
            <a:off x="2281555" y="335446"/>
            <a:ext cx="7181850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u="sng" dirty="0"/>
              <a:t>Friedman Test – All Algos, Without Stress and Instagram</a:t>
            </a:r>
            <a:endParaRPr lang="he-IL" sz="2200" b="1" u="sng" dirty="0"/>
          </a:p>
        </p:txBody>
      </p:sp>
      <p:pic>
        <p:nvPicPr>
          <p:cNvPr id="9" name="Picture 8" descr="A picture containing antenna&#10;&#10;Description automatically generated">
            <a:extLst>
              <a:ext uri="{FF2B5EF4-FFF2-40B4-BE49-F238E27FC236}">
                <a16:creationId xmlns:a16="http://schemas.microsoft.com/office/drawing/2014/main" id="{99057292-1720-E3A1-9FB8-2938054EE3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9" r="22381"/>
          <a:stretch/>
        </p:blipFill>
        <p:spPr>
          <a:xfrm>
            <a:off x="1" y="766333"/>
            <a:ext cx="9358628" cy="609600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2584F1B-2880-4AAC-2CF1-211DD6A45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477172"/>
              </p:ext>
            </p:extLst>
          </p:nvPr>
        </p:nvGraphicFramePr>
        <p:xfrm>
          <a:off x="9591675" y="2283619"/>
          <a:ext cx="2476500" cy="2863850"/>
        </p:xfrm>
        <a:graphic>
          <a:graphicData uri="http://schemas.openxmlformats.org/drawingml/2006/table">
            <a:tbl>
              <a:tblPr/>
              <a:tblGrid>
                <a:gridCol w="1816100">
                  <a:extLst>
                    <a:ext uri="{9D8B030D-6E8A-4147-A177-3AD203B41FA5}">
                      <a16:colId xmlns:a16="http://schemas.microsoft.com/office/drawing/2014/main" val="77403999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29940050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Algorithm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35015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CDDRL-Ensemble_BNs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4.667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37743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5.063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99572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CDDRL-Ensemble_Methods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5.625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81046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13482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CDDRL-Tabu10+Params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6.583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2724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LNSE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6.667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62824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AWE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7.646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07354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NN-UN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7.813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67526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KNN-ADWIN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7.958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08285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8.021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78399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SAM-KNN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8.063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6694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DWM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8.458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77373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VFDR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8.771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7501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RSLVQ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13.438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61534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77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934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5C2CF0-30D5-30B4-8390-7C9C8586BC15}"/>
              </a:ext>
            </a:extLst>
          </p:cNvPr>
          <p:cNvSpPr txBox="1"/>
          <p:nvPr/>
        </p:nvSpPr>
        <p:spPr>
          <a:xfrm>
            <a:off x="2953527" y="311863"/>
            <a:ext cx="6284946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u="sng" dirty="0"/>
              <a:t>Friedman Test – Without no AUC Algos</a:t>
            </a:r>
            <a:endParaRPr lang="he-IL" sz="2200" b="1" u="sn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B0034F-C7D8-EE4E-A84F-AB2B4F2C8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39235"/>
              </p:ext>
            </p:extLst>
          </p:nvPr>
        </p:nvGraphicFramePr>
        <p:xfrm>
          <a:off x="9554878" y="2551856"/>
          <a:ext cx="2476500" cy="1974850"/>
        </p:xfrm>
        <a:graphic>
          <a:graphicData uri="http://schemas.openxmlformats.org/drawingml/2006/table">
            <a:tbl>
              <a:tblPr/>
              <a:tblGrid>
                <a:gridCol w="1816100">
                  <a:extLst>
                    <a:ext uri="{9D8B030D-6E8A-4147-A177-3AD203B41FA5}">
                      <a16:colId xmlns:a16="http://schemas.microsoft.com/office/drawing/2014/main" val="319092498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37544848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Algorithm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69206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CDDRL-Ensemble_Methods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4.017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98229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4.297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42334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4.347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20926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LNSE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4.441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38089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CDDRL-Ensemble_BNs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53128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CDDRL-Tabu10+Params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52735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VFDR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5.839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49633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KNN-ADWIN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8009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6.847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1352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1.439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369897"/>
                  </a:ext>
                </a:extLst>
              </a:tr>
            </a:tbl>
          </a:graphicData>
        </a:graphic>
      </p:graphicFrame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98E629B5-B595-B08A-A294-DB8269F5C8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1" r="18203"/>
          <a:stretch/>
        </p:blipFill>
        <p:spPr>
          <a:xfrm>
            <a:off x="0" y="762000"/>
            <a:ext cx="94488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0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5C2CF0-30D5-30B4-8390-7C9C8586BC15}"/>
              </a:ext>
            </a:extLst>
          </p:cNvPr>
          <p:cNvSpPr txBox="1"/>
          <p:nvPr/>
        </p:nvSpPr>
        <p:spPr>
          <a:xfrm>
            <a:off x="2144115" y="302238"/>
            <a:ext cx="7903770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u="sng" dirty="0"/>
              <a:t>Friedman Test – Without no AUC Algos, No Instagram</a:t>
            </a:r>
            <a:endParaRPr lang="he-IL" sz="2200" b="1" u="sng" dirty="0"/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17C234AF-42C5-6936-7AC1-4411165B55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4" r="21874"/>
          <a:stretch/>
        </p:blipFill>
        <p:spPr>
          <a:xfrm>
            <a:off x="0" y="733124"/>
            <a:ext cx="9524999" cy="6124875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1C9EC2-E467-0976-8E2A-32281C3E8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344590"/>
              </p:ext>
            </p:extLst>
          </p:nvPr>
        </p:nvGraphicFramePr>
        <p:xfrm>
          <a:off x="9524999" y="2441575"/>
          <a:ext cx="2476500" cy="1974850"/>
        </p:xfrm>
        <a:graphic>
          <a:graphicData uri="http://schemas.openxmlformats.org/drawingml/2006/table">
            <a:tbl>
              <a:tblPr/>
              <a:tblGrid>
                <a:gridCol w="1816100">
                  <a:extLst>
                    <a:ext uri="{9D8B030D-6E8A-4147-A177-3AD203B41FA5}">
                      <a16:colId xmlns:a16="http://schemas.microsoft.com/office/drawing/2014/main" val="187433137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92116845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Algorithm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66237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CDDRL-Ensemble_BNs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4.049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64508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CDDRL-Ensemble_Methods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4.059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55677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CDDRL-Tabu10+Params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4.343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44781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4.559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18818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47823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LNSE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4.735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85965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VFDR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6.029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74338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KNN-ADWIN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6.039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13103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6.598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7993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753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739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5C2CF0-30D5-30B4-8390-7C9C8586BC15}"/>
              </a:ext>
            </a:extLst>
          </p:cNvPr>
          <p:cNvSpPr txBox="1"/>
          <p:nvPr/>
        </p:nvSpPr>
        <p:spPr>
          <a:xfrm>
            <a:off x="3167062" y="331113"/>
            <a:ext cx="5857875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u="sng" dirty="0"/>
              <a:t>Friedman Test – F1, No NN-UN</a:t>
            </a:r>
            <a:endParaRPr lang="he-IL" sz="2200" b="1" u="sng" dirty="0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DE2F9208-4ACA-892F-0555-C09E8E9E4E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1" r="23047"/>
          <a:stretch/>
        </p:blipFill>
        <p:spPr>
          <a:xfrm>
            <a:off x="0" y="762000"/>
            <a:ext cx="9439275" cy="60960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D0CA85-9525-68FD-08D6-7BFB65836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439636"/>
              </p:ext>
            </p:extLst>
          </p:nvPr>
        </p:nvGraphicFramePr>
        <p:xfrm>
          <a:off x="9582150" y="2286794"/>
          <a:ext cx="2476500" cy="2686050"/>
        </p:xfrm>
        <a:graphic>
          <a:graphicData uri="http://schemas.openxmlformats.org/drawingml/2006/table">
            <a:tbl>
              <a:tblPr/>
              <a:tblGrid>
                <a:gridCol w="1816100">
                  <a:extLst>
                    <a:ext uri="{9D8B030D-6E8A-4147-A177-3AD203B41FA5}">
                      <a16:colId xmlns:a16="http://schemas.microsoft.com/office/drawing/2014/main" val="420660422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42644481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Algorithm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6234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CDDRL-Ensemble_Methods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4.313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48284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CDDRL-Tabu10+Params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5.063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10286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LNSE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5.063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12208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CDDRL-Ensemble_BNs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5.313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66208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5.313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7382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5.438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6792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KNN-ADWIN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6.875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65644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AWE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6.875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53752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VFDR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7.938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73221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8.438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94448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SAM-KNN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8.875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98633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DWM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9.188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3163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RSLVQ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12.313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88331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5.991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694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251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5C2CF0-30D5-30B4-8390-7C9C8586BC15}"/>
              </a:ext>
            </a:extLst>
          </p:cNvPr>
          <p:cNvSpPr txBox="1"/>
          <p:nvPr/>
        </p:nvSpPr>
        <p:spPr>
          <a:xfrm>
            <a:off x="3167062" y="331113"/>
            <a:ext cx="5857875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b="1" u="sng" dirty="0"/>
              <a:t>Friedman Test – F1, No Instagram and NN-UN</a:t>
            </a:r>
            <a:endParaRPr lang="he-IL" sz="2200" b="1" u="sng" dirty="0"/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A334EEF2-5563-B9D1-8426-8348053724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3" r="22891"/>
          <a:stretch/>
        </p:blipFill>
        <p:spPr>
          <a:xfrm>
            <a:off x="0" y="762000"/>
            <a:ext cx="9458325" cy="60960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D69E0D-690D-EA89-E16E-85F31FA86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80101"/>
              </p:ext>
            </p:extLst>
          </p:nvPr>
        </p:nvGraphicFramePr>
        <p:xfrm>
          <a:off x="9620250" y="2267744"/>
          <a:ext cx="2476500" cy="2686050"/>
        </p:xfrm>
        <a:graphic>
          <a:graphicData uri="http://schemas.openxmlformats.org/drawingml/2006/table">
            <a:tbl>
              <a:tblPr/>
              <a:tblGrid>
                <a:gridCol w="1816100">
                  <a:extLst>
                    <a:ext uri="{9D8B030D-6E8A-4147-A177-3AD203B41FA5}">
                      <a16:colId xmlns:a16="http://schemas.microsoft.com/office/drawing/2014/main" val="373375385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87290299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Algorithm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90435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CDDRL-Ensemble_Methods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4442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CDDRL-Ensemble_BNs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4.571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81277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CDDRL-Tabu10+Params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4.857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49657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LNSE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5.357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76989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5.643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12784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5.786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25767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KNN-ADWIN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6.643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24462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AWE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7.429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23554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VFDR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8.143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8872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8.143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7954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DWM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8.786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77655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SAM-KNN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8.929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9496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RSLVQ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12.214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19316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6.405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062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29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D4414-9A58-5B4D-8EC7-8E44FCF240AB}"/>
              </a:ext>
            </a:extLst>
          </p:cNvPr>
          <p:cNvSpPr txBox="1"/>
          <p:nvPr/>
        </p:nvSpPr>
        <p:spPr>
          <a:xfrm>
            <a:off x="3352797" y="125551"/>
            <a:ext cx="5486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u="sng" dirty="0"/>
              <a:t>Usenet Results </a:t>
            </a:r>
            <a:endParaRPr lang="he-IL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48B65-D0D8-6AF4-1AED-05E1C8692CE6}"/>
              </a:ext>
            </a:extLst>
          </p:cNvPr>
          <p:cNvSpPr txBox="1"/>
          <p:nvPr/>
        </p:nvSpPr>
        <p:spPr>
          <a:xfrm>
            <a:off x="3352797" y="3175125"/>
            <a:ext cx="5486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u="sng" dirty="0"/>
              <a:t>Fertilizer Stress Results </a:t>
            </a:r>
            <a:endParaRPr lang="he-IL" u="sng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832D0B0-0133-5B2F-0158-5FF100EFC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361867"/>
              </p:ext>
            </p:extLst>
          </p:nvPr>
        </p:nvGraphicFramePr>
        <p:xfrm>
          <a:off x="1530900" y="3613944"/>
          <a:ext cx="9130192" cy="3034506"/>
        </p:xfrm>
        <a:graphic>
          <a:graphicData uri="http://schemas.openxmlformats.org/drawingml/2006/table">
            <a:tbl>
              <a:tblPr/>
              <a:tblGrid>
                <a:gridCol w="2190702">
                  <a:extLst>
                    <a:ext uri="{9D8B030D-6E8A-4147-A177-3AD203B41FA5}">
                      <a16:colId xmlns:a16="http://schemas.microsoft.com/office/drawing/2014/main" val="1900497855"/>
                    </a:ext>
                  </a:extLst>
                </a:gridCol>
                <a:gridCol w="612308">
                  <a:extLst>
                    <a:ext uri="{9D8B030D-6E8A-4147-A177-3AD203B41FA5}">
                      <a16:colId xmlns:a16="http://schemas.microsoft.com/office/drawing/2014/main" val="1922247809"/>
                    </a:ext>
                  </a:extLst>
                </a:gridCol>
                <a:gridCol w="761984">
                  <a:extLst>
                    <a:ext uri="{9D8B030D-6E8A-4147-A177-3AD203B41FA5}">
                      <a16:colId xmlns:a16="http://schemas.microsoft.com/office/drawing/2014/main" val="2154533033"/>
                    </a:ext>
                  </a:extLst>
                </a:gridCol>
                <a:gridCol w="653128">
                  <a:extLst>
                    <a:ext uri="{9D8B030D-6E8A-4147-A177-3AD203B41FA5}">
                      <a16:colId xmlns:a16="http://schemas.microsoft.com/office/drawing/2014/main" val="673306121"/>
                    </a:ext>
                  </a:extLst>
                </a:gridCol>
                <a:gridCol w="707556">
                  <a:extLst>
                    <a:ext uri="{9D8B030D-6E8A-4147-A177-3AD203B41FA5}">
                      <a16:colId xmlns:a16="http://schemas.microsoft.com/office/drawing/2014/main" val="4280043019"/>
                    </a:ext>
                  </a:extLst>
                </a:gridCol>
                <a:gridCol w="1333470">
                  <a:extLst>
                    <a:ext uri="{9D8B030D-6E8A-4147-A177-3AD203B41FA5}">
                      <a16:colId xmlns:a16="http://schemas.microsoft.com/office/drawing/2014/main" val="955204981"/>
                    </a:ext>
                  </a:extLst>
                </a:gridCol>
                <a:gridCol w="1455932">
                  <a:extLst>
                    <a:ext uri="{9D8B030D-6E8A-4147-A177-3AD203B41FA5}">
                      <a16:colId xmlns:a16="http://schemas.microsoft.com/office/drawing/2014/main" val="4285976867"/>
                    </a:ext>
                  </a:extLst>
                </a:gridCol>
                <a:gridCol w="707556">
                  <a:extLst>
                    <a:ext uri="{9D8B030D-6E8A-4147-A177-3AD203B41FA5}">
                      <a16:colId xmlns:a16="http://schemas.microsoft.com/office/drawing/2014/main" val="291733851"/>
                    </a:ext>
                  </a:extLst>
                </a:gridCol>
                <a:gridCol w="707556">
                  <a:extLst>
                    <a:ext uri="{9D8B030D-6E8A-4147-A177-3AD203B41FA5}">
                      <a16:colId xmlns:a16="http://schemas.microsoft.com/office/drawing/2014/main" val="560502599"/>
                    </a:ext>
                  </a:extLst>
                </a:gridCol>
              </a:tblGrid>
              <a:tr h="2211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Algorithm_Name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F1_pos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F1_neg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F1_Avg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Geometric_mean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Balanced_Accuracy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215394"/>
                  </a:ext>
                </a:extLst>
              </a:tr>
              <a:tr h="2211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CDDRL-Tabu10+Params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D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A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D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654616"/>
                  </a:ext>
                </a:extLst>
              </a:tr>
              <a:tr h="2211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CDDRL-Ensemble_Methods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D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D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D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265248"/>
                  </a:ext>
                </a:extLst>
              </a:tr>
              <a:tr h="2211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CDDRL-Ensemble_BNs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1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1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074981"/>
                  </a:ext>
                </a:extLst>
              </a:tr>
              <a:tr h="2134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KNN-ADWIN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B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D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D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D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655293"/>
                  </a:ext>
                </a:extLst>
              </a:tr>
              <a:tr h="2134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AWE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B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D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E9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D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617707"/>
                  </a:ext>
                </a:extLst>
              </a:tr>
              <a:tr h="2134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DWM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C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A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A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E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3C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1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626794"/>
                  </a:ext>
                </a:extLst>
              </a:tr>
              <a:tr h="2134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LNSE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B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31076"/>
                  </a:ext>
                </a:extLst>
              </a:tr>
              <a:tr h="2134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D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361311"/>
                  </a:ext>
                </a:extLst>
              </a:tr>
              <a:tr h="2211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SAM-KNN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934743"/>
                  </a:ext>
                </a:extLst>
              </a:tr>
              <a:tr h="2134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VFDR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B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E9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D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675842"/>
                  </a:ext>
                </a:extLst>
              </a:tr>
              <a:tr h="2134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RSLVQ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7C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A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A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E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3C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6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358353"/>
                  </a:ext>
                </a:extLst>
              </a:tr>
              <a:tr h="2134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C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C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1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376931"/>
                  </a:ext>
                </a:extLst>
              </a:tr>
              <a:tr h="2211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6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6005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E85146-143A-A36E-5269-5681FF5D4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197645"/>
              </p:ext>
            </p:extLst>
          </p:nvPr>
        </p:nvGraphicFramePr>
        <p:xfrm>
          <a:off x="1530900" y="494883"/>
          <a:ext cx="9130193" cy="2705100"/>
        </p:xfrm>
        <a:graphic>
          <a:graphicData uri="http://schemas.openxmlformats.org/drawingml/2006/table">
            <a:tbl>
              <a:tblPr/>
              <a:tblGrid>
                <a:gridCol w="2094744">
                  <a:extLst>
                    <a:ext uri="{9D8B030D-6E8A-4147-A177-3AD203B41FA5}">
                      <a16:colId xmlns:a16="http://schemas.microsoft.com/office/drawing/2014/main" val="1790496834"/>
                    </a:ext>
                  </a:extLst>
                </a:gridCol>
                <a:gridCol w="606754">
                  <a:extLst>
                    <a:ext uri="{9D8B030D-6E8A-4147-A177-3AD203B41FA5}">
                      <a16:colId xmlns:a16="http://schemas.microsoft.com/office/drawing/2014/main" val="1593579139"/>
                    </a:ext>
                  </a:extLst>
                </a:gridCol>
                <a:gridCol w="693432">
                  <a:extLst>
                    <a:ext uri="{9D8B030D-6E8A-4147-A177-3AD203B41FA5}">
                      <a16:colId xmlns:a16="http://schemas.microsoft.com/office/drawing/2014/main" val="2475531679"/>
                    </a:ext>
                  </a:extLst>
                </a:gridCol>
                <a:gridCol w="722326">
                  <a:extLst>
                    <a:ext uri="{9D8B030D-6E8A-4147-A177-3AD203B41FA5}">
                      <a16:colId xmlns:a16="http://schemas.microsoft.com/office/drawing/2014/main" val="2358218227"/>
                    </a:ext>
                  </a:extLst>
                </a:gridCol>
                <a:gridCol w="707878">
                  <a:extLst>
                    <a:ext uri="{9D8B030D-6E8A-4147-A177-3AD203B41FA5}">
                      <a16:colId xmlns:a16="http://schemas.microsoft.com/office/drawing/2014/main" val="1841786700"/>
                    </a:ext>
                  </a:extLst>
                </a:gridCol>
                <a:gridCol w="1372418">
                  <a:extLst>
                    <a:ext uri="{9D8B030D-6E8A-4147-A177-3AD203B41FA5}">
                      <a16:colId xmlns:a16="http://schemas.microsoft.com/office/drawing/2014/main" val="874834179"/>
                    </a:ext>
                  </a:extLst>
                </a:gridCol>
                <a:gridCol w="1574669">
                  <a:extLst>
                    <a:ext uri="{9D8B030D-6E8A-4147-A177-3AD203B41FA5}">
                      <a16:colId xmlns:a16="http://schemas.microsoft.com/office/drawing/2014/main" val="404022147"/>
                    </a:ext>
                  </a:extLst>
                </a:gridCol>
                <a:gridCol w="722326">
                  <a:extLst>
                    <a:ext uri="{9D8B030D-6E8A-4147-A177-3AD203B41FA5}">
                      <a16:colId xmlns:a16="http://schemas.microsoft.com/office/drawing/2014/main" val="2760394733"/>
                    </a:ext>
                  </a:extLst>
                </a:gridCol>
                <a:gridCol w="635646">
                  <a:extLst>
                    <a:ext uri="{9D8B030D-6E8A-4147-A177-3AD203B41FA5}">
                      <a16:colId xmlns:a16="http://schemas.microsoft.com/office/drawing/2014/main" val="95258843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Algorithm_Name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F1_pos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F1_neg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F1_Avg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Geometric_mean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Balanced_Accuracy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60995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CDDRL-Tabu10+Params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9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D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F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0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0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9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207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Ensemble_Methods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D2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C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0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55334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Ensemble_BNs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8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5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E0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5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2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7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D2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08212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KNN-ADWIN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8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1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A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0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8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49673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AWE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C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1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C6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9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C5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15964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DWM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E6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E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B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1518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LNSE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6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2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5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F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1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F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1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4337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6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E6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6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84217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SAM-KNN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57952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VFDR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1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7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CE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4510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RSLVQ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1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1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1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1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1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1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86724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F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9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A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F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8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963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8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3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E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B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C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E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8447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NN-UN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C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C4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6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D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3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B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95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36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D4414-9A58-5B4D-8EC7-8E44FCF240AB}"/>
              </a:ext>
            </a:extLst>
          </p:cNvPr>
          <p:cNvSpPr txBox="1"/>
          <p:nvPr/>
        </p:nvSpPr>
        <p:spPr>
          <a:xfrm>
            <a:off x="3352800" y="111146"/>
            <a:ext cx="5486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u="sng" dirty="0"/>
              <a:t>Old Water Stress Results </a:t>
            </a:r>
            <a:endParaRPr lang="he-IL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15CBB-D37E-0ADA-E7DD-C568E3ECAD23}"/>
              </a:ext>
            </a:extLst>
          </p:cNvPr>
          <p:cNvSpPr txBox="1"/>
          <p:nvPr/>
        </p:nvSpPr>
        <p:spPr>
          <a:xfrm>
            <a:off x="3352800" y="3448337"/>
            <a:ext cx="5486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u="sng" dirty="0"/>
              <a:t>New Water Stress Results</a:t>
            </a:r>
            <a:endParaRPr lang="he-IL" u="sng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739F7B5-8E2E-7497-2217-A5CF06762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90191"/>
              </p:ext>
            </p:extLst>
          </p:nvPr>
        </p:nvGraphicFramePr>
        <p:xfrm>
          <a:off x="1652903" y="3837010"/>
          <a:ext cx="8886188" cy="2886798"/>
        </p:xfrm>
        <a:graphic>
          <a:graphicData uri="http://schemas.openxmlformats.org/drawingml/2006/table">
            <a:tbl>
              <a:tblPr/>
              <a:tblGrid>
                <a:gridCol w="2132156">
                  <a:extLst>
                    <a:ext uri="{9D8B030D-6E8A-4147-A177-3AD203B41FA5}">
                      <a16:colId xmlns:a16="http://schemas.microsoft.com/office/drawing/2014/main" val="94451739"/>
                    </a:ext>
                  </a:extLst>
                </a:gridCol>
                <a:gridCol w="595944">
                  <a:extLst>
                    <a:ext uri="{9D8B030D-6E8A-4147-A177-3AD203B41FA5}">
                      <a16:colId xmlns:a16="http://schemas.microsoft.com/office/drawing/2014/main" val="85388521"/>
                    </a:ext>
                  </a:extLst>
                </a:gridCol>
                <a:gridCol w="741620">
                  <a:extLst>
                    <a:ext uri="{9D8B030D-6E8A-4147-A177-3AD203B41FA5}">
                      <a16:colId xmlns:a16="http://schemas.microsoft.com/office/drawing/2014/main" val="2929188229"/>
                    </a:ext>
                  </a:extLst>
                </a:gridCol>
                <a:gridCol w="635674">
                  <a:extLst>
                    <a:ext uri="{9D8B030D-6E8A-4147-A177-3AD203B41FA5}">
                      <a16:colId xmlns:a16="http://schemas.microsoft.com/office/drawing/2014/main" val="1216525963"/>
                    </a:ext>
                  </a:extLst>
                </a:gridCol>
                <a:gridCol w="688646">
                  <a:extLst>
                    <a:ext uri="{9D8B030D-6E8A-4147-A177-3AD203B41FA5}">
                      <a16:colId xmlns:a16="http://schemas.microsoft.com/office/drawing/2014/main" val="2688912636"/>
                    </a:ext>
                  </a:extLst>
                </a:gridCol>
                <a:gridCol w="1297834">
                  <a:extLst>
                    <a:ext uri="{9D8B030D-6E8A-4147-A177-3AD203B41FA5}">
                      <a16:colId xmlns:a16="http://schemas.microsoft.com/office/drawing/2014/main" val="3738897572"/>
                    </a:ext>
                  </a:extLst>
                </a:gridCol>
                <a:gridCol w="1417022">
                  <a:extLst>
                    <a:ext uri="{9D8B030D-6E8A-4147-A177-3AD203B41FA5}">
                      <a16:colId xmlns:a16="http://schemas.microsoft.com/office/drawing/2014/main" val="2832309703"/>
                    </a:ext>
                  </a:extLst>
                </a:gridCol>
                <a:gridCol w="688646">
                  <a:extLst>
                    <a:ext uri="{9D8B030D-6E8A-4147-A177-3AD203B41FA5}">
                      <a16:colId xmlns:a16="http://schemas.microsoft.com/office/drawing/2014/main" val="147635432"/>
                    </a:ext>
                  </a:extLst>
                </a:gridCol>
                <a:gridCol w="688646">
                  <a:extLst>
                    <a:ext uri="{9D8B030D-6E8A-4147-A177-3AD203B41FA5}">
                      <a16:colId xmlns:a16="http://schemas.microsoft.com/office/drawing/2014/main" val="803251694"/>
                    </a:ext>
                  </a:extLst>
                </a:gridCol>
              </a:tblGrid>
              <a:tr h="2114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Algorithm_Name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F1_pos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F1_neg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F1_Avg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Geometric_mean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Balanced_Accuracy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375949"/>
                  </a:ext>
                </a:extLst>
              </a:tr>
              <a:tr h="204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CDDRL-Tabu10+Params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2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D3A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D3A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C99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D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82896"/>
                  </a:ext>
                </a:extLst>
              </a:tr>
              <a:tr h="204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CDDRL-Ensemble_Methods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2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8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4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8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D3A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E9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D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E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16344"/>
                  </a:ext>
                </a:extLst>
              </a:tr>
              <a:tr h="204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CDDRL-Ensemble_BNs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2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563918"/>
                  </a:ext>
                </a:extLst>
              </a:tr>
              <a:tr h="2114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KNN-ADWIN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A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E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9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8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154072"/>
                  </a:ext>
                </a:extLst>
              </a:tr>
              <a:tr h="204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AWE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D5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7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AA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E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416012"/>
                  </a:ext>
                </a:extLst>
              </a:tr>
              <a:tr h="204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DWM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7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D3A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D3A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D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878672"/>
                  </a:ext>
                </a:extLst>
              </a:tr>
              <a:tr h="204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LNSE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1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F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135757"/>
                  </a:ext>
                </a:extLst>
              </a:tr>
              <a:tr h="204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D3A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D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303601"/>
                  </a:ext>
                </a:extLst>
              </a:tr>
              <a:tr h="204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SAM-KNN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5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2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D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640315"/>
                  </a:ext>
                </a:extLst>
              </a:tr>
              <a:tr h="204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VFDR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2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D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2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242085"/>
                  </a:ext>
                </a:extLst>
              </a:tr>
              <a:tr h="2114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RSLVQ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692777"/>
                  </a:ext>
                </a:extLst>
              </a:tr>
              <a:tr h="204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09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8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0A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1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2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188794"/>
                  </a:ext>
                </a:extLst>
              </a:tr>
              <a:tr h="2114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B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2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8C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B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F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69048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3A5A86B-B90D-2E81-81B9-C1419D0E6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793698"/>
              </p:ext>
            </p:extLst>
          </p:nvPr>
        </p:nvGraphicFramePr>
        <p:xfrm>
          <a:off x="1652903" y="515945"/>
          <a:ext cx="8886188" cy="2886800"/>
        </p:xfrm>
        <a:graphic>
          <a:graphicData uri="http://schemas.openxmlformats.org/drawingml/2006/table">
            <a:tbl>
              <a:tblPr/>
              <a:tblGrid>
                <a:gridCol w="2022089">
                  <a:extLst>
                    <a:ext uri="{9D8B030D-6E8A-4147-A177-3AD203B41FA5}">
                      <a16:colId xmlns:a16="http://schemas.microsoft.com/office/drawing/2014/main" val="2227681371"/>
                    </a:ext>
                  </a:extLst>
                </a:gridCol>
                <a:gridCol w="990411">
                  <a:extLst>
                    <a:ext uri="{9D8B030D-6E8A-4147-A177-3AD203B41FA5}">
                      <a16:colId xmlns:a16="http://schemas.microsoft.com/office/drawing/2014/main" val="1579538551"/>
                    </a:ext>
                  </a:extLst>
                </a:gridCol>
                <a:gridCol w="880366">
                  <a:extLst>
                    <a:ext uri="{9D8B030D-6E8A-4147-A177-3AD203B41FA5}">
                      <a16:colId xmlns:a16="http://schemas.microsoft.com/office/drawing/2014/main" val="1126788849"/>
                    </a:ext>
                  </a:extLst>
                </a:gridCol>
                <a:gridCol w="825343">
                  <a:extLst>
                    <a:ext uri="{9D8B030D-6E8A-4147-A177-3AD203B41FA5}">
                      <a16:colId xmlns:a16="http://schemas.microsoft.com/office/drawing/2014/main" val="815414317"/>
                    </a:ext>
                  </a:extLst>
                </a:gridCol>
                <a:gridCol w="784075">
                  <a:extLst>
                    <a:ext uri="{9D8B030D-6E8A-4147-A177-3AD203B41FA5}">
                      <a16:colId xmlns:a16="http://schemas.microsoft.com/office/drawing/2014/main" val="845655219"/>
                    </a:ext>
                  </a:extLst>
                </a:gridCol>
                <a:gridCol w="852854">
                  <a:extLst>
                    <a:ext uri="{9D8B030D-6E8A-4147-A177-3AD203B41FA5}">
                      <a16:colId xmlns:a16="http://schemas.microsoft.com/office/drawing/2014/main" val="1179053275"/>
                    </a:ext>
                  </a:extLst>
                </a:gridCol>
                <a:gridCol w="852854">
                  <a:extLst>
                    <a:ext uri="{9D8B030D-6E8A-4147-A177-3AD203B41FA5}">
                      <a16:colId xmlns:a16="http://schemas.microsoft.com/office/drawing/2014/main" val="2009717751"/>
                    </a:ext>
                  </a:extLst>
                </a:gridCol>
                <a:gridCol w="1678196">
                  <a:extLst>
                    <a:ext uri="{9D8B030D-6E8A-4147-A177-3AD203B41FA5}">
                      <a16:colId xmlns:a16="http://schemas.microsoft.com/office/drawing/2014/main" val="3054107741"/>
                    </a:ext>
                  </a:extLst>
                </a:gridCol>
              </a:tblGrid>
              <a:tr h="2119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Algorithm_Name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W_Precision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W_Recall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W_F1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W_AUC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Kappa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Matthews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Multiclass Accuracy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665646"/>
                  </a:ext>
                </a:extLst>
              </a:tr>
              <a:tr h="2046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CDDRL-Tabu10+Params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0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1C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D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0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0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531090"/>
                  </a:ext>
                </a:extLst>
              </a:tr>
              <a:tr h="2046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CDDRL-Ensemble_Methods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8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5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6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6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91810"/>
                  </a:ext>
                </a:extLst>
              </a:tr>
              <a:tr h="2046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CDDRL-Ensemble_BNs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4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8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5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D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6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0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521849"/>
                  </a:ext>
                </a:extLst>
              </a:tr>
              <a:tr h="2046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KNN-ADWIN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976106"/>
                  </a:ext>
                </a:extLst>
              </a:tr>
              <a:tr h="2046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AWE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9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7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148586"/>
                  </a:ext>
                </a:extLst>
              </a:tr>
              <a:tr h="2046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DWM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65783"/>
                  </a:ext>
                </a:extLst>
              </a:tr>
              <a:tr h="2046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LNSE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D3A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A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A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D3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62988"/>
                  </a:ext>
                </a:extLst>
              </a:tr>
              <a:tr h="2046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CC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D6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D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CA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CA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991610"/>
                  </a:ext>
                </a:extLst>
              </a:tr>
              <a:tr h="2046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SAM-KNN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6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6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224276"/>
                  </a:ext>
                </a:extLst>
              </a:tr>
              <a:tr h="2119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VFDR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1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383554"/>
                  </a:ext>
                </a:extLst>
              </a:tr>
              <a:tr h="2046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RSLVQ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6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9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E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9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5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9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844064"/>
                  </a:ext>
                </a:extLst>
              </a:tr>
              <a:tr h="2046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6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11940"/>
                  </a:ext>
                </a:extLst>
              </a:tr>
              <a:tr h="2119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18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42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D4414-9A58-5B4D-8EC7-8E44FCF240AB}"/>
              </a:ext>
            </a:extLst>
          </p:cNvPr>
          <p:cNvSpPr txBox="1"/>
          <p:nvPr/>
        </p:nvSpPr>
        <p:spPr>
          <a:xfrm>
            <a:off x="3352800" y="335446"/>
            <a:ext cx="5486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u="sng" dirty="0"/>
              <a:t>AWS Price Graph </a:t>
            </a:r>
            <a:endParaRPr lang="he-IL" u="sng" dirty="0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86935A06-313B-F867-DE92-C15057DCA1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4"/>
          <a:stretch/>
        </p:blipFill>
        <p:spPr>
          <a:xfrm>
            <a:off x="0" y="999241"/>
            <a:ext cx="12192000" cy="580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3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D4414-9A58-5B4D-8EC7-8E44FCF240AB}"/>
              </a:ext>
            </a:extLst>
          </p:cNvPr>
          <p:cNvSpPr txBox="1"/>
          <p:nvPr/>
        </p:nvSpPr>
        <p:spPr>
          <a:xfrm>
            <a:off x="3352800" y="335446"/>
            <a:ext cx="5486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u="sng" dirty="0"/>
              <a:t>NYC Subway Traffic Graph </a:t>
            </a:r>
            <a:endParaRPr lang="he-IL" u="sn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66BB8D-1897-B63A-E702-CBC14414D0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18"/>
          <a:stretch/>
        </p:blipFill>
        <p:spPr>
          <a:xfrm>
            <a:off x="0" y="1095374"/>
            <a:ext cx="12192000" cy="57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16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D4414-9A58-5B4D-8EC7-8E44FCF240AB}"/>
              </a:ext>
            </a:extLst>
          </p:cNvPr>
          <p:cNvSpPr txBox="1"/>
          <p:nvPr/>
        </p:nvSpPr>
        <p:spPr>
          <a:xfrm>
            <a:off x="3352800" y="335446"/>
            <a:ext cx="5486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u="sng" dirty="0"/>
              <a:t>Electricity Graph </a:t>
            </a:r>
            <a:endParaRPr lang="he-IL" u="sng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DB18CE7-6C22-7EE6-0EDF-499D0EB302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0"/>
          <a:stretch/>
        </p:blipFill>
        <p:spPr>
          <a:xfrm>
            <a:off x="0" y="1076324"/>
            <a:ext cx="1219200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6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D4414-9A58-5B4D-8EC7-8E44FCF240AB}"/>
              </a:ext>
            </a:extLst>
          </p:cNvPr>
          <p:cNvSpPr txBox="1"/>
          <p:nvPr/>
        </p:nvSpPr>
        <p:spPr>
          <a:xfrm>
            <a:off x="3352800" y="335446"/>
            <a:ext cx="5486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u="sng" dirty="0"/>
              <a:t>Instagram Followers Graph </a:t>
            </a:r>
            <a:endParaRPr lang="he-IL" u="sng" dirty="0"/>
          </a:p>
        </p:txBody>
      </p:sp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8630580B-1431-6564-C280-E68BF62721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15"/>
          <a:stretch/>
        </p:blipFill>
        <p:spPr>
          <a:xfrm>
            <a:off x="0" y="1095152"/>
            <a:ext cx="12192000" cy="576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4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D4414-9A58-5B4D-8EC7-8E44FCF240AB}"/>
              </a:ext>
            </a:extLst>
          </p:cNvPr>
          <p:cNvSpPr txBox="1"/>
          <p:nvPr/>
        </p:nvSpPr>
        <p:spPr>
          <a:xfrm>
            <a:off x="3352800" y="335446"/>
            <a:ext cx="5486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u="sng" dirty="0"/>
              <a:t>Usenet Graph </a:t>
            </a:r>
            <a:endParaRPr lang="he-IL" u="sng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29A0256-AD99-67D2-4204-73A429179B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3"/>
          <a:stretch/>
        </p:blipFill>
        <p:spPr>
          <a:xfrm>
            <a:off x="0" y="995679"/>
            <a:ext cx="12192000" cy="586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73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9BAEE0CA7CBA4C4EB26D55298C58347F" ma:contentTypeVersion="2" ma:contentTypeDescription="צור מסמך חדש." ma:contentTypeScope="" ma:versionID="445021d7e4e183eb00e232a76cc91a53">
  <xsd:schema xmlns:xsd="http://www.w3.org/2001/XMLSchema" xmlns:xs="http://www.w3.org/2001/XMLSchema" xmlns:p="http://schemas.microsoft.com/office/2006/metadata/properties" xmlns:ns3="380ed1e0-c46b-4c86-8dad-34fdf29f01b9" targetNamespace="http://schemas.microsoft.com/office/2006/metadata/properties" ma:root="true" ma:fieldsID="1073c56a7f94e58449be43ebb26cf3ea" ns3:_="">
    <xsd:import namespace="380ed1e0-c46b-4c86-8dad-34fdf29f01b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0ed1e0-c46b-4c86-8dad-34fdf29f01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34657A-CC98-4F6B-AD79-3177DECC60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4A7A4F-026B-417F-9CD9-E40CFB086BA3}">
  <ds:schemaRefs>
    <ds:schemaRef ds:uri="http://schemas.microsoft.com/office/infopath/2007/PartnerControls"/>
    <ds:schemaRef ds:uri="380ed1e0-c46b-4c86-8dad-34fdf29f01b9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3DF72E9-9B8A-4445-9996-8DEB1DEAEC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0ed1e0-c46b-4c86-8dad-34fdf29f01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10177</TotalTime>
  <Words>1994</Words>
  <Application>Microsoft Office PowerPoint</Application>
  <PresentationFormat>Widescreen</PresentationFormat>
  <Paragraphs>1564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יותם ברון</dc:creator>
  <cp:lastModifiedBy>יותם ברון</cp:lastModifiedBy>
  <cp:revision>88</cp:revision>
  <dcterms:created xsi:type="dcterms:W3CDTF">2022-08-21T08:52:40Z</dcterms:created>
  <dcterms:modified xsi:type="dcterms:W3CDTF">2022-09-01T14:30:01Z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0x0101009BAEE0CA7CBA4C4EB26D55298C58347F</vt:lpwstr>
  </property>
</Properties>
</file>