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807" r:id="rId1"/>
  </p:sldMasterIdLst>
  <p:notesMasterIdLst>
    <p:notesMasterId r:id="rId53"/>
  </p:notesMasterIdLst>
  <p:sldIdLst>
    <p:sldId id="256" r:id="rId2"/>
    <p:sldId id="330" r:id="rId3"/>
    <p:sldId id="338" r:id="rId4"/>
    <p:sldId id="339" r:id="rId5"/>
    <p:sldId id="361" r:id="rId6"/>
    <p:sldId id="343" r:id="rId7"/>
    <p:sldId id="350" r:id="rId8"/>
    <p:sldId id="359" r:id="rId9"/>
    <p:sldId id="360" r:id="rId10"/>
    <p:sldId id="344" r:id="rId11"/>
    <p:sldId id="362" r:id="rId12"/>
    <p:sldId id="364" r:id="rId13"/>
    <p:sldId id="365" r:id="rId14"/>
    <p:sldId id="345" r:id="rId15"/>
    <p:sldId id="352" r:id="rId16"/>
    <p:sldId id="366" r:id="rId17"/>
    <p:sldId id="367" r:id="rId18"/>
    <p:sldId id="346" r:id="rId19"/>
    <p:sldId id="353" r:id="rId20"/>
    <p:sldId id="368" r:id="rId21"/>
    <p:sldId id="369" r:id="rId22"/>
    <p:sldId id="347" r:id="rId23"/>
    <p:sldId id="354" r:id="rId24"/>
    <p:sldId id="370" r:id="rId25"/>
    <p:sldId id="371" r:id="rId26"/>
    <p:sldId id="379" r:id="rId27"/>
    <p:sldId id="380" r:id="rId28"/>
    <p:sldId id="381" r:id="rId29"/>
    <p:sldId id="341" r:id="rId30"/>
    <p:sldId id="342" r:id="rId31"/>
    <p:sldId id="356" r:id="rId32"/>
    <p:sldId id="372" r:id="rId33"/>
    <p:sldId id="373" r:id="rId34"/>
    <p:sldId id="348" r:id="rId35"/>
    <p:sldId id="357" r:id="rId36"/>
    <p:sldId id="374" r:id="rId37"/>
    <p:sldId id="375" r:id="rId38"/>
    <p:sldId id="349" r:id="rId39"/>
    <p:sldId id="358" r:id="rId40"/>
    <p:sldId id="376" r:id="rId41"/>
    <p:sldId id="377" r:id="rId42"/>
    <p:sldId id="378" r:id="rId43"/>
    <p:sldId id="384" r:id="rId44"/>
    <p:sldId id="284" r:id="rId45"/>
    <p:sldId id="331" r:id="rId46"/>
    <p:sldId id="332" r:id="rId47"/>
    <p:sldId id="333" r:id="rId48"/>
    <p:sldId id="334" r:id="rId49"/>
    <p:sldId id="335" r:id="rId50"/>
    <p:sldId id="336" r:id="rId51"/>
    <p:sldId id="337"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3040" autoAdjust="0"/>
  </p:normalViewPr>
  <p:slideViewPr>
    <p:cSldViewPr>
      <p:cViewPr varScale="1">
        <p:scale>
          <a:sx n="55" d="100"/>
          <a:sy n="55" d="100"/>
        </p:scale>
        <p:origin x="1600" y="44"/>
      </p:cViewPr>
      <p:guideLst>
        <p:guide orient="horz" pos="2160"/>
        <p:guide pos="2880"/>
      </p:guideLst>
    </p:cSldViewPr>
  </p:slideViewPr>
  <p:notesTextViewPr>
    <p:cViewPr>
      <p:scale>
        <a:sx n="100" d="100"/>
        <a:sy n="100" d="100"/>
      </p:scale>
      <p:origin x="0" y="-26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84117-2F44-4F72-8E33-5B1BE7814D7E}" type="datetimeFigureOut">
              <a:rPr lang="en-IL" smtClean="0"/>
              <a:t>02/27/2022</a:t>
            </a:fld>
            <a:endParaRPr lang="en-I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6264C-ED4D-4688-8054-A2FEA1A16992}" type="slidenum">
              <a:rPr lang="en-IL" smtClean="0"/>
              <a:t>‹#›</a:t>
            </a:fld>
            <a:endParaRPr lang="en-IL"/>
          </a:p>
        </p:txBody>
      </p:sp>
    </p:spTree>
    <p:extLst>
      <p:ext uri="{BB962C8B-B14F-4D97-AF65-F5344CB8AC3E}">
        <p14:creationId xmlns:p14="http://schemas.microsoft.com/office/powerpoint/2010/main" val="2950461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1</a:t>
            </a:fld>
            <a:endParaRPr lang="en-IL"/>
          </a:p>
        </p:txBody>
      </p:sp>
    </p:spTree>
    <p:extLst>
      <p:ext uri="{BB962C8B-B14F-4D97-AF65-F5344CB8AC3E}">
        <p14:creationId xmlns:p14="http://schemas.microsoft.com/office/powerpoint/2010/main" val="2221892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10</a:t>
            </a:fld>
            <a:endParaRPr lang="en-IL"/>
          </a:p>
        </p:txBody>
      </p:sp>
    </p:spTree>
    <p:extLst>
      <p:ext uri="{BB962C8B-B14F-4D97-AF65-F5344CB8AC3E}">
        <p14:creationId xmlns:p14="http://schemas.microsoft.com/office/powerpoint/2010/main" val="603312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11</a:t>
            </a:fld>
            <a:endParaRPr lang="en-IL"/>
          </a:p>
        </p:txBody>
      </p:sp>
    </p:spTree>
    <p:extLst>
      <p:ext uri="{BB962C8B-B14F-4D97-AF65-F5344CB8AC3E}">
        <p14:creationId xmlns:p14="http://schemas.microsoft.com/office/powerpoint/2010/main" val="2242824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12</a:t>
            </a:fld>
            <a:endParaRPr lang="en-IL"/>
          </a:p>
        </p:txBody>
      </p:sp>
    </p:spTree>
    <p:extLst>
      <p:ext uri="{BB962C8B-B14F-4D97-AF65-F5344CB8AC3E}">
        <p14:creationId xmlns:p14="http://schemas.microsoft.com/office/powerpoint/2010/main" val="3380248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13</a:t>
            </a:fld>
            <a:endParaRPr lang="en-IL"/>
          </a:p>
        </p:txBody>
      </p:sp>
    </p:spTree>
    <p:extLst>
      <p:ext uri="{BB962C8B-B14F-4D97-AF65-F5344CB8AC3E}">
        <p14:creationId xmlns:p14="http://schemas.microsoft.com/office/powerpoint/2010/main" val="1515166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14</a:t>
            </a:fld>
            <a:endParaRPr lang="en-IL"/>
          </a:p>
        </p:txBody>
      </p:sp>
    </p:spTree>
    <p:extLst>
      <p:ext uri="{BB962C8B-B14F-4D97-AF65-F5344CB8AC3E}">
        <p14:creationId xmlns:p14="http://schemas.microsoft.com/office/powerpoint/2010/main" val="2062659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15</a:t>
            </a:fld>
            <a:endParaRPr lang="en-IL"/>
          </a:p>
        </p:txBody>
      </p:sp>
    </p:spTree>
    <p:extLst>
      <p:ext uri="{BB962C8B-B14F-4D97-AF65-F5344CB8AC3E}">
        <p14:creationId xmlns:p14="http://schemas.microsoft.com/office/powerpoint/2010/main" val="206753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16</a:t>
            </a:fld>
            <a:endParaRPr lang="en-IL"/>
          </a:p>
        </p:txBody>
      </p:sp>
    </p:spTree>
    <p:extLst>
      <p:ext uri="{BB962C8B-B14F-4D97-AF65-F5344CB8AC3E}">
        <p14:creationId xmlns:p14="http://schemas.microsoft.com/office/powerpoint/2010/main" val="1612250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17</a:t>
            </a:fld>
            <a:endParaRPr lang="en-IL"/>
          </a:p>
        </p:txBody>
      </p:sp>
    </p:spTree>
    <p:extLst>
      <p:ext uri="{BB962C8B-B14F-4D97-AF65-F5344CB8AC3E}">
        <p14:creationId xmlns:p14="http://schemas.microsoft.com/office/powerpoint/2010/main" val="2393523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18</a:t>
            </a:fld>
            <a:endParaRPr lang="en-IL"/>
          </a:p>
        </p:txBody>
      </p:sp>
    </p:spTree>
    <p:extLst>
      <p:ext uri="{BB962C8B-B14F-4D97-AF65-F5344CB8AC3E}">
        <p14:creationId xmlns:p14="http://schemas.microsoft.com/office/powerpoint/2010/main" val="245040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19</a:t>
            </a:fld>
            <a:endParaRPr lang="en-IL"/>
          </a:p>
        </p:txBody>
      </p:sp>
    </p:spTree>
    <p:extLst>
      <p:ext uri="{BB962C8B-B14F-4D97-AF65-F5344CB8AC3E}">
        <p14:creationId xmlns:p14="http://schemas.microsoft.com/office/powerpoint/2010/main" val="537569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2</a:t>
            </a:fld>
            <a:endParaRPr lang="en-IL"/>
          </a:p>
        </p:txBody>
      </p:sp>
    </p:spTree>
    <p:extLst>
      <p:ext uri="{BB962C8B-B14F-4D97-AF65-F5344CB8AC3E}">
        <p14:creationId xmlns:p14="http://schemas.microsoft.com/office/powerpoint/2010/main" val="3284652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20</a:t>
            </a:fld>
            <a:endParaRPr lang="en-IL"/>
          </a:p>
        </p:txBody>
      </p:sp>
    </p:spTree>
    <p:extLst>
      <p:ext uri="{BB962C8B-B14F-4D97-AF65-F5344CB8AC3E}">
        <p14:creationId xmlns:p14="http://schemas.microsoft.com/office/powerpoint/2010/main" val="454470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21</a:t>
            </a:fld>
            <a:endParaRPr lang="en-IL"/>
          </a:p>
        </p:txBody>
      </p:sp>
    </p:spTree>
    <p:extLst>
      <p:ext uri="{BB962C8B-B14F-4D97-AF65-F5344CB8AC3E}">
        <p14:creationId xmlns:p14="http://schemas.microsoft.com/office/powerpoint/2010/main" val="1569924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22</a:t>
            </a:fld>
            <a:endParaRPr lang="en-IL"/>
          </a:p>
        </p:txBody>
      </p:sp>
    </p:spTree>
    <p:extLst>
      <p:ext uri="{BB962C8B-B14F-4D97-AF65-F5344CB8AC3E}">
        <p14:creationId xmlns:p14="http://schemas.microsoft.com/office/powerpoint/2010/main" val="4285881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23</a:t>
            </a:fld>
            <a:endParaRPr lang="en-IL"/>
          </a:p>
        </p:txBody>
      </p:sp>
    </p:spTree>
    <p:extLst>
      <p:ext uri="{BB962C8B-B14F-4D97-AF65-F5344CB8AC3E}">
        <p14:creationId xmlns:p14="http://schemas.microsoft.com/office/powerpoint/2010/main" val="2122758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24</a:t>
            </a:fld>
            <a:endParaRPr lang="en-IL"/>
          </a:p>
        </p:txBody>
      </p:sp>
    </p:spTree>
    <p:extLst>
      <p:ext uri="{BB962C8B-B14F-4D97-AF65-F5344CB8AC3E}">
        <p14:creationId xmlns:p14="http://schemas.microsoft.com/office/powerpoint/2010/main" val="4269448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25</a:t>
            </a:fld>
            <a:endParaRPr lang="en-IL"/>
          </a:p>
        </p:txBody>
      </p:sp>
    </p:spTree>
    <p:extLst>
      <p:ext uri="{BB962C8B-B14F-4D97-AF65-F5344CB8AC3E}">
        <p14:creationId xmlns:p14="http://schemas.microsoft.com/office/powerpoint/2010/main" val="1339398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26</a:t>
            </a:fld>
            <a:endParaRPr lang="en-IL"/>
          </a:p>
        </p:txBody>
      </p:sp>
    </p:spTree>
    <p:extLst>
      <p:ext uri="{BB962C8B-B14F-4D97-AF65-F5344CB8AC3E}">
        <p14:creationId xmlns:p14="http://schemas.microsoft.com/office/powerpoint/2010/main" val="397982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27</a:t>
            </a:fld>
            <a:endParaRPr lang="en-IL"/>
          </a:p>
        </p:txBody>
      </p:sp>
    </p:spTree>
    <p:extLst>
      <p:ext uri="{BB962C8B-B14F-4D97-AF65-F5344CB8AC3E}">
        <p14:creationId xmlns:p14="http://schemas.microsoft.com/office/powerpoint/2010/main" val="2045678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28</a:t>
            </a:fld>
            <a:endParaRPr lang="en-IL"/>
          </a:p>
        </p:txBody>
      </p:sp>
    </p:spTree>
    <p:extLst>
      <p:ext uri="{BB962C8B-B14F-4D97-AF65-F5344CB8AC3E}">
        <p14:creationId xmlns:p14="http://schemas.microsoft.com/office/powerpoint/2010/main" val="140452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29</a:t>
            </a:fld>
            <a:endParaRPr lang="en-IL"/>
          </a:p>
        </p:txBody>
      </p:sp>
    </p:spTree>
    <p:extLst>
      <p:ext uri="{BB962C8B-B14F-4D97-AF65-F5344CB8AC3E}">
        <p14:creationId xmlns:p14="http://schemas.microsoft.com/office/powerpoint/2010/main" val="8191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3</a:t>
            </a:fld>
            <a:endParaRPr lang="en-IL"/>
          </a:p>
        </p:txBody>
      </p:sp>
    </p:spTree>
    <p:extLst>
      <p:ext uri="{BB962C8B-B14F-4D97-AF65-F5344CB8AC3E}">
        <p14:creationId xmlns:p14="http://schemas.microsoft.com/office/powerpoint/2010/main" val="3171332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30</a:t>
            </a:fld>
            <a:endParaRPr lang="en-IL"/>
          </a:p>
        </p:txBody>
      </p:sp>
    </p:spTree>
    <p:extLst>
      <p:ext uri="{BB962C8B-B14F-4D97-AF65-F5344CB8AC3E}">
        <p14:creationId xmlns:p14="http://schemas.microsoft.com/office/powerpoint/2010/main" val="111307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31</a:t>
            </a:fld>
            <a:endParaRPr lang="en-IL"/>
          </a:p>
        </p:txBody>
      </p:sp>
    </p:spTree>
    <p:extLst>
      <p:ext uri="{BB962C8B-B14F-4D97-AF65-F5344CB8AC3E}">
        <p14:creationId xmlns:p14="http://schemas.microsoft.com/office/powerpoint/2010/main" val="1720520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32</a:t>
            </a:fld>
            <a:endParaRPr lang="en-IL"/>
          </a:p>
        </p:txBody>
      </p:sp>
    </p:spTree>
    <p:extLst>
      <p:ext uri="{BB962C8B-B14F-4D97-AF65-F5344CB8AC3E}">
        <p14:creationId xmlns:p14="http://schemas.microsoft.com/office/powerpoint/2010/main" val="3758417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33</a:t>
            </a:fld>
            <a:endParaRPr lang="en-IL"/>
          </a:p>
        </p:txBody>
      </p:sp>
    </p:spTree>
    <p:extLst>
      <p:ext uri="{BB962C8B-B14F-4D97-AF65-F5344CB8AC3E}">
        <p14:creationId xmlns:p14="http://schemas.microsoft.com/office/powerpoint/2010/main" val="874082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34</a:t>
            </a:fld>
            <a:endParaRPr lang="en-IL"/>
          </a:p>
        </p:txBody>
      </p:sp>
    </p:spTree>
    <p:extLst>
      <p:ext uri="{BB962C8B-B14F-4D97-AF65-F5344CB8AC3E}">
        <p14:creationId xmlns:p14="http://schemas.microsoft.com/office/powerpoint/2010/main" val="1458817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35</a:t>
            </a:fld>
            <a:endParaRPr lang="en-IL"/>
          </a:p>
        </p:txBody>
      </p:sp>
    </p:spTree>
    <p:extLst>
      <p:ext uri="{BB962C8B-B14F-4D97-AF65-F5344CB8AC3E}">
        <p14:creationId xmlns:p14="http://schemas.microsoft.com/office/powerpoint/2010/main" val="439769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36</a:t>
            </a:fld>
            <a:endParaRPr lang="en-IL"/>
          </a:p>
        </p:txBody>
      </p:sp>
    </p:spTree>
    <p:extLst>
      <p:ext uri="{BB962C8B-B14F-4D97-AF65-F5344CB8AC3E}">
        <p14:creationId xmlns:p14="http://schemas.microsoft.com/office/powerpoint/2010/main" val="3455311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37</a:t>
            </a:fld>
            <a:endParaRPr lang="en-IL"/>
          </a:p>
        </p:txBody>
      </p:sp>
    </p:spTree>
    <p:extLst>
      <p:ext uri="{BB962C8B-B14F-4D97-AF65-F5344CB8AC3E}">
        <p14:creationId xmlns:p14="http://schemas.microsoft.com/office/powerpoint/2010/main" val="9929033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38</a:t>
            </a:fld>
            <a:endParaRPr lang="en-IL"/>
          </a:p>
        </p:txBody>
      </p:sp>
    </p:spTree>
    <p:extLst>
      <p:ext uri="{BB962C8B-B14F-4D97-AF65-F5344CB8AC3E}">
        <p14:creationId xmlns:p14="http://schemas.microsoft.com/office/powerpoint/2010/main" val="2485004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In this experiment, we sampled 15 features uniformly between 1 and 4 for each dataset (10 permutations). The first classification function classifies a sample as 1 if the average of the first 5 features is higher than 2.5 and the second classification function classifies a sample as 1 if the average of the last 5 features is smaller than 2.5. Features 6 – 10 are noise features. </a:t>
                </a:r>
                <a:r>
                  <a:rPr lang="en-US" sz="1800" dirty="0">
                    <a:effectLst/>
                    <a:latin typeface="Calibri" panose="020F0502020204030204" pitchFamily="34" charset="0"/>
                    <a:ea typeface="Calibri" panose="020F0502020204030204" pitchFamily="34" charset="0"/>
                    <a:cs typeface="Calibri" panose="020F0502020204030204" pitchFamily="34" charset="0"/>
                  </a:rPr>
                  <a:t>We sampled 60,000 samples, where the probability that the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Calibri" panose="020F0502020204030204" pitchFamily="34" charset="0"/>
                          </a:rPr>
                        </m:ctrlPr>
                      </m:sSupPr>
                      <m:e>
                        <m:r>
                          <a:rPr lang="en-US" sz="1800" i="1">
                            <a:effectLst/>
                            <a:latin typeface="Cambria Math" panose="02040503050406030204" pitchFamily="18" charset="0"/>
                            <a:ea typeface="Calibri" panose="020F0502020204030204" pitchFamily="34" charset="0"/>
                            <a:cs typeface="Calibri" panose="020F0502020204030204" pitchFamily="34" charset="0"/>
                          </a:rPr>
                          <m:t>𝑡</m:t>
                        </m:r>
                      </m:e>
                      <m:sup>
                        <m:r>
                          <a:rPr lang="en-US" sz="1800" i="1">
                            <a:effectLst/>
                            <a:latin typeface="Cambria Math" panose="02040503050406030204" pitchFamily="18" charset="0"/>
                            <a:ea typeface="Calibri" panose="020F0502020204030204" pitchFamily="34" charset="0"/>
                            <a:cs typeface="Calibri" panose="020F0502020204030204" pitchFamily="34" charset="0"/>
                          </a:rPr>
                          <m:t>𝑡</m:t>
                        </m:r>
                        <m:r>
                          <a:rPr lang="en-US" sz="1800" i="1">
                            <a:effectLst/>
                            <a:latin typeface="Cambria Math" panose="02040503050406030204" pitchFamily="18" charset="0"/>
                            <a:ea typeface="Calibri" panose="020F0502020204030204" pitchFamily="34" charset="0"/>
                            <a:cs typeface="Calibri" panose="020F0502020204030204" pitchFamily="34" charset="0"/>
                          </a:rPr>
                          <m:t>h</m:t>
                        </m:r>
                      </m:sup>
                    </m:sSup>
                  </m:oMath>
                </a14:m>
                <a:r>
                  <a:rPr lang="en-US" sz="1800" dirty="0">
                    <a:effectLst/>
                    <a:latin typeface="Calibri" panose="020F0502020204030204" pitchFamily="34" charset="0"/>
                    <a:ea typeface="Calibri" panose="020F0502020204030204" pitchFamily="34" charset="0"/>
                    <a:cs typeface="Calibri" panose="020F0502020204030204" pitchFamily="34" charset="0"/>
                  </a:rPr>
                  <a:t> example belongs to the second classification function is given by the same formula in the STAGGER experiment where the drift position is after 10 timesteps and the drift width is 5000 observations. In addition, a 5% noise was added to the process to make the problem more difficult and realistic. </a:t>
                </a:r>
                <a:r>
                  <a:rPr lang="en-US" sz="1800">
                    <a:effectLst/>
                    <a:latin typeface="Calibri" panose="020F0502020204030204" pitchFamily="34" charset="0"/>
                    <a:ea typeface="Calibri" panose="020F0502020204030204" pitchFamily="34" charset="0"/>
                    <a:cs typeface="Calibri" panose="020F0502020204030204" pitchFamily="34" charset="0"/>
                  </a:rPr>
                  <a:t>We </a:t>
                </a:r>
                <a:r>
                  <a:rPr lang="en-US" sz="1800">
                    <a:effectLst/>
                    <a:latin typeface="Calibri" panose="020F0502020204030204" pitchFamily="34" charset="0"/>
                    <a:ea typeface="Calibri" panose="020F0502020204030204" pitchFamily="34" charset="0"/>
                    <a:cs typeface="Arial" panose="020B0604020202020204" pitchFamily="34" charset="0"/>
                  </a:rPr>
                  <a:t>consider each 3000 observations as a timestep, resulting in overall 20 timesteps (10 before and 10 after the drift).</a:t>
                </a:r>
              </a:p>
              <a:p>
                <a:endParaRPr lang="en-IL"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In this experiment, we sampled 15 features uniformly between 1 and 4 for each dataset (10 permutations). The first classification function classifies a sample as 1 if the average of the first 5 features is higher than 2.5 and the second classification function classifies a sample as 1 if the average of the last 5 features is smaller than 2.5. Features 6 – 10 are noise features. </a:t>
                </a:r>
                <a:r>
                  <a:rPr lang="en-US" sz="1800" dirty="0">
                    <a:effectLst/>
                    <a:latin typeface="Calibri" panose="020F0502020204030204" pitchFamily="34" charset="0"/>
                    <a:ea typeface="Calibri" panose="020F0502020204030204" pitchFamily="34" charset="0"/>
                    <a:cs typeface="Calibri" panose="020F0502020204030204" pitchFamily="34" charset="0"/>
                  </a:rPr>
                  <a:t>We sampled 60,000 samples, where the probability that the </a:t>
                </a:r>
                <a:r>
                  <a:rPr lang="en-US" sz="1800" i="0">
                    <a:effectLst/>
                    <a:latin typeface="Cambria Math" panose="02040503050406030204" pitchFamily="18" charset="0"/>
                    <a:ea typeface="Calibri" panose="020F0502020204030204" pitchFamily="34" charset="0"/>
                    <a:cs typeface="Calibri" panose="020F0502020204030204" pitchFamily="34" charset="0"/>
                  </a:rPr>
                  <a:t>𝑡^𝑡ℎ</a:t>
                </a:r>
                <a:r>
                  <a:rPr lang="en-US" sz="1800" dirty="0">
                    <a:effectLst/>
                    <a:latin typeface="Calibri" panose="020F0502020204030204" pitchFamily="34" charset="0"/>
                    <a:ea typeface="Calibri" panose="020F0502020204030204" pitchFamily="34" charset="0"/>
                    <a:cs typeface="Calibri" panose="020F0502020204030204" pitchFamily="34" charset="0"/>
                  </a:rPr>
                  <a:t> example belongs to the second classification function is given by the same formula in the STAGGER experiment where the drift position is after 10 timesteps and the drift width is 5000 observations. In addition, a 5% noise was added to the process to make the problem more difficult and realistic. </a:t>
                </a:r>
                <a:r>
                  <a:rPr lang="en-US" sz="1800">
                    <a:effectLst/>
                    <a:latin typeface="Calibri" panose="020F0502020204030204" pitchFamily="34" charset="0"/>
                    <a:ea typeface="Calibri" panose="020F0502020204030204" pitchFamily="34" charset="0"/>
                    <a:cs typeface="Calibri" panose="020F0502020204030204" pitchFamily="34" charset="0"/>
                  </a:rPr>
                  <a:t>We </a:t>
                </a:r>
                <a:r>
                  <a:rPr lang="en-US" sz="1800">
                    <a:effectLst/>
                    <a:latin typeface="Calibri" panose="020F0502020204030204" pitchFamily="34" charset="0"/>
                    <a:ea typeface="Calibri" panose="020F0502020204030204" pitchFamily="34" charset="0"/>
                    <a:cs typeface="Arial" panose="020B0604020202020204" pitchFamily="34" charset="0"/>
                  </a:rPr>
                  <a:t>consider each 3000 observations as a timestep, resulting in overall 20 timesteps (10 before and 10 after the drift).</a:t>
                </a:r>
              </a:p>
              <a:p>
                <a:endParaRPr lang="en-IL" dirty="0"/>
              </a:p>
            </p:txBody>
          </p:sp>
        </mc:Fallback>
      </mc:AlternateContent>
      <p:sp>
        <p:nvSpPr>
          <p:cNvPr id="4" name="Slide Number Placeholder 3"/>
          <p:cNvSpPr>
            <a:spLocks noGrp="1"/>
          </p:cNvSpPr>
          <p:nvPr>
            <p:ph type="sldNum" sz="quarter" idx="5"/>
          </p:nvPr>
        </p:nvSpPr>
        <p:spPr/>
        <p:txBody>
          <a:bodyPr/>
          <a:lstStyle/>
          <a:p>
            <a:fld id="{66C6264C-ED4D-4688-8054-A2FEA1A16992}" type="slidenum">
              <a:rPr lang="en-IL" smtClean="0"/>
              <a:t>39</a:t>
            </a:fld>
            <a:endParaRPr lang="en-IL"/>
          </a:p>
        </p:txBody>
      </p:sp>
    </p:spTree>
    <p:extLst>
      <p:ext uri="{BB962C8B-B14F-4D97-AF65-F5344CB8AC3E}">
        <p14:creationId xmlns:p14="http://schemas.microsoft.com/office/powerpoint/2010/main" val="348820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4</a:t>
            </a:fld>
            <a:endParaRPr lang="en-IL"/>
          </a:p>
        </p:txBody>
      </p:sp>
    </p:spTree>
    <p:extLst>
      <p:ext uri="{BB962C8B-B14F-4D97-AF65-F5344CB8AC3E}">
        <p14:creationId xmlns:p14="http://schemas.microsoft.com/office/powerpoint/2010/main" val="21200227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40</a:t>
            </a:fld>
            <a:endParaRPr lang="en-IL"/>
          </a:p>
        </p:txBody>
      </p:sp>
    </p:spTree>
    <p:extLst>
      <p:ext uri="{BB962C8B-B14F-4D97-AF65-F5344CB8AC3E}">
        <p14:creationId xmlns:p14="http://schemas.microsoft.com/office/powerpoint/2010/main" val="4248616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41</a:t>
            </a:fld>
            <a:endParaRPr lang="en-IL"/>
          </a:p>
        </p:txBody>
      </p:sp>
    </p:spTree>
    <p:extLst>
      <p:ext uri="{BB962C8B-B14F-4D97-AF65-F5344CB8AC3E}">
        <p14:creationId xmlns:p14="http://schemas.microsoft.com/office/powerpoint/2010/main" val="11338611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42</a:t>
            </a:fld>
            <a:endParaRPr lang="en-IL"/>
          </a:p>
        </p:txBody>
      </p:sp>
    </p:spTree>
    <p:extLst>
      <p:ext uri="{BB962C8B-B14F-4D97-AF65-F5344CB8AC3E}">
        <p14:creationId xmlns:p14="http://schemas.microsoft.com/office/powerpoint/2010/main" val="38529771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43</a:t>
            </a:fld>
            <a:endParaRPr lang="en-IL"/>
          </a:p>
        </p:txBody>
      </p:sp>
    </p:spTree>
    <p:extLst>
      <p:ext uri="{BB962C8B-B14F-4D97-AF65-F5344CB8AC3E}">
        <p14:creationId xmlns:p14="http://schemas.microsoft.com/office/powerpoint/2010/main" val="2180261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44</a:t>
            </a:fld>
            <a:endParaRPr lang="en-IL"/>
          </a:p>
        </p:txBody>
      </p:sp>
    </p:spTree>
    <p:extLst>
      <p:ext uri="{BB962C8B-B14F-4D97-AF65-F5344CB8AC3E}">
        <p14:creationId xmlns:p14="http://schemas.microsoft.com/office/powerpoint/2010/main" val="37382711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45</a:t>
            </a:fld>
            <a:endParaRPr lang="en-IL"/>
          </a:p>
        </p:txBody>
      </p:sp>
    </p:spTree>
    <p:extLst>
      <p:ext uri="{BB962C8B-B14F-4D97-AF65-F5344CB8AC3E}">
        <p14:creationId xmlns:p14="http://schemas.microsoft.com/office/powerpoint/2010/main" val="8585797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46</a:t>
            </a:fld>
            <a:endParaRPr lang="en-IL"/>
          </a:p>
        </p:txBody>
      </p:sp>
    </p:spTree>
    <p:extLst>
      <p:ext uri="{BB962C8B-B14F-4D97-AF65-F5344CB8AC3E}">
        <p14:creationId xmlns:p14="http://schemas.microsoft.com/office/powerpoint/2010/main" val="1020275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47</a:t>
            </a:fld>
            <a:endParaRPr lang="en-IL"/>
          </a:p>
        </p:txBody>
      </p:sp>
    </p:spTree>
    <p:extLst>
      <p:ext uri="{BB962C8B-B14F-4D97-AF65-F5344CB8AC3E}">
        <p14:creationId xmlns:p14="http://schemas.microsoft.com/office/powerpoint/2010/main" val="3539501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48</a:t>
            </a:fld>
            <a:endParaRPr lang="en-IL"/>
          </a:p>
        </p:txBody>
      </p:sp>
    </p:spTree>
    <p:extLst>
      <p:ext uri="{BB962C8B-B14F-4D97-AF65-F5344CB8AC3E}">
        <p14:creationId xmlns:p14="http://schemas.microsoft.com/office/powerpoint/2010/main" val="6699648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49</a:t>
            </a:fld>
            <a:endParaRPr lang="en-IL"/>
          </a:p>
        </p:txBody>
      </p:sp>
    </p:spTree>
    <p:extLst>
      <p:ext uri="{BB962C8B-B14F-4D97-AF65-F5344CB8AC3E}">
        <p14:creationId xmlns:p14="http://schemas.microsoft.com/office/powerpoint/2010/main" val="3086670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5</a:t>
            </a:fld>
            <a:endParaRPr lang="en-IL"/>
          </a:p>
        </p:txBody>
      </p:sp>
    </p:spTree>
    <p:extLst>
      <p:ext uri="{BB962C8B-B14F-4D97-AF65-F5344CB8AC3E}">
        <p14:creationId xmlns:p14="http://schemas.microsoft.com/office/powerpoint/2010/main" val="728673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50</a:t>
            </a:fld>
            <a:endParaRPr lang="en-IL"/>
          </a:p>
        </p:txBody>
      </p:sp>
    </p:spTree>
    <p:extLst>
      <p:ext uri="{BB962C8B-B14F-4D97-AF65-F5344CB8AC3E}">
        <p14:creationId xmlns:p14="http://schemas.microsoft.com/office/powerpoint/2010/main" val="4156483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51</a:t>
            </a:fld>
            <a:endParaRPr lang="en-IL"/>
          </a:p>
        </p:txBody>
      </p:sp>
    </p:spTree>
    <p:extLst>
      <p:ext uri="{BB962C8B-B14F-4D97-AF65-F5344CB8AC3E}">
        <p14:creationId xmlns:p14="http://schemas.microsoft.com/office/powerpoint/2010/main" val="808565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6</a:t>
            </a:fld>
            <a:endParaRPr lang="en-IL"/>
          </a:p>
        </p:txBody>
      </p:sp>
    </p:spTree>
    <p:extLst>
      <p:ext uri="{BB962C8B-B14F-4D97-AF65-F5344CB8AC3E}">
        <p14:creationId xmlns:p14="http://schemas.microsoft.com/office/powerpoint/2010/main" val="353473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7</a:t>
            </a:fld>
            <a:endParaRPr lang="en-IL"/>
          </a:p>
        </p:txBody>
      </p:sp>
    </p:spTree>
    <p:extLst>
      <p:ext uri="{BB962C8B-B14F-4D97-AF65-F5344CB8AC3E}">
        <p14:creationId xmlns:p14="http://schemas.microsoft.com/office/powerpoint/2010/main" val="15689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8</a:t>
            </a:fld>
            <a:endParaRPr lang="en-IL"/>
          </a:p>
        </p:txBody>
      </p:sp>
    </p:spTree>
    <p:extLst>
      <p:ext uri="{BB962C8B-B14F-4D97-AF65-F5344CB8AC3E}">
        <p14:creationId xmlns:p14="http://schemas.microsoft.com/office/powerpoint/2010/main" val="1499920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C6264C-ED4D-4688-8054-A2FEA1A16992}" type="slidenum">
              <a:rPr lang="en-IL" smtClean="0"/>
              <a:t>9</a:t>
            </a:fld>
            <a:endParaRPr lang="en-IL"/>
          </a:p>
        </p:txBody>
      </p:sp>
    </p:spTree>
    <p:extLst>
      <p:ext uri="{BB962C8B-B14F-4D97-AF65-F5344CB8AC3E}">
        <p14:creationId xmlns:p14="http://schemas.microsoft.com/office/powerpoint/2010/main" val="2330226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51628AC1-FB92-4DCE-BF7F-5BF24FBF0565}" type="datetime8">
              <a:rPr lang="he-IL" smtClean="0"/>
              <a:t>27 פברואר 22</a:t>
            </a:fld>
            <a:endParaRPr lang="he-IL"/>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he-IL"/>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AF22AC9-109E-4E4D-92F9-530E51D9A3A2}" type="slidenum">
              <a:rPr lang="he-IL" smtClean="0"/>
              <a:t>‹#›</a:t>
            </a:fld>
            <a:endParaRPr lang="he-IL"/>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54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58D6F-CD04-4331-9184-3C537D617C2C}" type="datetime8">
              <a:rPr lang="he-IL" smtClean="0"/>
              <a:t>27 פברואר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extLst>
      <p:ext uri="{BB962C8B-B14F-4D97-AF65-F5344CB8AC3E}">
        <p14:creationId xmlns:p14="http://schemas.microsoft.com/office/powerpoint/2010/main" val="66886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258DA-F41F-4F50-BD84-E974C7F34ACA}" type="datetime8">
              <a:rPr lang="he-IL" smtClean="0"/>
              <a:t>27 פברואר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extLst>
      <p:ext uri="{BB962C8B-B14F-4D97-AF65-F5344CB8AC3E}">
        <p14:creationId xmlns:p14="http://schemas.microsoft.com/office/powerpoint/2010/main" val="28134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877F-E0F0-4E28-B5F3-1DBA5DF810A7}" type="datetime8">
              <a:rPr lang="he-IL" smtClean="0"/>
              <a:t>27 פברואר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extLst>
      <p:ext uri="{BB962C8B-B14F-4D97-AF65-F5344CB8AC3E}">
        <p14:creationId xmlns:p14="http://schemas.microsoft.com/office/powerpoint/2010/main" val="395643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18224-5E1B-4CFB-A9C0-8B5633E7D9E4}" type="datetime8">
              <a:rPr lang="he-IL" smtClean="0"/>
              <a:t>27 פברואר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67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FAA752-A2E8-4695-97CC-2575F467CA8B}" type="datetime8">
              <a:rPr lang="he-IL" smtClean="0"/>
              <a:t>27 פברואר 22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extLst>
      <p:ext uri="{BB962C8B-B14F-4D97-AF65-F5344CB8AC3E}">
        <p14:creationId xmlns:p14="http://schemas.microsoft.com/office/powerpoint/2010/main" val="206834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F5796-FE67-4A7B-AADE-E5EB685994C6}" type="datetime8">
              <a:rPr lang="he-IL" smtClean="0"/>
              <a:t>27 פברואר 22</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AF22AC9-109E-4E4D-92F9-530E51D9A3A2}" type="slidenum">
              <a:rPr lang="he-IL" smtClean="0"/>
              <a:t>‹#›</a:t>
            </a:fld>
            <a:endParaRPr lang="he-IL"/>
          </a:p>
        </p:txBody>
      </p:sp>
    </p:spTree>
    <p:extLst>
      <p:ext uri="{BB962C8B-B14F-4D97-AF65-F5344CB8AC3E}">
        <p14:creationId xmlns:p14="http://schemas.microsoft.com/office/powerpoint/2010/main" val="380260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20F55D-04E0-41F1-8070-D1D258D724D8}" type="datetime8">
              <a:rPr lang="he-IL" smtClean="0"/>
              <a:t>27 פברואר 22</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AF22AC9-109E-4E4D-92F9-530E51D9A3A2}" type="slidenum">
              <a:rPr lang="he-IL" smtClean="0"/>
              <a:t>‹#›</a:t>
            </a:fld>
            <a:endParaRPr lang="he-IL"/>
          </a:p>
        </p:txBody>
      </p:sp>
    </p:spTree>
    <p:extLst>
      <p:ext uri="{BB962C8B-B14F-4D97-AF65-F5344CB8AC3E}">
        <p14:creationId xmlns:p14="http://schemas.microsoft.com/office/powerpoint/2010/main" val="390879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27682-CAC5-43D4-91F1-FC488F896673}" type="datetime8">
              <a:rPr lang="he-IL" smtClean="0"/>
              <a:t>27 פברואר 22</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AF22AC9-109E-4E4D-92F9-530E51D9A3A2}" type="slidenum">
              <a:rPr lang="he-IL" smtClean="0"/>
              <a:t>‹#›</a:t>
            </a:fld>
            <a:endParaRPr lang="he-IL"/>
          </a:p>
        </p:txBody>
      </p:sp>
    </p:spTree>
    <p:extLst>
      <p:ext uri="{BB962C8B-B14F-4D97-AF65-F5344CB8AC3E}">
        <p14:creationId xmlns:p14="http://schemas.microsoft.com/office/powerpoint/2010/main" val="72229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FEEEF5-278D-4596-AD1C-77184499ABBB}" type="datetime8">
              <a:rPr lang="he-IL" smtClean="0"/>
              <a:t>27 פברואר 22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extLst>
      <p:ext uri="{BB962C8B-B14F-4D97-AF65-F5344CB8AC3E}">
        <p14:creationId xmlns:p14="http://schemas.microsoft.com/office/powerpoint/2010/main" val="57256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A000DFF-EB6F-4282-8A34-0828CC55EC68}" type="datetime8">
              <a:rPr lang="he-IL" smtClean="0"/>
              <a:t>27 פברואר 22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extLst>
      <p:ext uri="{BB962C8B-B14F-4D97-AF65-F5344CB8AC3E}">
        <p14:creationId xmlns:p14="http://schemas.microsoft.com/office/powerpoint/2010/main" val="227094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AEF0F90F-776F-4576-AE1B-58FC61EE643A}" type="datetime8">
              <a:rPr lang="he-IL" smtClean="0"/>
              <a:t>27 פברואר 22</a:t>
            </a:fld>
            <a:endParaRPr lang="he-IL"/>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he-IL"/>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DAF22AC9-109E-4E4D-92F9-530E51D9A3A2}" type="slidenum">
              <a:rPr lang="he-IL" smtClean="0"/>
              <a:t>‹#›</a:t>
            </a:fld>
            <a:endParaRPr lang="he-IL"/>
          </a:p>
        </p:txBody>
      </p:sp>
    </p:spTree>
    <p:extLst>
      <p:ext uri="{BB962C8B-B14F-4D97-AF65-F5344CB8AC3E}">
        <p14:creationId xmlns:p14="http://schemas.microsoft.com/office/powerpoint/2010/main" val="539789196"/>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hf hdr="0" ftr="0" dt="0"/>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E01275C-A0E1-4341-BF03-3FB01303C854}"/>
              </a:ext>
            </a:extLst>
          </p:cNvPr>
          <p:cNvSpPr txBox="1">
            <a:spLocks/>
          </p:cNvSpPr>
          <p:nvPr/>
        </p:nvSpPr>
        <p:spPr>
          <a:xfrm>
            <a:off x="866775" y="1443236"/>
            <a:ext cx="7406640" cy="397152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algn="ctr">
              <a:spcAft>
                <a:spcPts val="1800"/>
              </a:spcAft>
            </a:pPr>
            <a:r>
              <a:rPr lang="en-US" sz="4400" u="sng" dirty="0"/>
              <a:t>CDDRL </a:t>
            </a:r>
          </a:p>
          <a:p>
            <a:pPr algn="ctr">
              <a:spcAft>
                <a:spcPts val="1800"/>
              </a:spcAft>
            </a:pPr>
            <a:r>
              <a:rPr lang="en-US" sz="4400"/>
              <a:t>Constraint-based </a:t>
            </a:r>
            <a:r>
              <a:rPr lang="en-US" sz="4400" dirty="0"/>
              <a:t>approach for structure re-learning</a:t>
            </a:r>
            <a:endParaRPr lang="en-IL" sz="4400" dirty="0"/>
          </a:p>
        </p:txBody>
      </p:sp>
    </p:spTree>
    <p:extLst>
      <p:ext uri="{BB962C8B-B14F-4D97-AF65-F5344CB8AC3E}">
        <p14:creationId xmlns:p14="http://schemas.microsoft.com/office/powerpoint/2010/main" val="266799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Sachs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10</a:t>
            </a:fld>
            <a:endParaRPr lang="he-IL"/>
          </a:p>
        </p:txBody>
      </p:sp>
      <p:sp>
        <p:nvSpPr>
          <p:cNvPr id="8" name="TextBox 7">
            <a:extLst>
              <a:ext uri="{FF2B5EF4-FFF2-40B4-BE49-F238E27FC236}">
                <a16:creationId xmlns:a16="http://schemas.microsoft.com/office/drawing/2014/main" id="{5A873012-FD18-4DED-A30B-1D73F8873DFE}"/>
              </a:ext>
            </a:extLst>
          </p:cNvPr>
          <p:cNvSpPr txBox="1"/>
          <p:nvPr/>
        </p:nvSpPr>
        <p:spPr>
          <a:xfrm>
            <a:off x="367620" y="5053246"/>
            <a:ext cx="8533507" cy="646331"/>
          </a:xfrm>
          <a:prstGeom prst="rect">
            <a:avLst/>
          </a:prstGeom>
          <a:noFill/>
        </p:spPr>
        <p:txBody>
          <a:bodyPr wrap="square" rtlCol="0">
            <a:spAutoFit/>
          </a:bodyPr>
          <a:lstStyle/>
          <a:p>
            <a:pPr algn="ctr"/>
            <a:r>
              <a:rPr lang="en-US" b="1" i="0" dirty="0">
                <a:solidFill>
                  <a:srgbClr val="000000"/>
                </a:solidFill>
                <a:effectLst/>
                <a:latin typeface="-apple-system"/>
              </a:rPr>
              <a:t>K. Sachs, O. Perez, D. </a:t>
            </a:r>
            <a:r>
              <a:rPr lang="en-US" b="1" i="0" dirty="0" err="1">
                <a:solidFill>
                  <a:srgbClr val="000000"/>
                </a:solidFill>
                <a:effectLst/>
                <a:latin typeface="-apple-system"/>
              </a:rPr>
              <a:t>Pe'er</a:t>
            </a:r>
            <a:r>
              <a:rPr lang="en-US" b="1" i="0" dirty="0">
                <a:solidFill>
                  <a:srgbClr val="000000"/>
                </a:solidFill>
                <a:effectLst/>
                <a:latin typeface="-apple-system"/>
              </a:rPr>
              <a:t>, D. A. </a:t>
            </a:r>
            <a:r>
              <a:rPr lang="en-US" b="1" i="0" dirty="0" err="1">
                <a:solidFill>
                  <a:srgbClr val="000000"/>
                </a:solidFill>
                <a:effectLst/>
                <a:latin typeface="-apple-system"/>
              </a:rPr>
              <a:t>Lauffenburger</a:t>
            </a:r>
            <a:r>
              <a:rPr lang="en-US" b="1" i="0" dirty="0">
                <a:solidFill>
                  <a:srgbClr val="000000"/>
                </a:solidFill>
                <a:effectLst/>
                <a:latin typeface="-apple-system"/>
              </a:rPr>
              <a:t> and G. P. Nolan. Causal Protein-Signaling Networks Derived from Multiparameter Single-Cell Data. Science, 308:523-529, 2005.</a:t>
            </a:r>
            <a:endParaRPr lang="en-IL" b="1" i="1" dirty="0"/>
          </a:p>
        </p:txBody>
      </p:sp>
      <p:pic>
        <p:nvPicPr>
          <p:cNvPr id="6" name="Picture 5">
            <a:extLst>
              <a:ext uri="{FF2B5EF4-FFF2-40B4-BE49-F238E27FC236}">
                <a16:creationId xmlns:a16="http://schemas.microsoft.com/office/drawing/2014/main" id="{81D341EA-3354-471E-90F1-0BFBDED6001A}"/>
              </a:ext>
            </a:extLst>
          </p:cNvPr>
          <p:cNvPicPr>
            <a:picLocks noChangeAspect="1"/>
          </p:cNvPicPr>
          <p:nvPr/>
        </p:nvPicPr>
        <p:blipFill>
          <a:blip r:embed="rId3"/>
          <a:stretch>
            <a:fillRect/>
          </a:stretch>
        </p:blipFill>
        <p:spPr>
          <a:xfrm>
            <a:off x="742666" y="1255751"/>
            <a:ext cx="3740342" cy="3797495"/>
          </a:xfrm>
          <a:prstGeom prst="rect">
            <a:avLst/>
          </a:prstGeom>
        </p:spPr>
      </p:pic>
      <p:pic>
        <p:nvPicPr>
          <p:cNvPr id="10" name="Picture 9">
            <a:extLst>
              <a:ext uri="{FF2B5EF4-FFF2-40B4-BE49-F238E27FC236}">
                <a16:creationId xmlns:a16="http://schemas.microsoft.com/office/drawing/2014/main" id="{7E8D6D38-299A-4E4C-B9CD-D856A7B5626D}"/>
              </a:ext>
            </a:extLst>
          </p:cNvPr>
          <p:cNvPicPr>
            <a:picLocks noChangeAspect="1"/>
          </p:cNvPicPr>
          <p:nvPr/>
        </p:nvPicPr>
        <p:blipFill>
          <a:blip r:embed="rId4"/>
          <a:stretch>
            <a:fillRect/>
          </a:stretch>
        </p:blipFill>
        <p:spPr>
          <a:xfrm>
            <a:off x="5119688" y="1993804"/>
            <a:ext cx="3281646" cy="2088084"/>
          </a:xfrm>
          <a:prstGeom prst="rect">
            <a:avLst/>
          </a:prstGeom>
        </p:spPr>
      </p:pic>
      <p:grpSp>
        <p:nvGrpSpPr>
          <p:cNvPr id="18" name="Group 17">
            <a:extLst>
              <a:ext uri="{FF2B5EF4-FFF2-40B4-BE49-F238E27FC236}">
                <a16:creationId xmlns:a16="http://schemas.microsoft.com/office/drawing/2014/main" id="{F33463B6-A88A-414B-9EA9-387C0C481E84}"/>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9" name="Group 18">
              <a:extLst>
                <a:ext uri="{FF2B5EF4-FFF2-40B4-BE49-F238E27FC236}">
                  <a16:creationId xmlns:a16="http://schemas.microsoft.com/office/drawing/2014/main" id="{F7DA7EE9-B71B-43E7-8213-26C9158B3DB2}"/>
                </a:ext>
              </a:extLst>
            </p:cNvPr>
            <p:cNvGrpSpPr/>
            <p:nvPr/>
          </p:nvGrpSpPr>
          <p:grpSpPr>
            <a:xfrm>
              <a:off x="242872" y="5830132"/>
              <a:ext cx="6258050" cy="352542"/>
              <a:chOff x="-409781" y="5927207"/>
              <a:chExt cx="5389358" cy="301874"/>
            </a:xfrm>
            <a:grpFill/>
          </p:grpSpPr>
          <p:sp>
            <p:nvSpPr>
              <p:cNvPr id="21" name="Arrow: Chevron 20">
                <a:extLst>
                  <a:ext uri="{FF2B5EF4-FFF2-40B4-BE49-F238E27FC236}">
                    <a16:creationId xmlns:a16="http://schemas.microsoft.com/office/drawing/2014/main" id="{C9F1D97F-E608-4919-8F45-E5DD42BC68A8}"/>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7" name="Arrow: Chevron 26">
                <a:extLst>
                  <a:ext uri="{FF2B5EF4-FFF2-40B4-BE49-F238E27FC236}">
                    <a16:creationId xmlns:a16="http://schemas.microsoft.com/office/drawing/2014/main" id="{53EBB685-99BF-4435-8593-DD866DCC5AE1}"/>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8" name="Arrow: Chevron 27">
                <a:extLst>
                  <a:ext uri="{FF2B5EF4-FFF2-40B4-BE49-F238E27FC236}">
                    <a16:creationId xmlns:a16="http://schemas.microsoft.com/office/drawing/2014/main" id="{9F2B17C4-A021-4478-8C42-699DC88F7EEB}"/>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9" name="Arrow: Chevron 28">
                <a:extLst>
                  <a:ext uri="{FF2B5EF4-FFF2-40B4-BE49-F238E27FC236}">
                    <a16:creationId xmlns:a16="http://schemas.microsoft.com/office/drawing/2014/main" id="{73593BB7-48F6-4242-9EB6-B7C3B1993B13}"/>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20" name="Arrow: Chevron 19">
              <a:extLst>
                <a:ext uri="{FF2B5EF4-FFF2-40B4-BE49-F238E27FC236}">
                  <a16:creationId xmlns:a16="http://schemas.microsoft.com/office/drawing/2014/main" id="{3CBF8A0E-B63E-4797-B613-F6039674ED95}"/>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12402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Sachs (SHD)</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11</a:t>
            </a:fld>
            <a:endParaRPr lang="he-IL"/>
          </a:p>
        </p:txBody>
      </p:sp>
      <p:pic>
        <p:nvPicPr>
          <p:cNvPr id="5" name="Picture 4" descr="Chart, bar chart&#10;&#10;Description automatically generated">
            <a:extLst>
              <a:ext uri="{FF2B5EF4-FFF2-40B4-BE49-F238E27FC236}">
                <a16:creationId xmlns:a16="http://schemas.microsoft.com/office/drawing/2014/main" id="{B4CAC5A3-A4B7-4A84-9A43-8F0B65A7E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36" y="1124744"/>
            <a:ext cx="8276811" cy="4464496"/>
          </a:xfrm>
          <a:prstGeom prst="rect">
            <a:avLst/>
          </a:prstGeom>
        </p:spPr>
      </p:pic>
      <p:grpSp>
        <p:nvGrpSpPr>
          <p:cNvPr id="16" name="Group 15">
            <a:extLst>
              <a:ext uri="{FF2B5EF4-FFF2-40B4-BE49-F238E27FC236}">
                <a16:creationId xmlns:a16="http://schemas.microsoft.com/office/drawing/2014/main" id="{AB6B46A0-15EB-4853-BF13-38D04AE457A2}"/>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7" name="Group 16">
              <a:extLst>
                <a:ext uri="{FF2B5EF4-FFF2-40B4-BE49-F238E27FC236}">
                  <a16:creationId xmlns:a16="http://schemas.microsoft.com/office/drawing/2014/main" id="{ED02BBA4-536F-41E3-B4F6-78300A59E88D}"/>
                </a:ext>
              </a:extLst>
            </p:cNvPr>
            <p:cNvGrpSpPr/>
            <p:nvPr/>
          </p:nvGrpSpPr>
          <p:grpSpPr>
            <a:xfrm>
              <a:off x="242872" y="5830132"/>
              <a:ext cx="6258050" cy="352542"/>
              <a:chOff x="-409781" y="5927207"/>
              <a:chExt cx="5389358" cy="301874"/>
            </a:xfrm>
            <a:grpFill/>
          </p:grpSpPr>
          <p:sp>
            <p:nvSpPr>
              <p:cNvPr id="19" name="Arrow: Chevron 18">
                <a:extLst>
                  <a:ext uri="{FF2B5EF4-FFF2-40B4-BE49-F238E27FC236}">
                    <a16:creationId xmlns:a16="http://schemas.microsoft.com/office/drawing/2014/main" id="{3916A28E-76D5-4587-8DDE-E9AB0C9CD17A}"/>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6A451433-0E70-4EE6-9360-75E19C3F25A2}"/>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1" name="Arrow: Chevron 20">
                <a:extLst>
                  <a:ext uri="{FF2B5EF4-FFF2-40B4-BE49-F238E27FC236}">
                    <a16:creationId xmlns:a16="http://schemas.microsoft.com/office/drawing/2014/main" id="{4367C14F-6D73-4150-B52C-E6C5CE06254C}"/>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7" name="Arrow: Chevron 26">
                <a:extLst>
                  <a:ext uri="{FF2B5EF4-FFF2-40B4-BE49-F238E27FC236}">
                    <a16:creationId xmlns:a16="http://schemas.microsoft.com/office/drawing/2014/main" id="{7EB4ADB0-075C-4D9F-B667-D6AB907D7A3D}"/>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8" name="Arrow: Chevron 17">
              <a:extLst>
                <a:ext uri="{FF2B5EF4-FFF2-40B4-BE49-F238E27FC236}">
                  <a16:creationId xmlns:a16="http://schemas.microsoft.com/office/drawing/2014/main" id="{B3E8ECCC-59FA-4821-82DB-7B3A3DFF90DE}"/>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05215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Sachs (Run Time)</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12</a:t>
            </a:fld>
            <a:endParaRPr lang="he-IL"/>
          </a:p>
        </p:txBody>
      </p:sp>
      <p:pic>
        <p:nvPicPr>
          <p:cNvPr id="6" name="Picture 5" descr="Chart, bar chart&#10;&#10;Description automatically generated">
            <a:extLst>
              <a:ext uri="{FF2B5EF4-FFF2-40B4-BE49-F238E27FC236}">
                <a16:creationId xmlns:a16="http://schemas.microsoft.com/office/drawing/2014/main" id="{48978838-E9C0-4509-943C-8088C4EB6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196752"/>
            <a:ext cx="8639944" cy="4464496"/>
          </a:xfrm>
          <a:prstGeom prst="rect">
            <a:avLst/>
          </a:prstGeom>
        </p:spPr>
      </p:pic>
      <p:grpSp>
        <p:nvGrpSpPr>
          <p:cNvPr id="14" name="Group 13">
            <a:extLst>
              <a:ext uri="{FF2B5EF4-FFF2-40B4-BE49-F238E27FC236}">
                <a16:creationId xmlns:a16="http://schemas.microsoft.com/office/drawing/2014/main" id="{FC9C0255-E0EE-44E5-9288-BE9AFD8900B6}"/>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5" name="Group 14">
              <a:extLst>
                <a:ext uri="{FF2B5EF4-FFF2-40B4-BE49-F238E27FC236}">
                  <a16:creationId xmlns:a16="http://schemas.microsoft.com/office/drawing/2014/main" id="{772BDC36-C55B-49EA-9DAD-544C9AC89683}"/>
                </a:ext>
              </a:extLst>
            </p:cNvPr>
            <p:cNvGrpSpPr/>
            <p:nvPr/>
          </p:nvGrpSpPr>
          <p:grpSpPr>
            <a:xfrm>
              <a:off x="242872" y="5830132"/>
              <a:ext cx="6258050" cy="352542"/>
              <a:chOff x="-409781" y="5927207"/>
              <a:chExt cx="5389358" cy="301874"/>
            </a:xfrm>
            <a:grpFill/>
          </p:grpSpPr>
          <p:sp>
            <p:nvSpPr>
              <p:cNvPr id="17" name="Arrow: Chevron 16">
                <a:extLst>
                  <a:ext uri="{FF2B5EF4-FFF2-40B4-BE49-F238E27FC236}">
                    <a16:creationId xmlns:a16="http://schemas.microsoft.com/office/drawing/2014/main" id="{E75B5548-D9EB-4F7D-96CB-A19453051873}"/>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8" name="Arrow: Chevron 17">
                <a:extLst>
                  <a:ext uri="{FF2B5EF4-FFF2-40B4-BE49-F238E27FC236}">
                    <a16:creationId xmlns:a16="http://schemas.microsoft.com/office/drawing/2014/main" id="{E7C97169-36C5-4D24-9C3A-E84197E14829}"/>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19" name="Arrow: Chevron 18">
                <a:extLst>
                  <a:ext uri="{FF2B5EF4-FFF2-40B4-BE49-F238E27FC236}">
                    <a16:creationId xmlns:a16="http://schemas.microsoft.com/office/drawing/2014/main" id="{B3AB724F-396D-449E-BF18-56CD33B8A2F0}"/>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EA1B45A8-5930-450C-B17B-1CB5C9D07D3E}"/>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6" name="Arrow: Chevron 15">
              <a:extLst>
                <a:ext uri="{FF2B5EF4-FFF2-40B4-BE49-F238E27FC236}">
                  <a16:creationId xmlns:a16="http://schemas.microsoft.com/office/drawing/2014/main" id="{15D57B74-B99C-40E8-A2C5-01DDC6400CD7}"/>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674553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Sachs (CI Tests)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13</a:t>
            </a:fld>
            <a:endParaRPr lang="he-IL"/>
          </a:p>
        </p:txBody>
      </p:sp>
      <p:pic>
        <p:nvPicPr>
          <p:cNvPr id="6" name="Picture 5" descr="Chart, bar chart&#10;&#10;Description automatically generated">
            <a:extLst>
              <a:ext uri="{FF2B5EF4-FFF2-40B4-BE49-F238E27FC236}">
                <a16:creationId xmlns:a16="http://schemas.microsoft.com/office/drawing/2014/main" id="{8C068385-3DE9-4C67-872F-49A9F5DB4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142995"/>
            <a:ext cx="8208912" cy="4572009"/>
          </a:xfrm>
          <a:prstGeom prst="rect">
            <a:avLst/>
          </a:prstGeom>
        </p:spPr>
      </p:pic>
      <p:grpSp>
        <p:nvGrpSpPr>
          <p:cNvPr id="14" name="Group 13">
            <a:extLst>
              <a:ext uri="{FF2B5EF4-FFF2-40B4-BE49-F238E27FC236}">
                <a16:creationId xmlns:a16="http://schemas.microsoft.com/office/drawing/2014/main" id="{D1885994-B424-44E3-9A2F-2F5CE195ED7E}"/>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5" name="Group 14">
              <a:extLst>
                <a:ext uri="{FF2B5EF4-FFF2-40B4-BE49-F238E27FC236}">
                  <a16:creationId xmlns:a16="http://schemas.microsoft.com/office/drawing/2014/main" id="{D8376AFD-8C1F-4074-9EB7-856E32431AC1}"/>
                </a:ext>
              </a:extLst>
            </p:cNvPr>
            <p:cNvGrpSpPr/>
            <p:nvPr/>
          </p:nvGrpSpPr>
          <p:grpSpPr>
            <a:xfrm>
              <a:off x="242872" y="5830132"/>
              <a:ext cx="6258050" cy="352542"/>
              <a:chOff x="-409781" y="5927207"/>
              <a:chExt cx="5389358" cy="301874"/>
            </a:xfrm>
            <a:grpFill/>
          </p:grpSpPr>
          <p:sp>
            <p:nvSpPr>
              <p:cNvPr id="17" name="Arrow: Chevron 16">
                <a:extLst>
                  <a:ext uri="{FF2B5EF4-FFF2-40B4-BE49-F238E27FC236}">
                    <a16:creationId xmlns:a16="http://schemas.microsoft.com/office/drawing/2014/main" id="{71BA44C9-8E22-42D2-AC1C-46340DCD9164}"/>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8" name="Arrow: Chevron 17">
                <a:extLst>
                  <a:ext uri="{FF2B5EF4-FFF2-40B4-BE49-F238E27FC236}">
                    <a16:creationId xmlns:a16="http://schemas.microsoft.com/office/drawing/2014/main" id="{E21261A6-D827-4C2B-8839-ABFD5FD5D2B5}"/>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19" name="Arrow: Chevron 18">
                <a:extLst>
                  <a:ext uri="{FF2B5EF4-FFF2-40B4-BE49-F238E27FC236}">
                    <a16:creationId xmlns:a16="http://schemas.microsoft.com/office/drawing/2014/main" id="{04EAC998-0D6D-40E3-986C-435AEE68B923}"/>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3AC3F2DC-BB77-46B0-974C-F32EFFD166E0}"/>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6" name="Arrow: Chevron 15">
              <a:extLst>
                <a:ext uri="{FF2B5EF4-FFF2-40B4-BE49-F238E27FC236}">
                  <a16:creationId xmlns:a16="http://schemas.microsoft.com/office/drawing/2014/main" id="{2C1D6023-9B3D-4551-9771-E48A01907973}"/>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123351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Alarm</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14</a:t>
            </a:fld>
            <a:endParaRPr lang="he-IL"/>
          </a:p>
        </p:txBody>
      </p:sp>
      <p:sp>
        <p:nvSpPr>
          <p:cNvPr id="8" name="TextBox 7">
            <a:extLst>
              <a:ext uri="{FF2B5EF4-FFF2-40B4-BE49-F238E27FC236}">
                <a16:creationId xmlns:a16="http://schemas.microsoft.com/office/drawing/2014/main" id="{5A873012-FD18-4DED-A30B-1D73F8873DFE}"/>
              </a:ext>
            </a:extLst>
          </p:cNvPr>
          <p:cNvSpPr txBox="1"/>
          <p:nvPr/>
        </p:nvSpPr>
        <p:spPr>
          <a:xfrm>
            <a:off x="367621" y="4984212"/>
            <a:ext cx="8533507" cy="861774"/>
          </a:xfrm>
          <a:prstGeom prst="rect">
            <a:avLst/>
          </a:prstGeom>
          <a:noFill/>
        </p:spPr>
        <p:txBody>
          <a:bodyPr wrap="square" rtlCol="0">
            <a:spAutoFit/>
          </a:bodyPr>
          <a:lstStyle/>
          <a:p>
            <a:pPr algn="ctr"/>
            <a:r>
              <a:rPr lang="en-US" sz="1600" b="1" i="0" dirty="0">
                <a:solidFill>
                  <a:srgbClr val="000000"/>
                </a:solidFill>
                <a:effectLst/>
                <a:latin typeface="-apple-system"/>
              </a:rPr>
              <a:t>I. A. </a:t>
            </a:r>
            <a:r>
              <a:rPr lang="en-US" sz="1600" b="1" i="0" dirty="0" err="1">
                <a:solidFill>
                  <a:srgbClr val="000000"/>
                </a:solidFill>
                <a:effectLst/>
                <a:latin typeface="-apple-system"/>
              </a:rPr>
              <a:t>Beinlich</a:t>
            </a:r>
            <a:r>
              <a:rPr lang="en-US" sz="1600" b="1" i="0" dirty="0">
                <a:solidFill>
                  <a:srgbClr val="000000"/>
                </a:solidFill>
                <a:effectLst/>
                <a:latin typeface="-apple-system"/>
              </a:rPr>
              <a:t>, H. J. </a:t>
            </a:r>
            <a:r>
              <a:rPr lang="en-US" sz="1600" b="1" i="0" dirty="0" err="1">
                <a:solidFill>
                  <a:srgbClr val="000000"/>
                </a:solidFill>
                <a:effectLst/>
                <a:latin typeface="-apple-system"/>
              </a:rPr>
              <a:t>Suermondt</a:t>
            </a:r>
            <a:r>
              <a:rPr lang="en-US" sz="1600" b="1" i="0" dirty="0">
                <a:solidFill>
                  <a:srgbClr val="000000"/>
                </a:solidFill>
                <a:effectLst/>
                <a:latin typeface="-apple-system"/>
              </a:rPr>
              <a:t>, R. M. Chavez, and G. F. Cooper. The ALARM Monitoring System: A Case Study with Two Probabilistic Inference Techniques for Belief Networks</a:t>
            </a:r>
            <a:br>
              <a:rPr lang="en-US" b="1" dirty="0"/>
            </a:br>
            <a:endParaRPr lang="en-IL" b="1" i="1" dirty="0"/>
          </a:p>
        </p:txBody>
      </p:sp>
      <p:pic>
        <p:nvPicPr>
          <p:cNvPr id="5" name="Picture 4">
            <a:extLst>
              <a:ext uri="{FF2B5EF4-FFF2-40B4-BE49-F238E27FC236}">
                <a16:creationId xmlns:a16="http://schemas.microsoft.com/office/drawing/2014/main" id="{BB0B3480-9ECE-46E6-8F99-9893416B7933}"/>
              </a:ext>
            </a:extLst>
          </p:cNvPr>
          <p:cNvPicPr>
            <a:picLocks noChangeAspect="1"/>
          </p:cNvPicPr>
          <p:nvPr/>
        </p:nvPicPr>
        <p:blipFill>
          <a:blip r:embed="rId3"/>
          <a:stretch>
            <a:fillRect/>
          </a:stretch>
        </p:blipFill>
        <p:spPr>
          <a:xfrm>
            <a:off x="742666" y="1092123"/>
            <a:ext cx="3626036" cy="3733992"/>
          </a:xfrm>
          <a:prstGeom prst="rect">
            <a:avLst/>
          </a:prstGeom>
        </p:spPr>
      </p:pic>
      <p:pic>
        <p:nvPicPr>
          <p:cNvPr id="9" name="Picture 8">
            <a:extLst>
              <a:ext uri="{FF2B5EF4-FFF2-40B4-BE49-F238E27FC236}">
                <a16:creationId xmlns:a16="http://schemas.microsoft.com/office/drawing/2014/main" id="{DA0F805E-50B8-41D5-A6AD-98DC3407F454}"/>
              </a:ext>
            </a:extLst>
          </p:cNvPr>
          <p:cNvPicPr>
            <a:picLocks noChangeAspect="1"/>
          </p:cNvPicPr>
          <p:nvPr/>
        </p:nvPicPr>
        <p:blipFill>
          <a:blip r:embed="rId4"/>
          <a:stretch>
            <a:fillRect/>
          </a:stretch>
        </p:blipFill>
        <p:spPr>
          <a:xfrm>
            <a:off x="4870851" y="1916832"/>
            <a:ext cx="3430969" cy="2160240"/>
          </a:xfrm>
          <a:prstGeom prst="rect">
            <a:avLst/>
          </a:prstGeom>
        </p:spPr>
      </p:pic>
      <p:grpSp>
        <p:nvGrpSpPr>
          <p:cNvPr id="18" name="Group 17">
            <a:extLst>
              <a:ext uri="{FF2B5EF4-FFF2-40B4-BE49-F238E27FC236}">
                <a16:creationId xmlns:a16="http://schemas.microsoft.com/office/drawing/2014/main" id="{3E16D8FA-99FA-4F10-BCDA-AC2233040786}"/>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9" name="Group 18">
              <a:extLst>
                <a:ext uri="{FF2B5EF4-FFF2-40B4-BE49-F238E27FC236}">
                  <a16:creationId xmlns:a16="http://schemas.microsoft.com/office/drawing/2014/main" id="{6BDC52DB-4B81-4DDD-9326-0CE09984F2C3}"/>
                </a:ext>
              </a:extLst>
            </p:cNvPr>
            <p:cNvGrpSpPr/>
            <p:nvPr/>
          </p:nvGrpSpPr>
          <p:grpSpPr>
            <a:xfrm>
              <a:off x="242872" y="5830132"/>
              <a:ext cx="6258050" cy="352542"/>
              <a:chOff x="-409781" y="5927207"/>
              <a:chExt cx="5389358" cy="301874"/>
            </a:xfrm>
            <a:grpFill/>
          </p:grpSpPr>
          <p:sp>
            <p:nvSpPr>
              <p:cNvPr id="21" name="Arrow: Chevron 20">
                <a:extLst>
                  <a:ext uri="{FF2B5EF4-FFF2-40B4-BE49-F238E27FC236}">
                    <a16:creationId xmlns:a16="http://schemas.microsoft.com/office/drawing/2014/main" id="{14FCD266-47C5-4737-B5A5-3EAB8620F0D3}"/>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7" name="Arrow: Chevron 26">
                <a:extLst>
                  <a:ext uri="{FF2B5EF4-FFF2-40B4-BE49-F238E27FC236}">
                    <a16:creationId xmlns:a16="http://schemas.microsoft.com/office/drawing/2014/main" id="{E74CC97A-AEDF-4A6D-B57A-835A92470D6F}"/>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8" name="Arrow: Chevron 27">
                <a:extLst>
                  <a:ext uri="{FF2B5EF4-FFF2-40B4-BE49-F238E27FC236}">
                    <a16:creationId xmlns:a16="http://schemas.microsoft.com/office/drawing/2014/main" id="{2EE4E06A-7043-42B9-BE7E-C9D76E76784B}"/>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9" name="Arrow: Chevron 28">
                <a:extLst>
                  <a:ext uri="{FF2B5EF4-FFF2-40B4-BE49-F238E27FC236}">
                    <a16:creationId xmlns:a16="http://schemas.microsoft.com/office/drawing/2014/main" id="{AC445A5A-4CCF-4EFB-AA23-7785DC71F6BD}"/>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20" name="Arrow: Chevron 19">
              <a:extLst>
                <a:ext uri="{FF2B5EF4-FFF2-40B4-BE49-F238E27FC236}">
                  <a16:creationId xmlns:a16="http://schemas.microsoft.com/office/drawing/2014/main" id="{0E888BCB-FE5D-415D-9BF3-75986885E50C}"/>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4261348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Alarm (SHD)</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15</a:t>
            </a:fld>
            <a:endParaRPr lang="he-IL"/>
          </a:p>
        </p:txBody>
      </p:sp>
      <p:pic>
        <p:nvPicPr>
          <p:cNvPr id="6" name="Picture 5" descr="Chart, bar chart&#10;&#10;Description automatically generated">
            <a:extLst>
              <a:ext uri="{FF2B5EF4-FFF2-40B4-BE49-F238E27FC236}">
                <a16:creationId xmlns:a16="http://schemas.microsoft.com/office/drawing/2014/main" id="{FC1F780F-86B9-488D-A807-FA748F9D1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2" y="1196752"/>
            <a:ext cx="8361576" cy="4392488"/>
          </a:xfrm>
          <a:prstGeom prst="rect">
            <a:avLst/>
          </a:prstGeom>
        </p:spPr>
      </p:pic>
      <p:grpSp>
        <p:nvGrpSpPr>
          <p:cNvPr id="16" name="Group 15">
            <a:extLst>
              <a:ext uri="{FF2B5EF4-FFF2-40B4-BE49-F238E27FC236}">
                <a16:creationId xmlns:a16="http://schemas.microsoft.com/office/drawing/2014/main" id="{E3E59A7B-DDE2-4E68-A7A2-A8A25170AA73}"/>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7" name="Group 16">
              <a:extLst>
                <a:ext uri="{FF2B5EF4-FFF2-40B4-BE49-F238E27FC236}">
                  <a16:creationId xmlns:a16="http://schemas.microsoft.com/office/drawing/2014/main" id="{8B7A29C4-9D8E-4C74-845D-620D65A8C014}"/>
                </a:ext>
              </a:extLst>
            </p:cNvPr>
            <p:cNvGrpSpPr/>
            <p:nvPr/>
          </p:nvGrpSpPr>
          <p:grpSpPr>
            <a:xfrm>
              <a:off x="242872" y="5830132"/>
              <a:ext cx="6258050" cy="352542"/>
              <a:chOff x="-409781" y="5927207"/>
              <a:chExt cx="5389358" cy="301874"/>
            </a:xfrm>
            <a:grpFill/>
          </p:grpSpPr>
          <p:sp>
            <p:nvSpPr>
              <p:cNvPr id="19" name="Arrow: Chevron 18">
                <a:extLst>
                  <a:ext uri="{FF2B5EF4-FFF2-40B4-BE49-F238E27FC236}">
                    <a16:creationId xmlns:a16="http://schemas.microsoft.com/office/drawing/2014/main" id="{6902D98F-7BDA-4904-B3AD-6C521F289829}"/>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0BD5418F-775C-4296-9F60-F169DA2F9BEB}"/>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1" name="Arrow: Chevron 20">
                <a:extLst>
                  <a:ext uri="{FF2B5EF4-FFF2-40B4-BE49-F238E27FC236}">
                    <a16:creationId xmlns:a16="http://schemas.microsoft.com/office/drawing/2014/main" id="{E32AE63C-B767-4A67-B09E-FF5E906438AD}"/>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7" name="Arrow: Chevron 26">
                <a:extLst>
                  <a:ext uri="{FF2B5EF4-FFF2-40B4-BE49-F238E27FC236}">
                    <a16:creationId xmlns:a16="http://schemas.microsoft.com/office/drawing/2014/main" id="{CE073764-8FFD-45F4-A9F6-CDDC753D3AFB}"/>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8" name="Arrow: Chevron 17">
              <a:extLst>
                <a:ext uri="{FF2B5EF4-FFF2-40B4-BE49-F238E27FC236}">
                  <a16:creationId xmlns:a16="http://schemas.microsoft.com/office/drawing/2014/main" id="{C529D829-9043-4F48-9B4E-B35F3C0D7760}"/>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16132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Alarm (Run Time)</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16</a:t>
            </a:fld>
            <a:endParaRPr lang="he-IL"/>
          </a:p>
        </p:txBody>
      </p:sp>
      <p:pic>
        <p:nvPicPr>
          <p:cNvPr id="5" name="Picture 4" descr="Chart, bar chart&#10;&#10;Description automatically generated">
            <a:extLst>
              <a:ext uri="{FF2B5EF4-FFF2-40B4-BE49-F238E27FC236}">
                <a16:creationId xmlns:a16="http://schemas.microsoft.com/office/drawing/2014/main" id="{8CB2AED2-9208-4743-AF04-B9FACFECA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82" y="1196752"/>
            <a:ext cx="8496944" cy="4392488"/>
          </a:xfrm>
          <a:prstGeom prst="rect">
            <a:avLst/>
          </a:prstGeom>
        </p:spPr>
      </p:pic>
      <p:grpSp>
        <p:nvGrpSpPr>
          <p:cNvPr id="14" name="Group 13">
            <a:extLst>
              <a:ext uri="{FF2B5EF4-FFF2-40B4-BE49-F238E27FC236}">
                <a16:creationId xmlns:a16="http://schemas.microsoft.com/office/drawing/2014/main" id="{49479316-A47C-483C-9A47-57E78EC09581}"/>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5" name="Group 14">
              <a:extLst>
                <a:ext uri="{FF2B5EF4-FFF2-40B4-BE49-F238E27FC236}">
                  <a16:creationId xmlns:a16="http://schemas.microsoft.com/office/drawing/2014/main" id="{79F7F72C-5965-4495-B25F-DEBF8786126F}"/>
                </a:ext>
              </a:extLst>
            </p:cNvPr>
            <p:cNvGrpSpPr/>
            <p:nvPr/>
          </p:nvGrpSpPr>
          <p:grpSpPr>
            <a:xfrm>
              <a:off x="242872" y="5830132"/>
              <a:ext cx="6258050" cy="352542"/>
              <a:chOff x="-409781" y="5927207"/>
              <a:chExt cx="5389358" cy="301874"/>
            </a:xfrm>
            <a:grpFill/>
          </p:grpSpPr>
          <p:sp>
            <p:nvSpPr>
              <p:cNvPr id="17" name="Arrow: Chevron 16">
                <a:extLst>
                  <a:ext uri="{FF2B5EF4-FFF2-40B4-BE49-F238E27FC236}">
                    <a16:creationId xmlns:a16="http://schemas.microsoft.com/office/drawing/2014/main" id="{9F0BDB21-24F7-4C02-8DCA-8B9FBCF05EEF}"/>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8" name="Arrow: Chevron 17">
                <a:extLst>
                  <a:ext uri="{FF2B5EF4-FFF2-40B4-BE49-F238E27FC236}">
                    <a16:creationId xmlns:a16="http://schemas.microsoft.com/office/drawing/2014/main" id="{3417A80B-A99F-446C-BE1C-F0BE94A74D7B}"/>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19" name="Arrow: Chevron 18">
                <a:extLst>
                  <a:ext uri="{FF2B5EF4-FFF2-40B4-BE49-F238E27FC236}">
                    <a16:creationId xmlns:a16="http://schemas.microsoft.com/office/drawing/2014/main" id="{513098C4-534C-4FE0-8665-15D300AA1816}"/>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EF55ADA1-C209-473B-A6FD-3A0850E65126}"/>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6" name="Arrow: Chevron 15">
              <a:extLst>
                <a:ext uri="{FF2B5EF4-FFF2-40B4-BE49-F238E27FC236}">
                  <a16:creationId xmlns:a16="http://schemas.microsoft.com/office/drawing/2014/main" id="{C55B8072-01EF-43E5-A6EA-0074E74FBA69}"/>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205865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Alarm (CI Tests)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17</a:t>
            </a:fld>
            <a:endParaRPr lang="he-IL"/>
          </a:p>
        </p:txBody>
      </p:sp>
      <p:pic>
        <p:nvPicPr>
          <p:cNvPr id="5" name="Picture 4" descr="Chart, bar chart&#10;&#10;Description automatically generated">
            <a:extLst>
              <a:ext uri="{FF2B5EF4-FFF2-40B4-BE49-F238E27FC236}">
                <a16:creationId xmlns:a16="http://schemas.microsoft.com/office/drawing/2014/main" id="{4840AA6F-8C2C-4CE9-BD80-02FB53145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16" y="1131916"/>
            <a:ext cx="8289568" cy="4572009"/>
          </a:xfrm>
          <a:prstGeom prst="rect">
            <a:avLst/>
          </a:prstGeom>
        </p:spPr>
      </p:pic>
      <p:grpSp>
        <p:nvGrpSpPr>
          <p:cNvPr id="14" name="Group 13">
            <a:extLst>
              <a:ext uri="{FF2B5EF4-FFF2-40B4-BE49-F238E27FC236}">
                <a16:creationId xmlns:a16="http://schemas.microsoft.com/office/drawing/2014/main" id="{2CF0DE2F-CC9A-4CBE-AB6A-A702E8B82787}"/>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5" name="Group 14">
              <a:extLst>
                <a:ext uri="{FF2B5EF4-FFF2-40B4-BE49-F238E27FC236}">
                  <a16:creationId xmlns:a16="http://schemas.microsoft.com/office/drawing/2014/main" id="{507917F2-9D82-4DA3-88B0-2796A4D492BF}"/>
                </a:ext>
              </a:extLst>
            </p:cNvPr>
            <p:cNvGrpSpPr/>
            <p:nvPr/>
          </p:nvGrpSpPr>
          <p:grpSpPr>
            <a:xfrm>
              <a:off x="242872" y="5830132"/>
              <a:ext cx="6258050" cy="352542"/>
              <a:chOff x="-409781" y="5927207"/>
              <a:chExt cx="5389358" cy="301874"/>
            </a:xfrm>
            <a:grpFill/>
          </p:grpSpPr>
          <p:sp>
            <p:nvSpPr>
              <p:cNvPr id="17" name="Arrow: Chevron 16">
                <a:extLst>
                  <a:ext uri="{FF2B5EF4-FFF2-40B4-BE49-F238E27FC236}">
                    <a16:creationId xmlns:a16="http://schemas.microsoft.com/office/drawing/2014/main" id="{AB2E02E8-D694-434F-A0F0-CEB33D05B46A}"/>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8" name="Arrow: Chevron 17">
                <a:extLst>
                  <a:ext uri="{FF2B5EF4-FFF2-40B4-BE49-F238E27FC236}">
                    <a16:creationId xmlns:a16="http://schemas.microsoft.com/office/drawing/2014/main" id="{23B3A033-1EDC-420F-A06C-8BF593597E00}"/>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19" name="Arrow: Chevron 18">
                <a:extLst>
                  <a:ext uri="{FF2B5EF4-FFF2-40B4-BE49-F238E27FC236}">
                    <a16:creationId xmlns:a16="http://schemas.microsoft.com/office/drawing/2014/main" id="{3BC050F6-4AB2-4B80-BCCC-AEF2D5DB56A9}"/>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7FACB456-9AE3-4D8E-A424-CC2CCE9503E8}"/>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6" name="Arrow: Chevron 15">
              <a:extLst>
                <a:ext uri="{FF2B5EF4-FFF2-40B4-BE49-F238E27FC236}">
                  <a16:creationId xmlns:a16="http://schemas.microsoft.com/office/drawing/2014/main" id="{623312A0-F4B7-406E-8460-EA4505FF5A83}"/>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1158127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Barley</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18</a:t>
            </a:fld>
            <a:endParaRPr lang="he-IL"/>
          </a:p>
        </p:txBody>
      </p:sp>
      <p:sp>
        <p:nvSpPr>
          <p:cNvPr id="8" name="TextBox 7">
            <a:extLst>
              <a:ext uri="{FF2B5EF4-FFF2-40B4-BE49-F238E27FC236}">
                <a16:creationId xmlns:a16="http://schemas.microsoft.com/office/drawing/2014/main" id="{5A873012-FD18-4DED-A30B-1D73F8873DFE}"/>
              </a:ext>
            </a:extLst>
          </p:cNvPr>
          <p:cNvSpPr txBox="1"/>
          <p:nvPr/>
        </p:nvSpPr>
        <p:spPr>
          <a:xfrm>
            <a:off x="367621" y="4915034"/>
            <a:ext cx="8776379" cy="861774"/>
          </a:xfrm>
          <a:prstGeom prst="rect">
            <a:avLst/>
          </a:prstGeom>
          <a:noFill/>
        </p:spPr>
        <p:txBody>
          <a:bodyPr wrap="square" rtlCol="0">
            <a:spAutoFit/>
          </a:bodyPr>
          <a:lstStyle/>
          <a:p>
            <a:pPr algn="l"/>
            <a:r>
              <a:rPr lang="en-GB" sz="1600" b="1" i="0" dirty="0">
                <a:solidFill>
                  <a:srgbClr val="000000"/>
                </a:solidFill>
                <a:effectLst/>
                <a:latin typeface="-apple-system"/>
              </a:rPr>
              <a:t>Preliminary model for barley developed under the project: "Production of beer from Danish malting barley grown without the use of pesticides" by Kristian Kristensen , Ilse A. Rasmussen and others.</a:t>
            </a:r>
            <a:br>
              <a:rPr lang="en-US" b="1" dirty="0"/>
            </a:br>
            <a:endParaRPr lang="en-IL" b="1" i="1" dirty="0"/>
          </a:p>
        </p:txBody>
      </p:sp>
      <p:pic>
        <p:nvPicPr>
          <p:cNvPr id="6" name="Picture 5">
            <a:extLst>
              <a:ext uri="{FF2B5EF4-FFF2-40B4-BE49-F238E27FC236}">
                <a16:creationId xmlns:a16="http://schemas.microsoft.com/office/drawing/2014/main" id="{C3565532-E68B-4794-8B74-FEECB8560F51}"/>
              </a:ext>
            </a:extLst>
          </p:cNvPr>
          <p:cNvPicPr>
            <a:picLocks noChangeAspect="1"/>
          </p:cNvPicPr>
          <p:nvPr/>
        </p:nvPicPr>
        <p:blipFill>
          <a:blip r:embed="rId3"/>
          <a:stretch>
            <a:fillRect/>
          </a:stretch>
        </p:blipFill>
        <p:spPr>
          <a:xfrm>
            <a:off x="567268" y="1202985"/>
            <a:ext cx="3676839" cy="3587934"/>
          </a:xfrm>
          <a:prstGeom prst="rect">
            <a:avLst/>
          </a:prstGeom>
        </p:spPr>
      </p:pic>
      <p:pic>
        <p:nvPicPr>
          <p:cNvPr id="10" name="Picture 9">
            <a:extLst>
              <a:ext uri="{FF2B5EF4-FFF2-40B4-BE49-F238E27FC236}">
                <a16:creationId xmlns:a16="http://schemas.microsoft.com/office/drawing/2014/main" id="{6092D1F4-A9F5-401A-9AB7-6BB8275FE775}"/>
              </a:ext>
            </a:extLst>
          </p:cNvPr>
          <p:cNvPicPr>
            <a:picLocks noChangeAspect="1"/>
          </p:cNvPicPr>
          <p:nvPr/>
        </p:nvPicPr>
        <p:blipFill>
          <a:blip r:embed="rId4"/>
          <a:stretch>
            <a:fillRect/>
          </a:stretch>
        </p:blipFill>
        <p:spPr>
          <a:xfrm>
            <a:off x="4710377" y="1702047"/>
            <a:ext cx="3643825" cy="2139830"/>
          </a:xfrm>
          <a:prstGeom prst="rect">
            <a:avLst/>
          </a:prstGeom>
        </p:spPr>
      </p:pic>
      <p:grpSp>
        <p:nvGrpSpPr>
          <p:cNvPr id="18" name="Group 17">
            <a:extLst>
              <a:ext uri="{FF2B5EF4-FFF2-40B4-BE49-F238E27FC236}">
                <a16:creationId xmlns:a16="http://schemas.microsoft.com/office/drawing/2014/main" id="{EEEA2A6E-3E52-4B6E-81AC-7F4E19801D8E}"/>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9" name="Group 18">
              <a:extLst>
                <a:ext uri="{FF2B5EF4-FFF2-40B4-BE49-F238E27FC236}">
                  <a16:creationId xmlns:a16="http://schemas.microsoft.com/office/drawing/2014/main" id="{F221083F-40A5-4BB5-9EE0-51719D274B1C}"/>
                </a:ext>
              </a:extLst>
            </p:cNvPr>
            <p:cNvGrpSpPr/>
            <p:nvPr/>
          </p:nvGrpSpPr>
          <p:grpSpPr>
            <a:xfrm>
              <a:off x="242872" y="5830132"/>
              <a:ext cx="6258050" cy="352542"/>
              <a:chOff x="-409781" y="5927207"/>
              <a:chExt cx="5389358" cy="301874"/>
            </a:xfrm>
            <a:grpFill/>
          </p:grpSpPr>
          <p:sp>
            <p:nvSpPr>
              <p:cNvPr id="21" name="Arrow: Chevron 20">
                <a:extLst>
                  <a:ext uri="{FF2B5EF4-FFF2-40B4-BE49-F238E27FC236}">
                    <a16:creationId xmlns:a16="http://schemas.microsoft.com/office/drawing/2014/main" id="{84B3C2DC-6847-4C6E-A806-6E43B1DF27F2}"/>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7" name="Arrow: Chevron 26">
                <a:extLst>
                  <a:ext uri="{FF2B5EF4-FFF2-40B4-BE49-F238E27FC236}">
                    <a16:creationId xmlns:a16="http://schemas.microsoft.com/office/drawing/2014/main" id="{4AF35DA6-3BAA-4266-9F2D-33A660E61C8F}"/>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8" name="Arrow: Chevron 27">
                <a:extLst>
                  <a:ext uri="{FF2B5EF4-FFF2-40B4-BE49-F238E27FC236}">
                    <a16:creationId xmlns:a16="http://schemas.microsoft.com/office/drawing/2014/main" id="{3B2A4CF4-AEDC-4D16-9FC7-0B8DE4EA40B9}"/>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9" name="Arrow: Chevron 28">
                <a:extLst>
                  <a:ext uri="{FF2B5EF4-FFF2-40B4-BE49-F238E27FC236}">
                    <a16:creationId xmlns:a16="http://schemas.microsoft.com/office/drawing/2014/main" id="{ED0C5E2D-36D4-4C38-B1B9-1513DCA93911}"/>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20" name="Arrow: Chevron 19">
              <a:extLst>
                <a:ext uri="{FF2B5EF4-FFF2-40B4-BE49-F238E27FC236}">
                  <a16:creationId xmlns:a16="http://schemas.microsoft.com/office/drawing/2014/main" id="{CC351068-A756-492B-8767-F457D86B3DA0}"/>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599397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Barley (SHD)</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19</a:t>
            </a:fld>
            <a:endParaRPr lang="he-IL"/>
          </a:p>
        </p:txBody>
      </p:sp>
      <p:sp>
        <p:nvSpPr>
          <p:cNvPr id="4" name="TextBox 3">
            <a:extLst>
              <a:ext uri="{FF2B5EF4-FFF2-40B4-BE49-F238E27FC236}">
                <a16:creationId xmlns:a16="http://schemas.microsoft.com/office/drawing/2014/main" id="{5C9201B0-9677-46D9-BCB5-86D910195D77}"/>
              </a:ext>
            </a:extLst>
          </p:cNvPr>
          <p:cNvSpPr txBox="1"/>
          <p:nvPr/>
        </p:nvSpPr>
        <p:spPr>
          <a:xfrm>
            <a:off x="1187624" y="1340768"/>
            <a:ext cx="6768752" cy="369332"/>
          </a:xfrm>
          <a:prstGeom prst="rect">
            <a:avLst/>
          </a:prstGeom>
          <a:noFill/>
        </p:spPr>
        <p:txBody>
          <a:bodyPr wrap="square" rtlCol="0">
            <a:spAutoFit/>
          </a:bodyPr>
          <a:lstStyle/>
          <a:p>
            <a:r>
              <a:rPr lang="en-US" dirty="0"/>
              <a:t>CDDRL Search and Score collapsed – too many graphs generated</a:t>
            </a:r>
            <a:endParaRPr lang="en-IL" dirty="0"/>
          </a:p>
        </p:txBody>
      </p:sp>
      <p:pic>
        <p:nvPicPr>
          <p:cNvPr id="7" name="Picture 6" descr="Chart, bar chart&#10;&#10;Description automatically generated">
            <a:extLst>
              <a:ext uri="{FF2B5EF4-FFF2-40B4-BE49-F238E27FC236}">
                <a16:creationId xmlns:a16="http://schemas.microsoft.com/office/drawing/2014/main" id="{B6FD01EA-72DB-4131-B33B-508A8C1AA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2" y="1716584"/>
            <a:ext cx="8584154" cy="3800647"/>
          </a:xfrm>
          <a:prstGeom prst="rect">
            <a:avLst/>
          </a:prstGeom>
        </p:spPr>
      </p:pic>
      <p:grpSp>
        <p:nvGrpSpPr>
          <p:cNvPr id="17" name="Group 16">
            <a:extLst>
              <a:ext uri="{FF2B5EF4-FFF2-40B4-BE49-F238E27FC236}">
                <a16:creationId xmlns:a16="http://schemas.microsoft.com/office/drawing/2014/main" id="{CB640CEE-14CE-4902-88FE-91F7DF325DBB}"/>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8" name="Group 17">
              <a:extLst>
                <a:ext uri="{FF2B5EF4-FFF2-40B4-BE49-F238E27FC236}">
                  <a16:creationId xmlns:a16="http://schemas.microsoft.com/office/drawing/2014/main" id="{0205054F-8AA0-4B17-B151-C337720F019C}"/>
                </a:ext>
              </a:extLst>
            </p:cNvPr>
            <p:cNvGrpSpPr/>
            <p:nvPr/>
          </p:nvGrpSpPr>
          <p:grpSpPr>
            <a:xfrm>
              <a:off x="242872" y="5830132"/>
              <a:ext cx="6258050" cy="352542"/>
              <a:chOff x="-409781" y="5927207"/>
              <a:chExt cx="5389358" cy="301874"/>
            </a:xfrm>
            <a:grpFill/>
          </p:grpSpPr>
          <p:sp>
            <p:nvSpPr>
              <p:cNvPr id="20" name="Arrow: Chevron 19">
                <a:extLst>
                  <a:ext uri="{FF2B5EF4-FFF2-40B4-BE49-F238E27FC236}">
                    <a16:creationId xmlns:a16="http://schemas.microsoft.com/office/drawing/2014/main" id="{2C63A0DD-8237-42B2-AC7C-58CFDAB63A09}"/>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D9CBC5C0-1AE9-45E8-8DB5-EDFAEAE00E49}"/>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7" name="Arrow: Chevron 26">
                <a:extLst>
                  <a:ext uri="{FF2B5EF4-FFF2-40B4-BE49-F238E27FC236}">
                    <a16:creationId xmlns:a16="http://schemas.microsoft.com/office/drawing/2014/main" id="{06CDDD3C-FD13-48E6-8ECE-8002C4B175BB}"/>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8" name="Arrow: Chevron 27">
                <a:extLst>
                  <a:ext uri="{FF2B5EF4-FFF2-40B4-BE49-F238E27FC236}">
                    <a16:creationId xmlns:a16="http://schemas.microsoft.com/office/drawing/2014/main" id="{B497F7AB-F02D-4F7A-8BB0-8DD40ACBD2A1}"/>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9" name="Arrow: Chevron 18">
              <a:extLst>
                <a:ext uri="{FF2B5EF4-FFF2-40B4-BE49-F238E27FC236}">
                  <a16:creationId xmlns:a16="http://schemas.microsoft.com/office/drawing/2014/main" id="{39A7E157-255A-48DC-8B01-740B6272BB37}"/>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3212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General Algorithm</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2</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2000" b="1" i="1" dirty="0">
                <a:latin typeface="+mj-lt"/>
              </a:rPr>
              <a:t>Input:   </a:t>
            </a:r>
            <a:r>
              <a:rPr lang="en-US" sz="2000" i="1" dirty="0"/>
              <a:t>Previous BN,   </a:t>
            </a:r>
            <a:r>
              <a:rPr lang="en-US" sz="2000" i="1" dirty="0">
                <a:latin typeface="+mj-lt"/>
              </a:rPr>
              <a:t>Changed Nodes</a:t>
            </a:r>
          </a:p>
          <a:p>
            <a:pPr marL="0" indent="0">
              <a:lnSpc>
                <a:spcPct val="100000"/>
              </a:lnSpc>
              <a:buNone/>
            </a:pPr>
            <a:r>
              <a:rPr lang="en-US" sz="2000" b="1" i="1" dirty="0">
                <a:latin typeface="+mj-lt"/>
              </a:rPr>
              <a:t>Output:   </a:t>
            </a:r>
            <a:r>
              <a:rPr lang="en-US" sz="2000" i="1" dirty="0">
                <a:latin typeface="+mj-lt"/>
              </a:rPr>
              <a:t>Current BN</a:t>
            </a:r>
          </a:p>
          <a:p>
            <a:pPr marL="0" indent="0">
              <a:lnSpc>
                <a:spcPct val="100000"/>
              </a:lnSpc>
              <a:buNone/>
            </a:pPr>
            <a:endParaRPr lang="en-US" sz="2000" i="1" dirty="0">
              <a:latin typeface="+mj-lt"/>
            </a:endParaRPr>
          </a:p>
          <a:p>
            <a:pPr marL="0" indent="0">
              <a:lnSpc>
                <a:spcPct val="100000"/>
              </a:lnSpc>
              <a:buNone/>
            </a:pPr>
            <a:r>
              <a:rPr lang="en-US" sz="2000" i="1" dirty="0">
                <a:latin typeface="+mj-lt"/>
              </a:rPr>
              <a:t>Step 1: Keep must stay edges (parents of non-changed nodes)</a:t>
            </a:r>
          </a:p>
          <a:p>
            <a:pPr marL="0" indent="0">
              <a:lnSpc>
                <a:spcPct val="100000"/>
              </a:lnSpc>
              <a:buNone/>
            </a:pPr>
            <a:r>
              <a:rPr lang="en-US" sz="2000" i="1" dirty="0">
                <a:latin typeface="+mj-lt"/>
              </a:rPr>
              <a:t>Step 2: CMI tests for previous edge removal </a:t>
            </a:r>
          </a:p>
          <a:p>
            <a:pPr marL="0" indent="0">
              <a:lnSpc>
                <a:spcPct val="100000"/>
              </a:lnSpc>
              <a:buNone/>
            </a:pPr>
            <a:r>
              <a:rPr lang="en-US" sz="2000" i="1" dirty="0">
                <a:latin typeface="+mj-lt"/>
              </a:rPr>
              <a:t>Step 3: CMI tests for possible edge addition (edges pointing to changed nodes)</a:t>
            </a:r>
          </a:p>
          <a:p>
            <a:pPr marL="0" indent="0">
              <a:lnSpc>
                <a:spcPct val="100000"/>
              </a:lnSpc>
              <a:buNone/>
            </a:pPr>
            <a:r>
              <a:rPr lang="en-US" sz="1600" i="1" dirty="0">
                <a:latin typeface="+mj-lt"/>
              </a:rPr>
              <a:t>* We don’t know the orientation for edges between two changed nodes</a:t>
            </a:r>
          </a:p>
          <a:p>
            <a:pPr marL="0" indent="0">
              <a:lnSpc>
                <a:spcPct val="100000"/>
              </a:lnSpc>
              <a:buNone/>
            </a:pPr>
            <a:r>
              <a:rPr lang="en-US" sz="2000" i="1" dirty="0">
                <a:latin typeface="+mj-lt"/>
              </a:rPr>
              <a:t>Step 4: V-Structures orientation</a:t>
            </a:r>
          </a:p>
          <a:p>
            <a:pPr marL="0" indent="0">
              <a:lnSpc>
                <a:spcPct val="100000"/>
              </a:lnSpc>
              <a:buNone/>
            </a:pPr>
            <a:r>
              <a:rPr lang="en-US" sz="2000" i="1" dirty="0">
                <a:latin typeface="+mj-lt"/>
              </a:rPr>
              <a:t>Step 5: Two edge orientation rules</a:t>
            </a:r>
          </a:p>
          <a:p>
            <a:pPr marL="0" indent="0">
              <a:lnSpc>
                <a:spcPct val="100000"/>
              </a:lnSpc>
              <a:buNone/>
            </a:pPr>
            <a:r>
              <a:rPr lang="en-US" sz="2000" i="1" dirty="0">
                <a:latin typeface="+mj-lt"/>
              </a:rPr>
              <a:t>Step 6: Final edge orientations using BDeu scores</a:t>
            </a:r>
          </a:p>
        </p:txBody>
      </p:sp>
      <p:grpSp>
        <p:nvGrpSpPr>
          <p:cNvPr id="12" name="Group 11">
            <a:extLst>
              <a:ext uri="{FF2B5EF4-FFF2-40B4-BE49-F238E27FC236}">
                <a16:creationId xmlns:a16="http://schemas.microsoft.com/office/drawing/2014/main" id="{C38302CD-B21E-48E5-8F2D-7BDC2154D86B}"/>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3" name="Group 12">
              <a:extLst>
                <a:ext uri="{FF2B5EF4-FFF2-40B4-BE49-F238E27FC236}">
                  <a16:creationId xmlns:a16="http://schemas.microsoft.com/office/drawing/2014/main" id="{E2338A78-A283-44E0-BC80-5C07AF83DCAA}"/>
                </a:ext>
              </a:extLst>
            </p:cNvPr>
            <p:cNvGrpSpPr/>
            <p:nvPr/>
          </p:nvGrpSpPr>
          <p:grpSpPr>
            <a:xfrm>
              <a:off x="242872" y="5830132"/>
              <a:ext cx="6258050" cy="352542"/>
              <a:chOff x="-409781" y="5927207"/>
              <a:chExt cx="5389358" cy="301874"/>
            </a:xfrm>
            <a:grpFill/>
          </p:grpSpPr>
          <p:sp>
            <p:nvSpPr>
              <p:cNvPr id="23" name="Arrow: Chevron 22">
                <a:extLst>
                  <a:ext uri="{FF2B5EF4-FFF2-40B4-BE49-F238E27FC236}">
                    <a16:creationId xmlns:a16="http://schemas.microsoft.com/office/drawing/2014/main" id="{D919A226-15DB-42EA-A6B7-E1FCFC25126C}"/>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4" name="Arrow: Chevron 23">
                <a:extLst>
                  <a:ext uri="{FF2B5EF4-FFF2-40B4-BE49-F238E27FC236}">
                    <a16:creationId xmlns:a16="http://schemas.microsoft.com/office/drawing/2014/main" id="{C1B4F52D-0D58-431D-8D94-FCD1D61A456C}"/>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5" name="Arrow: Chevron 24">
                <a:extLst>
                  <a:ext uri="{FF2B5EF4-FFF2-40B4-BE49-F238E27FC236}">
                    <a16:creationId xmlns:a16="http://schemas.microsoft.com/office/drawing/2014/main" id="{731962A4-C35B-42F0-B3F8-E8058EBB00CD}"/>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6" name="Arrow: Chevron 25">
                <a:extLst>
                  <a:ext uri="{FF2B5EF4-FFF2-40B4-BE49-F238E27FC236}">
                    <a16:creationId xmlns:a16="http://schemas.microsoft.com/office/drawing/2014/main" id="{A60075D7-8222-4E62-B624-F94277CBBE69}"/>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Algorithm</a:t>
                </a:r>
                <a:endParaRPr lang="en-IL" sz="1600" b="1" dirty="0">
                  <a:solidFill>
                    <a:schemeClr val="tx1"/>
                  </a:solidFill>
                </a:endParaRPr>
              </a:p>
            </p:txBody>
          </p:sp>
        </p:grpSp>
        <p:sp>
          <p:nvSpPr>
            <p:cNvPr id="22" name="Arrow: Chevron 21">
              <a:extLst>
                <a:ext uri="{FF2B5EF4-FFF2-40B4-BE49-F238E27FC236}">
                  <a16:creationId xmlns:a16="http://schemas.microsoft.com/office/drawing/2014/main" id="{94D5C89B-A8DC-4714-8F30-99E45AB7E226}"/>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66022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fade">
                                      <p:cBhvr>
                                        <p:cTn id="27" dur="500"/>
                                        <p:tgtEl>
                                          <p:spTgt spid="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fade">
                                      <p:cBhvr>
                                        <p:cTn id="32" dur="500"/>
                                        <p:tgtEl>
                                          <p:spTgt spid="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Effect transition="in" filter="fade">
                                      <p:cBhvr>
                                        <p:cTn id="37" dur="500"/>
                                        <p:tgtEl>
                                          <p:spTgt spid="1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8" end="8"/>
                                            </p:txEl>
                                          </p:spTgt>
                                        </p:tgtEl>
                                        <p:attrNameLst>
                                          <p:attrName>style.visibility</p:attrName>
                                        </p:attrNameLst>
                                      </p:cBhvr>
                                      <p:to>
                                        <p:strVal val="visible"/>
                                      </p:to>
                                    </p:set>
                                    <p:animEffect transition="in" filter="fade">
                                      <p:cBhvr>
                                        <p:cTn id="42" dur="500"/>
                                        <p:tgtEl>
                                          <p:spTgt spid="1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xEl>
                                              <p:pRg st="9" end="9"/>
                                            </p:txEl>
                                          </p:spTgt>
                                        </p:tgtEl>
                                        <p:attrNameLst>
                                          <p:attrName>style.visibility</p:attrName>
                                        </p:attrNameLst>
                                      </p:cBhvr>
                                      <p:to>
                                        <p:strVal val="visible"/>
                                      </p:to>
                                    </p:set>
                                    <p:animEffect transition="in" filter="fade">
                                      <p:cBhvr>
                                        <p:cTn id="47"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Barley (Run Time)</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20</a:t>
            </a:fld>
            <a:endParaRPr lang="he-IL"/>
          </a:p>
        </p:txBody>
      </p:sp>
      <p:pic>
        <p:nvPicPr>
          <p:cNvPr id="5" name="Picture 4" descr="Chart, bar chart&#10;&#10;Description automatically generated">
            <a:extLst>
              <a:ext uri="{FF2B5EF4-FFF2-40B4-BE49-F238E27FC236}">
                <a16:creationId xmlns:a16="http://schemas.microsoft.com/office/drawing/2014/main" id="{41B64EF8-8F83-49BC-BC76-1BBAED159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2" y="1196752"/>
            <a:ext cx="8584154" cy="4392488"/>
          </a:xfrm>
          <a:prstGeom prst="rect">
            <a:avLst/>
          </a:prstGeom>
        </p:spPr>
      </p:pic>
      <p:grpSp>
        <p:nvGrpSpPr>
          <p:cNvPr id="14" name="Group 13">
            <a:extLst>
              <a:ext uri="{FF2B5EF4-FFF2-40B4-BE49-F238E27FC236}">
                <a16:creationId xmlns:a16="http://schemas.microsoft.com/office/drawing/2014/main" id="{40C6534E-9C3A-4544-A583-BFDB85A7E335}"/>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5" name="Group 14">
              <a:extLst>
                <a:ext uri="{FF2B5EF4-FFF2-40B4-BE49-F238E27FC236}">
                  <a16:creationId xmlns:a16="http://schemas.microsoft.com/office/drawing/2014/main" id="{6D0D4727-B627-4A11-A8D0-F5E010B1CD64}"/>
                </a:ext>
              </a:extLst>
            </p:cNvPr>
            <p:cNvGrpSpPr/>
            <p:nvPr/>
          </p:nvGrpSpPr>
          <p:grpSpPr>
            <a:xfrm>
              <a:off x="242872" y="5830132"/>
              <a:ext cx="6258050" cy="352542"/>
              <a:chOff x="-409781" y="5927207"/>
              <a:chExt cx="5389358" cy="301874"/>
            </a:xfrm>
            <a:grpFill/>
          </p:grpSpPr>
          <p:sp>
            <p:nvSpPr>
              <p:cNvPr id="17" name="Arrow: Chevron 16">
                <a:extLst>
                  <a:ext uri="{FF2B5EF4-FFF2-40B4-BE49-F238E27FC236}">
                    <a16:creationId xmlns:a16="http://schemas.microsoft.com/office/drawing/2014/main" id="{FB1E3C41-D351-470D-8149-477DBEDD361A}"/>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8" name="Arrow: Chevron 17">
                <a:extLst>
                  <a:ext uri="{FF2B5EF4-FFF2-40B4-BE49-F238E27FC236}">
                    <a16:creationId xmlns:a16="http://schemas.microsoft.com/office/drawing/2014/main" id="{C574393A-1E27-43F6-9540-6780A24E7517}"/>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19" name="Arrow: Chevron 18">
                <a:extLst>
                  <a:ext uri="{FF2B5EF4-FFF2-40B4-BE49-F238E27FC236}">
                    <a16:creationId xmlns:a16="http://schemas.microsoft.com/office/drawing/2014/main" id="{F7879BE1-493E-465E-AD5A-B118C9B29792}"/>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A170801B-68DB-4455-912A-877F6A64F09E}"/>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6" name="Arrow: Chevron 15">
              <a:extLst>
                <a:ext uri="{FF2B5EF4-FFF2-40B4-BE49-F238E27FC236}">
                  <a16:creationId xmlns:a16="http://schemas.microsoft.com/office/drawing/2014/main" id="{FD078491-9AC0-4696-A4CE-B545012CF5B7}"/>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67132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Barley (CI Tests)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21</a:t>
            </a:fld>
            <a:endParaRPr lang="he-IL"/>
          </a:p>
        </p:txBody>
      </p:sp>
      <p:pic>
        <p:nvPicPr>
          <p:cNvPr id="5" name="Picture 4" descr="Chart, bar chart&#10;&#10;Description automatically generated">
            <a:extLst>
              <a:ext uri="{FF2B5EF4-FFF2-40B4-BE49-F238E27FC236}">
                <a16:creationId xmlns:a16="http://schemas.microsoft.com/office/drawing/2014/main" id="{D53670CA-0E7C-407B-8AD7-C7AC2363A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7" y="1142995"/>
            <a:ext cx="8424936" cy="4572009"/>
          </a:xfrm>
          <a:prstGeom prst="rect">
            <a:avLst/>
          </a:prstGeom>
        </p:spPr>
      </p:pic>
      <p:grpSp>
        <p:nvGrpSpPr>
          <p:cNvPr id="14" name="Group 13">
            <a:extLst>
              <a:ext uri="{FF2B5EF4-FFF2-40B4-BE49-F238E27FC236}">
                <a16:creationId xmlns:a16="http://schemas.microsoft.com/office/drawing/2014/main" id="{05568D15-B075-4818-8018-A4DBC9A9086A}"/>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5" name="Group 14">
              <a:extLst>
                <a:ext uri="{FF2B5EF4-FFF2-40B4-BE49-F238E27FC236}">
                  <a16:creationId xmlns:a16="http://schemas.microsoft.com/office/drawing/2014/main" id="{A433CBE3-0467-415E-AE2E-ED319E96539F}"/>
                </a:ext>
              </a:extLst>
            </p:cNvPr>
            <p:cNvGrpSpPr/>
            <p:nvPr/>
          </p:nvGrpSpPr>
          <p:grpSpPr>
            <a:xfrm>
              <a:off x="242872" y="5830132"/>
              <a:ext cx="6258050" cy="352542"/>
              <a:chOff x="-409781" y="5927207"/>
              <a:chExt cx="5389358" cy="301874"/>
            </a:xfrm>
            <a:grpFill/>
          </p:grpSpPr>
          <p:sp>
            <p:nvSpPr>
              <p:cNvPr id="17" name="Arrow: Chevron 16">
                <a:extLst>
                  <a:ext uri="{FF2B5EF4-FFF2-40B4-BE49-F238E27FC236}">
                    <a16:creationId xmlns:a16="http://schemas.microsoft.com/office/drawing/2014/main" id="{341A44EA-5CD7-44F9-8CEC-64EF3BA2E0A5}"/>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8" name="Arrow: Chevron 17">
                <a:extLst>
                  <a:ext uri="{FF2B5EF4-FFF2-40B4-BE49-F238E27FC236}">
                    <a16:creationId xmlns:a16="http://schemas.microsoft.com/office/drawing/2014/main" id="{231F5B28-94F1-41DE-B058-341ADECA91AD}"/>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19" name="Arrow: Chevron 18">
                <a:extLst>
                  <a:ext uri="{FF2B5EF4-FFF2-40B4-BE49-F238E27FC236}">
                    <a16:creationId xmlns:a16="http://schemas.microsoft.com/office/drawing/2014/main" id="{FBE749B2-C058-4B1B-98EE-0654A83D78F9}"/>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142859D7-EE04-417D-93AC-4E200521E3D5}"/>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6" name="Arrow: Chevron 15">
              <a:extLst>
                <a:ext uri="{FF2B5EF4-FFF2-40B4-BE49-F238E27FC236}">
                  <a16:creationId xmlns:a16="http://schemas.microsoft.com/office/drawing/2014/main" id="{2D450597-11B8-44B3-A0A0-A18825B284C8}"/>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807106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Andes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22</a:t>
            </a:fld>
            <a:endParaRPr lang="he-IL"/>
          </a:p>
        </p:txBody>
      </p:sp>
      <p:sp>
        <p:nvSpPr>
          <p:cNvPr id="8" name="TextBox 7">
            <a:extLst>
              <a:ext uri="{FF2B5EF4-FFF2-40B4-BE49-F238E27FC236}">
                <a16:creationId xmlns:a16="http://schemas.microsoft.com/office/drawing/2014/main" id="{5A873012-FD18-4DED-A30B-1D73F8873DFE}"/>
              </a:ext>
            </a:extLst>
          </p:cNvPr>
          <p:cNvSpPr txBox="1"/>
          <p:nvPr/>
        </p:nvSpPr>
        <p:spPr>
          <a:xfrm>
            <a:off x="367621" y="4915034"/>
            <a:ext cx="8533507" cy="584775"/>
          </a:xfrm>
          <a:prstGeom prst="rect">
            <a:avLst/>
          </a:prstGeom>
          <a:noFill/>
        </p:spPr>
        <p:txBody>
          <a:bodyPr wrap="square" rtlCol="0">
            <a:spAutoFit/>
          </a:bodyPr>
          <a:lstStyle/>
          <a:p>
            <a:pPr algn="ctr"/>
            <a:r>
              <a:rPr lang="en-US" sz="1600" b="1" i="0" dirty="0">
                <a:solidFill>
                  <a:srgbClr val="000000"/>
                </a:solidFill>
                <a:effectLst/>
                <a:latin typeface="-apple-system"/>
              </a:rPr>
              <a:t>C. </a:t>
            </a:r>
            <a:r>
              <a:rPr lang="en-US" sz="1600" b="1" i="0" dirty="0" err="1">
                <a:solidFill>
                  <a:srgbClr val="000000"/>
                </a:solidFill>
                <a:effectLst/>
                <a:latin typeface="-apple-system"/>
              </a:rPr>
              <a:t>Conati</a:t>
            </a:r>
            <a:r>
              <a:rPr lang="en-US" sz="1600" b="1" i="0" dirty="0">
                <a:solidFill>
                  <a:srgbClr val="000000"/>
                </a:solidFill>
                <a:effectLst/>
                <a:latin typeface="-apple-system"/>
              </a:rPr>
              <a:t>, A. S. </a:t>
            </a:r>
            <a:r>
              <a:rPr lang="en-US" sz="1600" b="1" i="0" dirty="0" err="1">
                <a:solidFill>
                  <a:srgbClr val="000000"/>
                </a:solidFill>
                <a:effectLst/>
                <a:latin typeface="-apple-system"/>
              </a:rPr>
              <a:t>Gertner</a:t>
            </a:r>
            <a:r>
              <a:rPr lang="en-US" sz="1600" b="1" i="0" dirty="0">
                <a:solidFill>
                  <a:srgbClr val="000000"/>
                </a:solidFill>
                <a:effectLst/>
                <a:latin typeface="-apple-system"/>
              </a:rPr>
              <a:t>, K. </a:t>
            </a:r>
            <a:r>
              <a:rPr lang="en-US" sz="1600" b="1" i="0" dirty="0" err="1">
                <a:solidFill>
                  <a:srgbClr val="000000"/>
                </a:solidFill>
                <a:effectLst/>
                <a:latin typeface="-apple-system"/>
              </a:rPr>
              <a:t>VanLehn</a:t>
            </a:r>
            <a:r>
              <a:rPr lang="en-US" sz="1600" b="1" i="0" dirty="0">
                <a:solidFill>
                  <a:srgbClr val="000000"/>
                </a:solidFill>
                <a:effectLst/>
                <a:latin typeface="-apple-system"/>
              </a:rPr>
              <a:t>, M. J. </a:t>
            </a:r>
            <a:r>
              <a:rPr lang="en-US" sz="1600" b="1" i="0" dirty="0" err="1">
                <a:solidFill>
                  <a:srgbClr val="000000"/>
                </a:solidFill>
                <a:effectLst/>
                <a:latin typeface="-apple-system"/>
              </a:rPr>
              <a:t>Druzdzel</a:t>
            </a:r>
            <a:r>
              <a:rPr lang="en-US" sz="1600" b="1" i="0" dirty="0">
                <a:solidFill>
                  <a:srgbClr val="000000"/>
                </a:solidFill>
                <a:effectLst/>
                <a:latin typeface="-apple-system"/>
              </a:rPr>
              <a:t>. On-line Student Modeling for Coached Problem-Solving Using Bayesian Networks. </a:t>
            </a:r>
            <a:endParaRPr lang="en-IL" b="1" i="1" dirty="0"/>
          </a:p>
        </p:txBody>
      </p:sp>
      <p:pic>
        <p:nvPicPr>
          <p:cNvPr id="5" name="Picture 4">
            <a:extLst>
              <a:ext uri="{FF2B5EF4-FFF2-40B4-BE49-F238E27FC236}">
                <a16:creationId xmlns:a16="http://schemas.microsoft.com/office/drawing/2014/main" id="{7AEFE3EB-2D91-4111-A663-88A2D86D4D72}"/>
              </a:ext>
            </a:extLst>
          </p:cNvPr>
          <p:cNvPicPr>
            <a:picLocks noChangeAspect="1"/>
          </p:cNvPicPr>
          <p:nvPr/>
        </p:nvPicPr>
        <p:blipFill>
          <a:blip r:embed="rId3"/>
          <a:stretch>
            <a:fillRect/>
          </a:stretch>
        </p:blipFill>
        <p:spPr>
          <a:xfrm>
            <a:off x="693875" y="1158591"/>
            <a:ext cx="3721291" cy="3683189"/>
          </a:xfrm>
          <a:prstGeom prst="rect">
            <a:avLst/>
          </a:prstGeom>
        </p:spPr>
      </p:pic>
      <p:pic>
        <p:nvPicPr>
          <p:cNvPr id="9" name="Picture 8">
            <a:extLst>
              <a:ext uri="{FF2B5EF4-FFF2-40B4-BE49-F238E27FC236}">
                <a16:creationId xmlns:a16="http://schemas.microsoft.com/office/drawing/2014/main" id="{DA06B732-0EB9-4BA6-B296-99CF460D404C}"/>
              </a:ext>
            </a:extLst>
          </p:cNvPr>
          <p:cNvPicPr>
            <a:picLocks noChangeAspect="1"/>
          </p:cNvPicPr>
          <p:nvPr/>
        </p:nvPicPr>
        <p:blipFill>
          <a:blip r:embed="rId4"/>
          <a:stretch>
            <a:fillRect/>
          </a:stretch>
        </p:blipFill>
        <p:spPr>
          <a:xfrm>
            <a:off x="4715669" y="1772816"/>
            <a:ext cx="3710531" cy="2376264"/>
          </a:xfrm>
          <a:prstGeom prst="rect">
            <a:avLst/>
          </a:prstGeom>
        </p:spPr>
      </p:pic>
      <p:grpSp>
        <p:nvGrpSpPr>
          <p:cNvPr id="18" name="Group 17">
            <a:extLst>
              <a:ext uri="{FF2B5EF4-FFF2-40B4-BE49-F238E27FC236}">
                <a16:creationId xmlns:a16="http://schemas.microsoft.com/office/drawing/2014/main" id="{B95CDEB8-6508-4480-AE17-C4A9613C8369}"/>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9" name="Group 18">
              <a:extLst>
                <a:ext uri="{FF2B5EF4-FFF2-40B4-BE49-F238E27FC236}">
                  <a16:creationId xmlns:a16="http://schemas.microsoft.com/office/drawing/2014/main" id="{6F69CFB4-6496-49A3-A922-21C10544BC38}"/>
                </a:ext>
              </a:extLst>
            </p:cNvPr>
            <p:cNvGrpSpPr/>
            <p:nvPr/>
          </p:nvGrpSpPr>
          <p:grpSpPr>
            <a:xfrm>
              <a:off x="242872" y="5830132"/>
              <a:ext cx="6258050" cy="352542"/>
              <a:chOff x="-409781" y="5927207"/>
              <a:chExt cx="5389358" cy="301874"/>
            </a:xfrm>
            <a:grpFill/>
          </p:grpSpPr>
          <p:sp>
            <p:nvSpPr>
              <p:cNvPr id="21" name="Arrow: Chevron 20">
                <a:extLst>
                  <a:ext uri="{FF2B5EF4-FFF2-40B4-BE49-F238E27FC236}">
                    <a16:creationId xmlns:a16="http://schemas.microsoft.com/office/drawing/2014/main" id="{3B8ED305-A8D6-44B8-85B8-6481C70EBCE3}"/>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7" name="Arrow: Chevron 26">
                <a:extLst>
                  <a:ext uri="{FF2B5EF4-FFF2-40B4-BE49-F238E27FC236}">
                    <a16:creationId xmlns:a16="http://schemas.microsoft.com/office/drawing/2014/main" id="{13F0DFDC-E46C-44AC-8998-88D245588086}"/>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8" name="Arrow: Chevron 27">
                <a:extLst>
                  <a:ext uri="{FF2B5EF4-FFF2-40B4-BE49-F238E27FC236}">
                    <a16:creationId xmlns:a16="http://schemas.microsoft.com/office/drawing/2014/main" id="{9A621E2A-AAE8-4E78-9C12-D2984A4601D0}"/>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9" name="Arrow: Chevron 28">
                <a:extLst>
                  <a:ext uri="{FF2B5EF4-FFF2-40B4-BE49-F238E27FC236}">
                    <a16:creationId xmlns:a16="http://schemas.microsoft.com/office/drawing/2014/main" id="{740BECCD-92A5-4D0E-937F-CF503F04074B}"/>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20" name="Arrow: Chevron 19">
              <a:extLst>
                <a:ext uri="{FF2B5EF4-FFF2-40B4-BE49-F238E27FC236}">
                  <a16:creationId xmlns:a16="http://schemas.microsoft.com/office/drawing/2014/main" id="{E0D0F56B-5BD3-42C7-B186-9347766A59E5}"/>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407169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Andes (SHD)</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23</a:t>
            </a:fld>
            <a:endParaRPr lang="he-IL"/>
          </a:p>
        </p:txBody>
      </p:sp>
      <p:pic>
        <p:nvPicPr>
          <p:cNvPr id="6" name="Picture 5" descr="Chart, bar chart&#10;&#10;Description automatically generated">
            <a:extLst>
              <a:ext uri="{FF2B5EF4-FFF2-40B4-BE49-F238E27FC236}">
                <a16:creationId xmlns:a16="http://schemas.microsoft.com/office/drawing/2014/main" id="{AC2D2C77-673A-4BE3-9A38-980DF7B90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2" y="1340768"/>
            <a:ext cx="8577600" cy="4414970"/>
          </a:xfrm>
          <a:prstGeom prst="rect">
            <a:avLst/>
          </a:prstGeom>
        </p:spPr>
      </p:pic>
      <p:grpSp>
        <p:nvGrpSpPr>
          <p:cNvPr id="16" name="Group 15">
            <a:extLst>
              <a:ext uri="{FF2B5EF4-FFF2-40B4-BE49-F238E27FC236}">
                <a16:creationId xmlns:a16="http://schemas.microsoft.com/office/drawing/2014/main" id="{1F31E9C3-6081-4016-BAA6-6216480C4CF8}"/>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7" name="Group 16">
              <a:extLst>
                <a:ext uri="{FF2B5EF4-FFF2-40B4-BE49-F238E27FC236}">
                  <a16:creationId xmlns:a16="http://schemas.microsoft.com/office/drawing/2014/main" id="{8F105446-A5BF-4D2A-A012-D5CF45AEB062}"/>
                </a:ext>
              </a:extLst>
            </p:cNvPr>
            <p:cNvGrpSpPr/>
            <p:nvPr/>
          </p:nvGrpSpPr>
          <p:grpSpPr>
            <a:xfrm>
              <a:off x="242872" y="5830132"/>
              <a:ext cx="6258050" cy="352542"/>
              <a:chOff x="-409781" y="5927207"/>
              <a:chExt cx="5389358" cy="301874"/>
            </a:xfrm>
            <a:grpFill/>
          </p:grpSpPr>
          <p:sp>
            <p:nvSpPr>
              <p:cNvPr id="19" name="Arrow: Chevron 18">
                <a:extLst>
                  <a:ext uri="{FF2B5EF4-FFF2-40B4-BE49-F238E27FC236}">
                    <a16:creationId xmlns:a16="http://schemas.microsoft.com/office/drawing/2014/main" id="{9A8E49DB-79B8-4964-A33C-BB2000E7005C}"/>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AF0CD8E1-041A-4384-89DD-3F763CF3AB76}"/>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1" name="Arrow: Chevron 20">
                <a:extLst>
                  <a:ext uri="{FF2B5EF4-FFF2-40B4-BE49-F238E27FC236}">
                    <a16:creationId xmlns:a16="http://schemas.microsoft.com/office/drawing/2014/main" id="{13323EEF-EC7D-4361-B9DB-EA9FBD08E0E5}"/>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7" name="Arrow: Chevron 26">
                <a:extLst>
                  <a:ext uri="{FF2B5EF4-FFF2-40B4-BE49-F238E27FC236}">
                    <a16:creationId xmlns:a16="http://schemas.microsoft.com/office/drawing/2014/main" id="{0A7DCEF7-397B-440C-A977-078CFFB7B3A1}"/>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8" name="Arrow: Chevron 17">
              <a:extLst>
                <a:ext uri="{FF2B5EF4-FFF2-40B4-BE49-F238E27FC236}">
                  <a16:creationId xmlns:a16="http://schemas.microsoft.com/office/drawing/2014/main" id="{D9A445B8-01F1-4126-876D-CD57191F14CE}"/>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372761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Andes (Run Time)</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24</a:t>
            </a:fld>
            <a:endParaRPr lang="he-IL"/>
          </a:p>
        </p:txBody>
      </p:sp>
      <p:pic>
        <p:nvPicPr>
          <p:cNvPr id="5" name="Picture 4" descr="Chart, bar chart&#10;&#10;Description automatically generated">
            <a:extLst>
              <a:ext uri="{FF2B5EF4-FFF2-40B4-BE49-F238E27FC236}">
                <a16:creationId xmlns:a16="http://schemas.microsoft.com/office/drawing/2014/main" id="{C41E63DE-4EE0-4EFF-9266-A3B80C4CA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2" y="1124744"/>
            <a:ext cx="8577600" cy="4437856"/>
          </a:xfrm>
          <a:prstGeom prst="rect">
            <a:avLst/>
          </a:prstGeom>
        </p:spPr>
      </p:pic>
      <p:grpSp>
        <p:nvGrpSpPr>
          <p:cNvPr id="14" name="Group 13">
            <a:extLst>
              <a:ext uri="{FF2B5EF4-FFF2-40B4-BE49-F238E27FC236}">
                <a16:creationId xmlns:a16="http://schemas.microsoft.com/office/drawing/2014/main" id="{42FD83CF-31F4-4ED2-9CD6-88D36A3F1A5D}"/>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5" name="Group 14">
              <a:extLst>
                <a:ext uri="{FF2B5EF4-FFF2-40B4-BE49-F238E27FC236}">
                  <a16:creationId xmlns:a16="http://schemas.microsoft.com/office/drawing/2014/main" id="{C81C01BE-F432-49D5-A8E4-A402394FD8E3}"/>
                </a:ext>
              </a:extLst>
            </p:cNvPr>
            <p:cNvGrpSpPr/>
            <p:nvPr/>
          </p:nvGrpSpPr>
          <p:grpSpPr>
            <a:xfrm>
              <a:off x="242872" y="5830132"/>
              <a:ext cx="6258050" cy="352542"/>
              <a:chOff x="-409781" y="5927207"/>
              <a:chExt cx="5389358" cy="301874"/>
            </a:xfrm>
            <a:grpFill/>
          </p:grpSpPr>
          <p:sp>
            <p:nvSpPr>
              <p:cNvPr id="17" name="Arrow: Chevron 16">
                <a:extLst>
                  <a:ext uri="{FF2B5EF4-FFF2-40B4-BE49-F238E27FC236}">
                    <a16:creationId xmlns:a16="http://schemas.microsoft.com/office/drawing/2014/main" id="{3D2B274C-89C5-4A2C-B11C-AAA2705E4599}"/>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8" name="Arrow: Chevron 17">
                <a:extLst>
                  <a:ext uri="{FF2B5EF4-FFF2-40B4-BE49-F238E27FC236}">
                    <a16:creationId xmlns:a16="http://schemas.microsoft.com/office/drawing/2014/main" id="{CE69B90C-7490-48CF-ADAB-A16DC9BD2693}"/>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19" name="Arrow: Chevron 18">
                <a:extLst>
                  <a:ext uri="{FF2B5EF4-FFF2-40B4-BE49-F238E27FC236}">
                    <a16:creationId xmlns:a16="http://schemas.microsoft.com/office/drawing/2014/main" id="{F15ADD94-D27C-4CF9-AA89-3D0F86E93DEF}"/>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DD5BF986-2485-4716-8E12-85160CC0FAEC}"/>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6" name="Arrow: Chevron 15">
              <a:extLst>
                <a:ext uri="{FF2B5EF4-FFF2-40B4-BE49-F238E27FC236}">
                  <a16:creationId xmlns:a16="http://schemas.microsoft.com/office/drawing/2014/main" id="{3DDAE367-E2B5-497A-BDF8-794B24AC5508}"/>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373545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Andes (CI Tests)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25</a:t>
            </a:fld>
            <a:endParaRPr lang="he-IL"/>
          </a:p>
        </p:txBody>
      </p:sp>
      <p:pic>
        <p:nvPicPr>
          <p:cNvPr id="5" name="Picture 4" descr="Chart, bar chart&#10;&#10;Description automatically generated">
            <a:extLst>
              <a:ext uri="{FF2B5EF4-FFF2-40B4-BE49-F238E27FC236}">
                <a16:creationId xmlns:a16="http://schemas.microsoft.com/office/drawing/2014/main" id="{6F8FBC93-40BA-4941-966C-D90BC933C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5" y="1142995"/>
            <a:ext cx="8352928" cy="4572009"/>
          </a:xfrm>
          <a:prstGeom prst="rect">
            <a:avLst/>
          </a:prstGeom>
        </p:spPr>
      </p:pic>
      <p:grpSp>
        <p:nvGrpSpPr>
          <p:cNvPr id="14" name="Group 13">
            <a:extLst>
              <a:ext uri="{FF2B5EF4-FFF2-40B4-BE49-F238E27FC236}">
                <a16:creationId xmlns:a16="http://schemas.microsoft.com/office/drawing/2014/main" id="{A5B36890-8763-42DF-A032-AEA599C8AAB4}"/>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5" name="Group 14">
              <a:extLst>
                <a:ext uri="{FF2B5EF4-FFF2-40B4-BE49-F238E27FC236}">
                  <a16:creationId xmlns:a16="http://schemas.microsoft.com/office/drawing/2014/main" id="{3D9104DB-4D7C-4529-BFAA-98A64C7077F5}"/>
                </a:ext>
              </a:extLst>
            </p:cNvPr>
            <p:cNvGrpSpPr/>
            <p:nvPr/>
          </p:nvGrpSpPr>
          <p:grpSpPr>
            <a:xfrm>
              <a:off x="242872" y="5830132"/>
              <a:ext cx="6258050" cy="352542"/>
              <a:chOff x="-409781" y="5927207"/>
              <a:chExt cx="5389358" cy="301874"/>
            </a:xfrm>
            <a:grpFill/>
          </p:grpSpPr>
          <p:sp>
            <p:nvSpPr>
              <p:cNvPr id="17" name="Arrow: Chevron 16">
                <a:extLst>
                  <a:ext uri="{FF2B5EF4-FFF2-40B4-BE49-F238E27FC236}">
                    <a16:creationId xmlns:a16="http://schemas.microsoft.com/office/drawing/2014/main" id="{5826CA69-A2E3-41CA-AFDC-43F454A9CE51}"/>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8" name="Arrow: Chevron 17">
                <a:extLst>
                  <a:ext uri="{FF2B5EF4-FFF2-40B4-BE49-F238E27FC236}">
                    <a16:creationId xmlns:a16="http://schemas.microsoft.com/office/drawing/2014/main" id="{3DD929D4-8910-4538-8E77-686AFAC8DB58}"/>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19" name="Arrow: Chevron 18">
                <a:extLst>
                  <a:ext uri="{FF2B5EF4-FFF2-40B4-BE49-F238E27FC236}">
                    <a16:creationId xmlns:a16="http://schemas.microsoft.com/office/drawing/2014/main" id="{7B85E282-E0EF-4564-88E9-E54416CD7F8D}"/>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4F0EB7A6-B139-47BB-A618-C6FC6A07197B}"/>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6" name="Arrow: Chevron 15">
              <a:extLst>
                <a:ext uri="{FF2B5EF4-FFF2-40B4-BE49-F238E27FC236}">
                  <a16:creationId xmlns:a16="http://schemas.microsoft.com/office/drawing/2014/main" id="{941C8CD8-FA61-44F4-BCB2-4AC96D2DC52E}"/>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417904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640960" cy="1356360"/>
          </a:xfrm>
        </p:spPr>
        <p:txBody>
          <a:bodyPr/>
          <a:lstStyle/>
          <a:p>
            <a:pPr algn="ctr"/>
            <a:r>
              <a:rPr lang="en-US" u="sng" dirty="0"/>
              <a:t>Aggregated Results (Structure Learning)</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26</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pic>
        <p:nvPicPr>
          <p:cNvPr id="5" name="Picture 4" descr="Chart, bar chart&#10;&#10;Description automatically generated">
            <a:extLst>
              <a:ext uri="{FF2B5EF4-FFF2-40B4-BE49-F238E27FC236}">
                <a16:creationId xmlns:a16="http://schemas.microsoft.com/office/drawing/2014/main" id="{CAF30CB8-68CE-418F-BEE5-17B2D58D7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200944"/>
            <a:ext cx="8640960" cy="4361656"/>
          </a:xfrm>
          <a:prstGeom prst="rect">
            <a:avLst/>
          </a:prstGeom>
        </p:spPr>
      </p:pic>
      <p:grpSp>
        <p:nvGrpSpPr>
          <p:cNvPr id="15" name="Group 14">
            <a:extLst>
              <a:ext uri="{FF2B5EF4-FFF2-40B4-BE49-F238E27FC236}">
                <a16:creationId xmlns:a16="http://schemas.microsoft.com/office/drawing/2014/main" id="{DD475456-FE91-4975-AA49-1D69DC80E5B7}"/>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E26D29FA-2507-4C1E-8494-FC22A34371EA}"/>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B550F391-27FE-491E-BFAA-5CB6C46B345E}"/>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0447281A-A33B-4BC5-BA7E-EB53F7FF30D3}"/>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0" name="Arrow: Chevron 19">
                <a:extLst>
                  <a:ext uri="{FF2B5EF4-FFF2-40B4-BE49-F238E27FC236}">
                    <a16:creationId xmlns:a16="http://schemas.microsoft.com/office/drawing/2014/main" id="{00192F00-B6ED-499D-AD45-FEACB9B0209E}"/>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BF6737FD-71A2-4C09-9030-D5BB3EEE3FB8}"/>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F12DA7AF-19A0-4534-8319-4CB16057EDE8}"/>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75952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640960" cy="1356360"/>
          </a:xfrm>
        </p:spPr>
        <p:txBody>
          <a:bodyPr/>
          <a:lstStyle/>
          <a:p>
            <a:pPr algn="ctr"/>
            <a:r>
              <a:rPr lang="en-US" u="sng" dirty="0"/>
              <a:t>Aggregated Results (Structure Learning)</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27</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pic>
        <p:nvPicPr>
          <p:cNvPr id="6" name="Picture 5" descr="Chart, bar chart&#10;&#10;Description automatically generated">
            <a:extLst>
              <a:ext uri="{FF2B5EF4-FFF2-40B4-BE49-F238E27FC236}">
                <a16:creationId xmlns:a16="http://schemas.microsoft.com/office/drawing/2014/main" id="{57B2155F-BDCD-4617-8456-98624140C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66" y="1295400"/>
            <a:ext cx="8640960" cy="4267200"/>
          </a:xfrm>
          <a:prstGeom prst="rect">
            <a:avLst/>
          </a:prstGeom>
        </p:spPr>
      </p:pic>
      <p:grpSp>
        <p:nvGrpSpPr>
          <p:cNvPr id="15" name="Group 14">
            <a:extLst>
              <a:ext uri="{FF2B5EF4-FFF2-40B4-BE49-F238E27FC236}">
                <a16:creationId xmlns:a16="http://schemas.microsoft.com/office/drawing/2014/main" id="{930F0476-C33A-4565-915B-7C65F72E555F}"/>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355E431D-6474-4B59-A95E-958FABDAFF13}"/>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0500FCE1-4B9E-4EC2-BF4C-BFA38D0239FC}"/>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CF2C4BFF-4EAD-4072-97CA-E559E3CF7D7B}"/>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0" name="Arrow: Chevron 19">
                <a:extLst>
                  <a:ext uri="{FF2B5EF4-FFF2-40B4-BE49-F238E27FC236}">
                    <a16:creationId xmlns:a16="http://schemas.microsoft.com/office/drawing/2014/main" id="{AEB3D62E-97F8-4606-9840-84355FE25CAD}"/>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1AC17C28-5895-4ADE-8DAC-853D08C0038E}"/>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D82A734C-267D-48ED-9C68-6C68800FAD6B}"/>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97021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640960" cy="1356360"/>
          </a:xfrm>
        </p:spPr>
        <p:txBody>
          <a:bodyPr/>
          <a:lstStyle/>
          <a:p>
            <a:pPr algn="ctr"/>
            <a:r>
              <a:rPr lang="en-US" u="sng" dirty="0"/>
              <a:t>Aggregated Results (Structure Learning)</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28</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pic>
        <p:nvPicPr>
          <p:cNvPr id="6" name="Picture 5" descr="Chart, bar chart&#10;&#10;Description automatically generated">
            <a:extLst>
              <a:ext uri="{FF2B5EF4-FFF2-40B4-BE49-F238E27FC236}">
                <a16:creationId xmlns:a16="http://schemas.microsoft.com/office/drawing/2014/main" id="{F3D7D676-30BA-4992-8B35-D951C5CA8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25" y="1142995"/>
            <a:ext cx="8130350" cy="4572009"/>
          </a:xfrm>
          <a:prstGeom prst="rect">
            <a:avLst/>
          </a:prstGeom>
        </p:spPr>
      </p:pic>
      <p:grpSp>
        <p:nvGrpSpPr>
          <p:cNvPr id="15" name="Group 14">
            <a:extLst>
              <a:ext uri="{FF2B5EF4-FFF2-40B4-BE49-F238E27FC236}">
                <a16:creationId xmlns:a16="http://schemas.microsoft.com/office/drawing/2014/main" id="{07D7391D-4E98-4F4F-B43C-8139092B1A55}"/>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18C0047D-EC17-4E3C-A577-8CF9A157070A}"/>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E44ED651-1020-46DF-B1B0-3D5BB0F12EBE}"/>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BDA84B1D-BB62-4673-800D-C34028368ADE}"/>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0" name="Arrow: Chevron 19">
                <a:extLst>
                  <a:ext uri="{FF2B5EF4-FFF2-40B4-BE49-F238E27FC236}">
                    <a16:creationId xmlns:a16="http://schemas.microsoft.com/office/drawing/2014/main" id="{9785068F-959A-46FC-833F-9086BC34A03A}"/>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4EA880A3-6193-4AAF-90E0-06D727EA87A5}"/>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DF28C0BD-84CA-4820-85D8-6A07FF395289}"/>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109423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Experiments – Classification</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29</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2000" b="1" i="1" dirty="0">
                <a:latin typeface="+mj-lt"/>
              </a:rPr>
              <a:t>Synthetic concept drift data sets by changing the CF</a:t>
            </a:r>
          </a:p>
          <a:p>
            <a:pPr marL="0" indent="0" algn="ctr">
              <a:lnSpc>
                <a:spcPct val="100000"/>
              </a:lnSpc>
              <a:buNone/>
            </a:pPr>
            <a:endParaRPr lang="en-US" sz="2000" i="1" u="sng" dirty="0">
              <a:latin typeface="+mj-lt"/>
            </a:endParaRPr>
          </a:p>
          <a:p>
            <a:pPr marL="0" indent="0" algn="ctr">
              <a:lnSpc>
                <a:spcPct val="100000"/>
              </a:lnSpc>
              <a:buNone/>
            </a:pPr>
            <a:r>
              <a:rPr lang="en-US" sz="2000" i="1" u="sng" dirty="0">
                <a:latin typeface="+mj-lt"/>
              </a:rPr>
              <a:t>Performance Matrices:</a:t>
            </a:r>
          </a:p>
          <a:p>
            <a:pPr marL="0" indent="0" algn="ctr">
              <a:lnSpc>
                <a:spcPct val="100000"/>
              </a:lnSpc>
              <a:buNone/>
            </a:pPr>
            <a:r>
              <a:rPr lang="en-US" sz="2000" i="1" dirty="0">
                <a:latin typeface="+mj-lt"/>
              </a:rPr>
              <a:t>F1 / Accuracy</a:t>
            </a:r>
          </a:p>
          <a:p>
            <a:pPr marL="0" indent="0" algn="ctr">
              <a:lnSpc>
                <a:spcPct val="100000"/>
              </a:lnSpc>
              <a:buNone/>
            </a:pPr>
            <a:r>
              <a:rPr lang="en-US" sz="2000" i="1" dirty="0">
                <a:latin typeface="+mj-lt"/>
              </a:rPr>
              <a:t>Run Time (Seconds)</a:t>
            </a:r>
          </a:p>
          <a:p>
            <a:pPr marL="0" indent="0" algn="ctr">
              <a:lnSpc>
                <a:spcPct val="100000"/>
              </a:lnSpc>
              <a:buNone/>
            </a:pPr>
            <a:endParaRPr lang="en-US" sz="2000" i="1" u="sng" dirty="0">
              <a:latin typeface="+mj-lt"/>
            </a:endParaRPr>
          </a:p>
          <a:p>
            <a:pPr marL="0" indent="0" algn="ctr">
              <a:lnSpc>
                <a:spcPct val="100000"/>
              </a:lnSpc>
              <a:buNone/>
            </a:pPr>
            <a:r>
              <a:rPr lang="en-US" sz="2000" i="1" u="sng" dirty="0">
                <a:latin typeface="+mj-lt"/>
              </a:rPr>
              <a:t>Data Sets:</a:t>
            </a:r>
          </a:p>
          <a:p>
            <a:pPr marL="0" indent="0" algn="ctr">
              <a:lnSpc>
                <a:spcPct val="100000"/>
              </a:lnSpc>
              <a:buNone/>
            </a:pPr>
            <a:r>
              <a:rPr lang="en-US" sz="2000" i="1" dirty="0">
                <a:latin typeface="+mj-lt"/>
              </a:rPr>
              <a:t>Sin</a:t>
            </a:r>
          </a:p>
          <a:p>
            <a:pPr marL="0" indent="0" algn="ctr">
              <a:lnSpc>
                <a:spcPct val="100000"/>
              </a:lnSpc>
              <a:buNone/>
            </a:pPr>
            <a:r>
              <a:rPr lang="en-US" sz="2000" i="1" dirty="0">
                <a:latin typeface="+mj-lt"/>
              </a:rPr>
              <a:t>STAGGER </a:t>
            </a:r>
          </a:p>
          <a:p>
            <a:pPr marL="0" indent="0" algn="ctr">
              <a:lnSpc>
                <a:spcPct val="100000"/>
              </a:lnSpc>
              <a:buNone/>
            </a:pPr>
            <a:r>
              <a:rPr lang="en-US" sz="2000" i="1" dirty="0">
                <a:latin typeface="+mj-lt"/>
              </a:rPr>
              <a:t>Uniform</a:t>
            </a:r>
          </a:p>
        </p:txBody>
      </p:sp>
      <p:grpSp>
        <p:nvGrpSpPr>
          <p:cNvPr id="15" name="Group 14">
            <a:extLst>
              <a:ext uri="{FF2B5EF4-FFF2-40B4-BE49-F238E27FC236}">
                <a16:creationId xmlns:a16="http://schemas.microsoft.com/office/drawing/2014/main" id="{D761C385-1CE3-4599-9650-71A6C473BD58}"/>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D5BF2AE9-6672-49B3-9261-2B6ECC05E8A6}"/>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1353F87F-8947-435A-BD5B-E8CB0AEC727E}"/>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F924F5C8-6E7D-4E3A-AFC7-9CC53AB2C544}"/>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7751C614-0926-4FBE-825B-E112D9B70F9A}"/>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A62F6730-ADEA-4B0A-9FDA-B278BE970FA9}"/>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413C8A6F-9EEC-4077-9B6F-4F1C9FE64AAE}"/>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spTree>
    <p:extLst>
      <p:ext uri="{BB962C8B-B14F-4D97-AF65-F5344CB8AC3E}">
        <p14:creationId xmlns:p14="http://schemas.microsoft.com/office/powerpoint/2010/main" val="237063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7" end="7"/>
                                            </p:txEl>
                                          </p:spTgt>
                                        </p:tgtEl>
                                        <p:attrNameLst>
                                          <p:attrName>style.visibility</p:attrName>
                                        </p:attrNameLst>
                                      </p:cBhvr>
                                      <p:to>
                                        <p:strVal val="visible"/>
                                      </p:to>
                                    </p:set>
                                    <p:animEffect transition="in" filter="fade">
                                      <p:cBhvr>
                                        <p:cTn id="32" dur="500"/>
                                        <p:tgtEl>
                                          <p:spTgt spid="1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8" end="8"/>
                                            </p:txEl>
                                          </p:spTgt>
                                        </p:tgtEl>
                                        <p:attrNameLst>
                                          <p:attrName>style.visibility</p:attrName>
                                        </p:attrNameLst>
                                      </p:cBhvr>
                                      <p:to>
                                        <p:strVal val="visible"/>
                                      </p:to>
                                    </p:set>
                                    <p:animEffect transition="in" filter="fade">
                                      <p:cBhvr>
                                        <p:cTn id="37" dur="500"/>
                                        <p:tgtEl>
                                          <p:spTgt spid="1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9" end="9"/>
                                            </p:txEl>
                                          </p:spTgt>
                                        </p:tgtEl>
                                        <p:attrNameLst>
                                          <p:attrName>style.visibility</p:attrName>
                                        </p:attrNameLst>
                                      </p:cBhvr>
                                      <p:to>
                                        <p:strVal val="visible"/>
                                      </p:to>
                                    </p:set>
                                    <p:animEffect transition="in" filter="fade">
                                      <p:cBhvr>
                                        <p:cTn id="42"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Competitors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3</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4" y="1196752"/>
            <a:ext cx="8313647" cy="446449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2000" b="1" i="1" dirty="0">
                <a:latin typeface="+mj-lt"/>
              </a:rPr>
              <a:t>Ensemble methods:</a:t>
            </a:r>
          </a:p>
          <a:p>
            <a:pPr marL="0" lvl="0" indent="0" defTabSz="914400">
              <a:spcBef>
                <a:spcPts val="1000"/>
              </a:spcBef>
              <a:buNone/>
            </a:pPr>
            <a:r>
              <a:rPr lang="en-US" sz="2000" dirty="0">
                <a:latin typeface="+mj-lt"/>
              </a:rPr>
              <a:t>-  KNN-ADWIN	</a:t>
            </a:r>
            <a:r>
              <a:rPr lang="en-US" sz="1400" dirty="0">
                <a:solidFill>
                  <a:prstClr val="black"/>
                </a:solidFill>
                <a:latin typeface="Calibri" panose="020F0502020204030204"/>
              </a:rPr>
              <a:t>(</a:t>
            </a:r>
            <a:r>
              <a:rPr lang="en-US" sz="1400" dirty="0" err="1">
                <a:solidFill>
                  <a:prstClr val="black"/>
                </a:solidFill>
                <a:latin typeface="Calibri" panose="020F0502020204030204"/>
              </a:rPr>
              <a:t>Bifet</a:t>
            </a:r>
            <a:r>
              <a:rPr lang="en-US" sz="1400" dirty="0">
                <a:solidFill>
                  <a:prstClr val="black"/>
                </a:solidFill>
                <a:latin typeface="Calibri" panose="020F0502020204030204"/>
              </a:rPr>
              <a:t> and </a:t>
            </a:r>
            <a:r>
              <a:rPr lang="en-US" sz="1400" dirty="0" err="1">
                <a:solidFill>
                  <a:prstClr val="black"/>
                </a:solidFill>
                <a:latin typeface="Calibri" panose="020F0502020204030204"/>
              </a:rPr>
              <a:t>Gavalda</a:t>
            </a:r>
            <a:r>
              <a:rPr lang="en-US" sz="1400" dirty="0">
                <a:solidFill>
                  <a:prstClr val="black"/>
                </a:solidFill>
                <a:latin typeface="Calibri" panose="020F0502020204030204"/>
              </a:rPr>
              <a:t>, 2007)</a:t>
            </a:r>
            <a:r>
              <a:rPr lang="en-US" sz="2000" dirty="0">
                <a:latin typeface="+mj-lt"/>
              </a:rPr>
              <a:t>   </a:t>
            </a:r>
          </a:p>
          <a:p>
            <a:pPr>
              <a:lnSpc>
                <a:spcPct val="100000"/>
              </a:lnSpc>
              <a:buFontTx/>
              <a:buChar char="-"/>
            </a:pPr>
            <a:r>
              <a:rPr lang="en-US" sz="2000" dirty="0">
                <a:latin typeface="+mj-lt"/>
              </a:rPr>
              <a:t>Average Weighting Ensemble (AWE)	 </a:t>
            </a:r>
            <a:r>
              <a:rPr lang="en-US" sz="1400" dirty="0">
                <a:solidFill>
                  <a:prstClr val="black"/>
                </a:solidFill>
                <a:latin typeface="Calibri" panose="020F0502020204030204"/>
              </a:rPr>
              <a:t>(Wang et al., 2003)</a:t>
            </a:r>
            <a:endParaRPr lang="en-US" sz="2000" dirty="0">
              <a:latin typeface="+mj-lt"/>
            </a:endParaRPr>
          </a:p>
          <a:p>
            <a:pPr lvl="0" defTabSz="914400">
              <a:spcBef>
                <a:spcPts val="1000"/>
              </a:spcBef>
              <a:buFontTx/>
              <a:buChar char="-"/>
            </a:pPr>
            <a:r>
              <a:rPr lang="en-US" sz="2000" dirty="0">
                <a:latin typeface="+mj-lt"/>
              </a:rPr>
              <a:t>Dynamic Weight Majority (DWM)		</a:t>
            </a:r>
            <a:r>
              <a:rPr lang="en-US" sz="1400" dirty="0">
                <a:solidFill>
                  <a:prstClr val="black"/>
                </a:solidFill>
                <a:latin typeface="Calibri" panose="020F0502020204030204"/>
              </a:rPr>
              <a:t>(Kolter and Maloof, 2007)</a:t>
            </a:r>
          </a:p>
          <a:p>
            <a:pPr lvl="0" defTabSz="914400">
              <a:spcBef>
                <a:spcPts val="1000"/>
              </a:spcBef>
              <a:buFontTx/>
              <a:buChar char="-"/>
            </a:pPr>
            <a:r>
              <a:rPr lang="en-US" sz="2000" dirty="0">
                <a:latin typeface="+mj-lt"/>
              </a:rPr>
              <a:t>Learning in Non-Stationary Environments (LNSE)	</a:t>
            </a:r>
            <a:r>
              <a:rPr lang="en-US" sz="1400" dirty="0">
                <a:solidFill>
                  <a:prstClr val="black"/>
                </a:solidFill>
                <a:latin typeface="Calibri" panose="020F0502020204030204"/>
              </a:rPr>
              <a:t>(Elwell and </a:t>
            </a:r>
            <a:r>
              <a:rPr lang="en-US" sz="1400" dirty="0" err="1">
                <a:solidFill>
                  <a:prstClr val="black"/>
                </a:solidFill>
                <a:latin typeface="Calibri" panose="020F0502020204030204"/>
              </a:rPr>
              <a:t>Polikar</a:t>
            </a:r>
            <a:r>
              <a:rPr lang="en-US" sz="1400" dirty="0">
                <a:solidFill>
                  <a:prstClr val="black"/>
                </a:solidFill>
                <a:latin typeface="Calibri" panose="020F0502020204030204"/>
              </a:rPr>
              <a:t>, 2011)</a:t>
            </a:r>
          </a:p>
          <a:p>
            <a:pPr marL="0" lvl="0" indent="0" defTabSz="914400">
              <a:spcBef>
                <a:spcPts val="1000"/>
              </a:spcBef>
              <a:spcAft>
                <a:spcPts val="1200"/>
              </a:spcAft>
              <a:buNone/>
            </a:pPr>
            <a:r>
              <a:rPr lang="en-US" sz="2000" dirty="0">
                <a:latin typeface="+mj-lt"/>
              </a:rPr>
              <a:t>-  Streaming Random Patches (SRP)	</a:t>
            </a:r>
            <a:r>
              <a:rPr lang="en-IL" sz="1400" dirty="0">
                <a:solidFill>
                  <a:prstClr val="black"/>
                </a:solidFill>
                <a:latin typeface="Calibri" panose="020F0502020204030204"/>
              </a:rPr>
              <a:t>(Gomes et al., 2019)</a:t>
            </a:r>
            <a:endParaRPr lang="en-US" sz="1400" dirty="0">
              <a:solidFill>
                <a:prstClr val="black"/>
              </a:solidFill>
              <a:latin typeface="Calibri" panose="020F0502020204030204"/>
            </a:endParaRPr>
          </a:p>
          <a:p>
            <a:pPr marL="0" indent="0">
              <a:lnSpc>
                <a:spcPct val="100000"/>
              </a:lnSpc>
              <a:buNone/>
            </a:pPr>
            <a:r>
              <a:rPr lang="en-US" sz="2000" b="1" i="1" dirty="0">
                <a:latin typeface="+mj-lt"/>
              </a:rPr>
              <a:t>Structure learning methods:</a:t>
            </a:r>
          </a:p>
          <a:p>
            <a:pPr>
              <a:lnSpc>
                <a:spcPct val="100000"/>
              </a:lnSpc>
              <a:buFontTx/>
              <a:buChar char="-"/>
            </a:pPr>
            <a:r>
              <a:rPr lang="en-US" sz="2000" dirty="0">
                <a:latin typeface="+mj-lt"/>
              </a:rPr>
              <a:t>K2 (Search &amp; Score)	</a:t>
            </a:r>
            <a:r>
              <a:rPr lang="en-US" sz="1400" dirty="0">
                <a:solidFill>
                  <a:prstClr val="black"/>
                </a:solidFill>
                <a:latin typeface="Calibri" panose="020F0502020204030204"/>
              </a:rPr>
              <a:t>(</a:t>
            </a:r>
            <a:r>
              <a:rPr lang="en-GB" sz="1400" dirty="0">
                <a:solidFill>
                  <a:prstClr val="black"/>
                </a:solidFill>
                <a:latin typeface="Calibri" panose="020F0502020204030204"/>
              </a:rPr>
              <a:t>Cooper, G. F., &amp; Herskovits, E. (1992))</a:t>
            </a:r>
          </a:p>
          <a:p>
            <a:pPr>
              <a:lnSpc>
                <a:spcPct val="100000"/>
              </a:lnSpc>
              <a:buFontTx/>
              <a:buChar char="-"/>
            </a:pPr>
            <a:r>
              <a:rPr lang="en-US" sz="2000" dirty="0">
                <a:latin typeface="+mj-lt"/>
              </a:rPr>
              <a:t>PC (Constraint Based)	</a:t>
            </a:r>
            <a:r>
              <a:rPr lang="en-US" sz="1400" dirty="0">
                <a:solidFill>
                  <a:prstClr val="black"/>
                </a:solidFill>
                <a:latin typeface="Calibri" panose="020F0502020204030204"/>
              </a:rPr>
              <a:t>(</a:t>
            </a:r>
            <a:r>
              <a:rPr lang="en-US" sz="1400" dirty="0" err="1">
                <a:solidFill>
                  <a:prstClr val="black"/>
                </a:solidFill>
                <a:latin typeface="Calibri" panose="020F0502020204030204"/>
              </a:rPr>
              <a:t>Spirtes</a:t>
            </a:r>
            <a:r>
              <a:rPr lang="en-US" sz="1400" dirty="0">
                <a:solidFill>
                  <a:prstClr val="black"/>
                </a:solidFill>
                <a:latin typeface="Calibri" panose="020F0502020204030204"/>
              </a:rPr>
              <a:t> et al., 2000)</a:t>
            </a:r>
          </a:p>
          <a:p>
            <a:pPr>
              <a:lnSpc>
                <a:spcPct val="100000"/>
              </a:lnSpc>
              <a:buFontTx/>
              <a:buChar char="-"/>
            </a:pPr>
            <a:r>
              <a:rPr lang="en-US" sz="2000" dirty="0">
                <a:latin typeface="+mj-lt"/>
              </a:rPr>
              <a:t>Min Max Hill Climbing – MMHC (Hybrid)</a:t>
            </a:r>
            <a:r>
              <a:rPr lang="en-US" sz="2000" dirty="0">
                <a:latin typeface="Arial" panose="020B0604020202020204" pitchFamily="34" charset="0"/>
              </a:rPr>
              <a:t> </a:t>
            </a:r>
            <a:r>
              <a:rPr lang="en-US" sz="1400" dirty="0">
                <a:solidFill>
                  <a:prstClr val="black"/>
                </a:solidFill>
                <a:latin typeface="Calibri" panose="020F0502020204030204"/>
              </a:rPr>
              <a:t>(</a:t>
            </a:r>
            <a:r>
              <a:rPr lang="en-US" sz="1400" dirty="0" err="1">
                <a:solidFill>
                  <a:prstClr val="black"/>
                </a:solidFill>
                <a:latin typeface="Calibri" panose="020F0502020204030204"/>
              </a:rPr>
              <a:t>Tsamardinos</a:t>
            </a:r>
            <a:r>
              <a:rPr lang="en-US" sz="1400" dirty="0">
                <a:solidFill>
                  <a:prstClr val="black"/>
                </a:solidFill>
                <a:latin typeface="Calibri" panose="020F0502020204030204"/>
              </a:rPr>
              <a:t> et al., 2006)	</a:t>
            </a:r>
          </a:p>
        </p:txBody>
      </p:sp>
      <p:grpSp>
        <p:nvGrpSpPr>
          <p:cNvPr id="16" name="Group 15">
            <a:extLst>
              <a:ext uri="{FF2B5EF4-FFF2-40B4-BE49-F238E27FC236}">
                <a16:creationId xmlns:a16="http://schemas.microsoft.com/office/drawing/2014/main" id="{BC5C0B5B-AF7B-496C-B2EB-B8217FADB175}"/>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7" name="Group 16">
              <a:extLst>
                <a:ext uri="{FF2B5EF4-FFF2-40B4-BE49-F238E27FC236}">
                  <a16:creationId xmlns:a16="http://schemas.microsoft.com/office/drawing/2014/main" id="{86ADC3BE-E31B-48E9-B5D0-DEC1A1A6532D}"/>
                </a:ext>
              </a:extLst>
            </p:cNvPr>
            <p:cNvGrpSpPr/>
            <p:nvPr/>
          </p:nvGrpSpPr>
          <p:grpSpPr>
            <a:xfrm>
              <a:off x="242872" y="5830132"/>
              <a:ext cx="6258050" cy="352542"/>
              <a:chOff x="-409781" y="5927207"/>
              <a:chExt cx="5389358" cy="301874"/>
            </a:xfrm>
            <a:grpFill/>
          </p:grpSpPr>
          <p:sp>
            <p:nvSpPr>
              <p:cNvPr id="19" name="Arrow: Chevron 18">
                <a:extLst>
                  <a:ext uri="{FF2B5EF4-FFF2-40B4-BE49-F238E27FC236}">
                    <a16:creationId xmlns:a16="http://schemas.microsoft.com/office/drawing/2014/main" id="{4F84936E-CA57-472F-8D00-ED40A2F70976}"/>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Competitors</a:t>
                </a:r>
                <a:endParaRPr lang="en-IL" sz="1600" b="1" dirty="0">
                  <a:solidFill>
                    <a:schemeClr val="tx1"/>
                  </a:solidFill>
                </a:endParaRPr>
              </a:p>
            </p:txBody>
          </p:sp>
          <p:sp>
            <p:nvSpPr>
              <p:cNvPr id="20" name="Arrow: Chevron 19">
                <a:extLst>
                  <a:ext uri="{FF2B5EF4-FFF2-40B4-BE49-F238E27FC236}">
                    <a16:creationId xmlns:a16="http://schemas.microsoft.com/office/drawing/2014/main" id="{C25A5A06-E0D4-40AB-A2C8-0A3E225CCC3E}"/>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073AEE00-4310-47C0-9932-A67EB09A4889}"/>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7" name="Arrow: Chevron 26">
                <a:extLst>
                  <a:ext uri="{FF2B5EF4-FFF2-40B4-BE49-F238E27FC236}">
                    <a16:creationId xmlns:a16="http://schemas.microsoft.com/office/drawing/2014/main" id="{26356BCC-2D23-4FD3-9186-840DD1BFBF27}"/>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8" name="Arrow: Chevron 17">
              <a:extLst>
                <a:ext uri="{FF2B5EF4-FFF2-40B4-BE49-F238E27FC236}">
                  <a16:creationId xmlns:a16="http://schemas.microsoft.com/office/drawing/2014/main" id="{ED379138-35BE-4D24-9647-6F5C4486FC77}"/>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365671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fade">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fade">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fade">
                                      <p:cBhvr>
                                        <p:cTn id="47" dur="500"/>
                                        <p:tgtEl>
                                          <p:spTgt spid="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xEl>
                                              <p:pRg st="9" end="9"/>
                                            </p:txEl>
                                          </p:spTgt>
                                        </p:tgtEl>
                                        <p:attrNameLst>
                                          <p:attrName>style.visibility</p:attrName>
                                        </p:attrNameLst>
                                      </p:cBhvr>
                                      <p:to>
                                        <p:strVal val="visible"/>
                                      </p:to>
                                    </p:set>
                                    <p:animEffect transition="in" filter="fade">
                                      <p:cBhvr>
                                        <p:cTn id="52"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Sin</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30</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grpSp>
        <p:nvGrpSpPr>
          <p:cNvPr id="15" name="Group 14">
            <a:extLst>
              <a:ext uri="{FF2B5EF4-FFF2-40B4-BE49-F238E27FC236}">
                <a16:creationId xmlns:a16="http://schemas.microsoft.com/office/drawing/2014/main" id="{F34CCB11-1A02-4E52-8305-06F0D6E2B242}"/>
              </a:ext>
            </a:extLst>
          </p:cNvPr>
          <p:cNvGrpSpPr/>
          <p:nvPr/>
        </p:nvGrpSpPr>
        <p:grpSpPr>
          <a:xfrm>
            <a:off x="1980004" y="1916832"/>
            <a:ext cx="4666785" cy="2123891"/>
            <a:chOff x="0" y="0"/>
            <a:chExt cx="3886200" cy="1871260"/>
          </a:xfrm>
        </p:grpSpPr>
        <p:pic>
          <p:nvPicPr>
            <p:cNvPr id="16" name="Picture 15">
              <a:extLst>
                <a:ext uri="{FF2B5EF4-FFF2-40B4-BE49-F238E27FC236}">
                  <a16:creationId xmlns:a16="http://schemas.microsoft.com/office/drawing/2014/main" id="{D8AF1903-1C64-4953-AA04-50CC6EBF5EF7}"/>
                </a:ext>
              </a:extLst>
            </p:cNvPr>
            <p:cNvPicPr>
              <a:picLocks noChangeAspect="1"/>
            </p:cNvPicPr>
            <p:nvPr/>
          </p:nvPicPr>
          <p:blipFill>
            <a:blip r:embed="rId3"/>
            <a:stretch>
              <a:fillRect/>
            </a:stretch>
          </p:blipFill>
          <p:spPr>
            <a:xfrm>
              <a:off x="6350" y="0"/>
              <a:ext cx="3855873" cy="1210160"/>
            </a:xfrm>
            <a:prstGeom prst="rect">
              <a:avLst/>
            </a:prstGeom>
          </p:spPr>
        </p:pic>
        <p:pic>
          <p:nvPicPr>
            <p:cNvPr id="17" name="Picture 16">
              <a:extLst>
                <a:ext uri="{FF2B5EF4-FFF2-40B4-BE49-F238E27FC236}">
                  <a16:creationId xmlns:a16="http://schemas.microsoft.com/office/drawing/2014/main" id="{9D0FA868-3418-4ACB-B1CC-F6469D9EDCD2}"/>
                </a:ext>
              </a:extLst>
            </p:cNvPr>
            <p:cNvPicPr>
              <a:picLocks noChangeAspect="1"/>
            </p:cNvPicPr>
            <p:nvPr/>
          </p:nvPicPr>
          <p:blipFill>
            <a:blip r:embed="rId4"/>
            <a:stretch>
              <a:fillRect/>
            </a:stretch>
          </p:blipFill>
          <p:spPr>
            <a:xfrm>
              <a:off x="0" y="1187450"/>
              <a:ext cx="3886200" cy="683810"/>
            </a:xfrm>
            <a:prstGeom prst="rect">
              <a:avLst/>
            </a:prstGeom>
          </p:spPr>
        </p:pic>
      </p:grpSp>
      <p:sp>
        <p:nvSpPr>
          <p:cNvPr id="18" name="TextBox 17">
            <a:extLst>
              <a:ext uri="{FF2B5EF4-FFF2-40B4-BE49-F238E27FC236}">
                <a16:creationId xmlns:a16="http://schemas.microsoft.com/office/drawing/2014/main" id="{38E2CEE8-727E-4829-B178-10F1E78FC29F}"/>
              </a:ext>
            </a:extLst>
          </p:cNvPr>
          <p:cNvSpPr txBox="1"/>
          <p:nvPr/>
        </p:nvSpPr>
        <p:spPr>
          <a:xfrm>
            <a:off x="575048" y="1382286"/>
            <a:ext cx="8568952" cy="4093428"/>
          </a:xfrm>
          <a:prstGeom prst="rect">
            <a:avLst/>
          </a:prstGeom>
          <a:noFill/>
        </p:spPr>
        <p:txBody>
          <a:bodyPr wrap="square" rtlCol="0">
            <a:spAutoFit/>
          </a:bodyPr>
          <a:lstStyle/>
          <a:p>
            <a:pPr marL="285750" indent="-285750">
              <a:buFontTx/>
              <a:buChar char="-"/>
            </a:pPr>
            <a:r>
              <a:rPr lang="en-US" sz="2000" dirty="0">
                <a:latin typeface="+mj-lt"/>
              </a:rPr>
              <a:t>3 discrete variables that change with time (virtual drift) generated from: </a:t>
            </a:r>
          </a:p>
          <a:p>
            <a:pPr marL="285750" indent="-285750">
              <a:buFontTx/>
              <a:buChar char="-"/>
            </a:pPr>
            <a:endParaRPr lang="en-US" sz="2000" dirty="0">
              <a:latin typeface="+mj-lt"/>
            </a:endParaRPr>
          </a:p>
          <a:p>
            <a:pPr marL="285750" indent="-285750">
              <a:buFontTx/>
              <a:buChar char="-"/>
            </a:pPr>
            <a:endParaRPr lang="en-US" sz="2000" dirty="0">
              <a:latin typeface="+mj-lt"/>
            </a:endParaRPr>
          </a:p>
          <a:p>
            <a:pPr marL="285750" indent="-285750">
              <a:buFontTx/>
              <a:buChar char="-"/>
            </a:pPr>
            <a:endParaRPr lang="en-US" sz="2000" dirty="0">
              <a:latin typeface="+mj-lt"/>
            </a:endParaRPr>
          </a:p>
          <a:p>
            <a:pPr marL="285750" indent="-285750">
              <a:buFontTx/>
              <a:buChar char="-"/>
            </a:pPr>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a:p>
            <a:r>
              <a:rPr lang="en-US" sz="2000" dirty="0">
                <a:latin typeface="+mj-lt"/>
              </a:rPr>
              <a:t>-     5 added features – noise</a:t>
            </a:r>
          </a:p>
          <a:p>
            <a:pPr marL="342900" indent="-342900">
              <a:buFontTx/>
              <a:buChar char="-"/>
            </a:pPr>
            <a:r>
              <a:rPr lang="en-US" sz="2000" dirty="0">
                <a:latin typeface="+mj-lt"/>
              </a:rPr>
              <a:t>10 permutations</a:t>
            </a:r>
          </a:p>
          <a:p>
            <a:pPr marL="342900" indent="-342900">
              <a:buFontTx/>
              <a:buChar char="-"/>
            </a:pPr>
            <a:r>
              <a:rPr lang="en-US" sz="2000" dirty="0">
                <a:latin typeface="+mj-lt"/>
              </a:rPr>
              <a:t>30,000 observations from 30 time steps</a:t>
            </a:r>
          </a:p>
          <a:p>
            <a:endParaRPr lang="en-US" sz="2000" dirty="0">
              <a:latin typeface="+mj-lt"/>
            </a:endParaRPr>
          </a:p>
        </p:txBody>
      </p:sp>
      <p:grpSp>
        <p:nvGrpSpPr>
          <p:cNvPr id="19" name="Group 18">
            <a:extLst>
              <a:ext uri="{FF2B5EF4-FFF2-40B4-BE49-F238E27FC236}">
                <a16:creationId xmlns:a16="http://schemas.microsoft.com/office/drawing/2014/main" id="{1282C609-2600-49CA-BA48-32A9DB880471}"/>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20" name="Group 19">
              <a:extLst>
                <a:ext uri="{FF2B5EF4-FFF2-40B4-BE49-F238E27FC236}">
                  <a16:creationId xmlns:a16="http://schemas.microsoft.com/office/drawing/2014/main" id="{A2C91124-9841-43B2-A325-67940A607F05}"/>
                </a:ext>
              </a:extLst>
            </p:cNvPr>
            <p:cNvGrpSpPr/>
            <p:nvPr/>
          </p:nvGrpSpPr>
          <p:grpSpPr>
            <a:xfrm>
              <a:off x="242872" y="5830132"/>
              <a:ext cx="6258050" cy="352542"/>
              <a:chOff x="-409781" y="5927207"/>
              <a:chExt cx="5389358" cy="301874"/>
            </a:xfrm>
            <a:grpFill/>
          </p:grpSpPr>
          <p:sp>
            <p:nvSpPr>
              <p:cNvPr id="27" name="Arrow: Chevron 26">
                <a:extLst>
                  <a:ext uri="{FF2B5EF4-FFF2-40B4-BE49-F238E27FC236}">
                    <a16:creationId xmlns:a16="http://schemas.microsoft.com/office/drawing/2014/main" id="{55BE71F6-DBAF-4FD0-9658-DA989B6B3488}"/>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8" name="Arrow: Chevron 27">
                <a:extLst>
                  <a:ext uri="{FF2B5EF4-FFF2-40B4-BE49-F238E27FC236}">
                    <a16:creationId xmlns:a16="http://schemas.microsoft.com/office/drawing/2014/main" id="{B55EB8F4-F586-4F83-840E-B4E7B9FC0230}"/>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9" name="Arrow: Chevron 28">
                <a:extLst>
                  <a:ext uri="{FF2B5EF4-FFF2-40B4-BE49-F238E27FC236}">
                    <a16:creationId xmlns:a16="http://schemas.microsoft.com/office/drawing/2014/main" id="{CD5AC331-2E75-4AFF-901D-54071FF4E069}"/>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30" name="Arrow: Chevron 29">
                <a:extLst>
                  <a:ext uri="{FF2B5EF4-FFF2-40B4-BE49-F238E27FC236}">
                    <a16:creationId xmlns:a16="http://schemas.microsoft.com/office/drawing/2014/main" id="{90C9787C-2D86-4A5B-89C0-39C95F42D6AE}"/>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21" name="Arrow: Chevron 20">
              <a:extLst>
                <a:ext uri="{FF2B5EF4-FFF2-40B4-BE49-F238E27FC236}">
                  <a16:creationId xmlns:a16="http://schemas.microsoft.com/office/drawing/2014/main" id="{B678BAD9-4958-49BB-9985-D78ACA552E73}"/>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spTree>
    <p:extLst>
      <p:ext uri="{BB962C8B-B14F-4D97-AF65-F5344CB8AC3E}">
        <p14:creationId xmlns:p14="http://schemas.microsoft.com/office/powerpoint/2010/main" val="182202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Sin (CDDRL vs. Ensembles)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31</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pic>
        <p:nvPicPr>
          <p:cNvPr id="5" name="Picture 4" descr="Chart, line chart&#10;&#10;Description automatically generated">
            <a:extLst>
              <a:ext uri="{FF2B5EF4-FFF2-40B4-BE49-F238E27FC236}">
                <a16:creationId xmlns:a16="http://schemas.microsoft.com/office/drawing/2014/main" id="{D6BE8D36-AB1D-4639-A71C-0A9F9F399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82" y="1124749"/>
            <a:ext cx="8496944" cy="4592507"/>
          </a:xfrm>
          <a:prstGeom prst="rect">
            <a:avLst/>
          </a:prstGeom>
        </p:spPr>
      </p:pic>
      <p:grpSp>
        <p:nvGrpSpPr>
          <p:cNvPr id="19" name="Group 18">
            <a:extLst>
              <a:ext uri="{FF2B5EF4-FFF2-40B4-BE49-F238E27FC236}">
                <a16:creationId xmlns:a16="http://schemas.microsoft.com/office/drawing/2014/main" id="{D78EB662-0747-445F-816A-E30CFAE625D4}"/>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20" name="Group 19">
              <a:extLst>
                <a:ext uri="{FF2B5EF4-FFF2-40B4-BE49-F238E27FC236}">
                  <a16:creationId xmlns:a16="http://schemas.microsoft.com/office/drawing/2014/main" id="{54005FCB-52E3-4B29-A066-829B5B4D988C}"/>
                </a:ext>
              </a:extLst>
            </p:cNvPr>
            <p:cNvGrpSpPr/>
            <p:nvPr/>
          </p:nvGrpSpPr>
          <p:grpSpPr>
            <a:xfrm>
              <a:off x="242872" y="5830132"/>
              <a:ext cx="6258050" cy="352542"/>
              <a:chOff x="-409781" y="5927207"/>
              <a:chExt cx="5389358" cy="301874"/>
            </a:xfrm>
            <a:grpFill/>
          </p:grpSpPr>
          <p:sp>
            <p:nvSpPr>
              <p:cNvPr id="27" name="Arrow: Chevron 26">
                <a:extLst>
                  <a:ext uri="{FF2B5EF4-FFF2-40B4-BE49-F238E27FC236}">
                    <a16:creationId xmlns:a16="http://schemas.microsoft.com/office/drawing/2014/main" id="{6D87660A-7BD5-4A21-8F76-3805E4383092}"/>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8" name="Arrow: Chevron 27">
                <a:extLst>
                  <a:ext uri="{FF2B5EF4-FFF2-40B4-BE49-F238E27FC236}">
                    <a16:creationId xmlns:a16="http://schemas.microsoft.com/office/drawing/2014/main" id="{43BFE638-A55A-4C87-ADFA-2E3721126488}"/>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9" name="Arrow: Chevron 28">
                <a:extLst>
                  <a:ext uri="{FF2B5EF4-FFF2-40B4-BE49-F238E27FC236}">
                    <a16:creationId xmlns:a16="http://schemas.microsoft.com/office/drawing/2014/main" id="{629E8969-B5F0-4458-976E-A98D36F40611}"/>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30" name="Arrow: Chevron 29">
                <a:extLst>
                  <a:ext uri="{FF2B5EF4-FFF2-40B4-BE49-F238E27FC236}">
                    <a16:creationId xmlns:a16="http://schemas.microsoft.com/office/drawing/2014/main" id="{F049E03B-0A5F-4718-BA04-E13A109BE873}"/>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21" name="Arrow: Chevron 20">
              <a:extLst>
                <a:ext uri="{FF2B5EF4-FFF2-40B4-BE49-F238E27FC236}">
                  <a16:creationId xmlns:a16="http://schemas.microsoft.com/office/drawing/2014/main" id="{C54FDD19-9B40-4F45-A677-FD80ECECAA0A}"/>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spTree>
    <p:extLst>
      <p:ext uri="{BB962C8B-B14F-4D97-AF65-F5344CB8AC3E}">
        <p14:creationId xmlns:p14="http://schemas.microsoft.com/office/powerpoint/2010/main" val="180138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Sin (CDDRL vs. SL Methods)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32</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pic>
        <p:nvPicPr>
          <p:cNvPr id="6" name="Picture 5" descr="Chart, line chart&#10;&#10;Description automatically generated">
            <a:extLst>
              <a:ext uri="{FF2B5EF4-FFF2-40B4-BE49-F238E27FC236}">
                <a16:creationId xmlns:a16="http://schemas.microsoft.com/office/drawing/2014/main" id="{2ACB94AB-84DF-4749-8378-E2863814E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2" y="1268760"/>
            <a:ext cx="8577600" cy="4486978"/>
          </a:xfrm>
          <a:prstGeom prst="rect">
            <a:avLst/>
          </a:prstGeom>
        </p:spPr>
      </p:pic>
      <p:grpSp>
        <p:nvGrpSpPr>
          <p:cNvPr id="15" name="Group 14">
            <a:extLst>
              <a:ext uri="{FF2B5EF4-FFF2-40B4-BE49-F238E27FC236}">
                <a16:creationId xmlns:a16="http://schemas.microsoft.com/office/drawing/2014/main" id="{B2AEE7C7-6604-4730-8276-0A450E2C883B}"/>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67475384-74B4-4CDC-B425-83B860321E30}"/>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D3DF787D-03F4-41CD-B33A-35BB2ECC5321}"/>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5AF7CB28-F5C7-43B0-8612-1CC9E9F1E15E}"/>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34B75564-65B9-439A-B3A1-3C1CD3CA37C5}"/>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A9E7279B-A4E9-4A77-88AE-5807A253D511}"/>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3B5FA762-FFEA-47B0-BC50-4F9B435C5E7D}"/>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spTree>
    <p:extLst>
      <p:ext uri="{BB962C8B-B14F-4D97-AF65-F5344CB8AC3E}">
        <p14:creationId xmlns:p14="http://schemas.microsoft.com/office/powerpoint/2010/main" val="104433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Sin (Run Time)</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33</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pic>
        <p:nvPicPr>
          <p:cNvPr id="5" name="Picture 4" descr="Chart, bar chart&#10;&#10;Description automatically generated">
            <a:extLst>
              <a:ext uri="{FF2B5EF4-FFF2-40B4-BE49-F238E27FC236}">
                <a16:creationId xmlns:a16="http://schemas.microsoft.com/office/drawing/2014/main" id="{33FDB0EA-9374-444D-B2BF-2C61E8ECE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2" y="1124750"/>
            <a:ext cx="8584154" cy="4592507"/>
          </a:xfrm>
          <a:prstGeom prst="rect">
            <a:avLst/>
          </a:prstGeom>
        </p:spPr>
      </p:pic>
      <p:grpSp>
        <p:nvGrpSpPr>
          <p:cNvPr id="15" name="Group 14">
            <a:extLst>
              <a:ext uri="{FF2B5EF4-FFF2-40B4-BE49-F238E27FC236}">
                <a16:creationId xmlns:a16="http://schemas.microsoft.com/office/drawing/2014/main" id="{DE5642E0-E22C-4441-86A4-065AEF9C7C32}"/>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8AF26A53-FB9C-40D7-9BA8-7032292A6DBA}"/>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E6D69626-F5AE-4134-AC87-17AB74FDD171}"/>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82FA5E24-4816-4A7E-A539-4A06AF14AC18}"/>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8912FDB5-FF96-450C-A6AE-9ED727324833}"/>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3E3E8F86-7C04-4A93-A5C0-2E75DBE989F3}"/>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D9F3BD7D-C449-4892-BA1D-5D1E9B80C3F3}"/>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spTree>
    <p:extLst>
      <p:ext uri="{BB962C8B-B14F-4D97-AF65-F5344CB8AC3E}">
        <p14:creationId xmlns:p14="http://schemas.microsoft.com/office/powerpoint/2010/main" val="227103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STAGGER</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34</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sp>
        <p:nvSpPr>
          <p:cNvPr id="19" name="TextBox 18">
            <a:extLst>
              <a:ext uri="{FF2B5EF4-FFF2-40B4-BE49-F238E27FC236}">
                <a16:creationId xmlns:a16="http://schemas.microsoft.com/office/drawing/2014/main" id="{EF3CF311-738A-4743-8481-E43D3DF1A3D9}"/>
              </a:ext>
            </a:extLst>
          </p:cNvPr>
          <p:cNvSpPr txBox="1"/>
          <p:nvPr/>
        </p:nvSpPr>
        <p:spPr>
          <a:xfrm>
            <a:off x="269112" y="1357368"/>
            <a:ext cx="8568952" cy="3785652"/>
          </a:xfrm>
          <a:prstGeom prst="rect">
            <a:avLst/>
          </a:prstGeom>
          <a:noFill/>
        </p:spPr>
        <p:txBody>
          <a:bodyPr wrap="square" rtlCol="0">
            <a:spAutoFit/>
          </a:bodyPr>
          <a:lstStyle/>
          <a:p>
            <a:pPr marL="285750" indent="-285750">
              <a:buFontTx/>
              <a:buChar char="-"/>
            </a:pPr>
            <a:r>
              <a:rPr lang="en-US" sz="2000" dirty="0">
                <a:latin typeface="+mj-lt"/>
              </a:rPr>
              <a:t>Synthetic data generated by STAGGER – 10 permutations</a:t>
            </a:r>
          </a:p>
          <a:p>
            <a:pPr marL="285750" indent="-285750">
              <a:buFontTx/>
              <a:buChar char="-"/>
            </a:pPr>
            <a:endParaRPr lang="en-US" sz="2000" dirty="0">
              <a:latin typeface="+mj-lt"/>
            </a:endParaRPr>
          </a:p>
          <a:p>
            <a:pPr marL="285750" indent="-285750">
              <a:buFontTx/>
              <a:buChar char="-"/>
            </a:pPr>
            <a:r>
              <a:rPr lang="en-US" sz="2000" dirty="0">
                <a:latin typeface="+mj-lt"/>
              </a:rPr>
              <a:t>3 discrete variables (color, size and shape) + 2 noise features</a:t>
            </a:r>
          </a:p>
          <a:p>
            <a:endParaRPr lang="en-US" sz="2000" dirty="0">
              <a:latin typeface="+mj-lt"/>
            </a:endParaRPr>
          </a:p>
          <a:p>
            <a:pPr marL="285750" indent="-285750">
              <a:buFontTx/>
              <a:buChar char="-"/>
            </a:pPr>
            <a:r>
              <a:rPr lang="en-US" sz="2000" dirty="0">
                <a:latin typeface="+mj-lt"/>
              </a:rPr>
              <a:t>2 class functions – concept drift was introduced by changing the probability to belong to the second class:</a:t>
            </a:r>
          </a:p>
          <a:p>
            <a:pPr marL="285750" indent="-285750">
              <a:buFontTx/>
              <a:buChar char="-"/>
            </a:pPr>
            <a:endParaRPr lang="en-US" sz="2000" dirty="0">
              <a:latin typeface="+mj-lt"/>
            </a:endParaRPr>
          </a:p>
          <a:p>
            <a:pPr marL="285750" indent="-285750">
              <a:buFontTx/>
              <a:buChar char="-"/>
            </a:pPr>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a:p>
            <a:r>
              <a:rPr lang="en-US" sz="2000" dirty="0">
                <a:latin typeface="+mj-lt"/>
              </a:rPr>
              <a:t>-   30,000 observations with 30 time steps</a:t>
            </a:r>
          </a:p>
        </p:txBody>
      </p:sp>
      <p:pic>
        <p:nvPicPr>
          <p:cNvPr id="20" name="Picture 19">
            <a:extLst>
              <a:ext uri="{FF2B5EF4-FFF2-40B4-BE49-F238E27FC236}">
                <a16:creationId xmlns:a16="http://schemas.microsoft.com/office/drawing/2014/main" id="{BD7A59A2-75BE-4DC2-A9A0-F17EC63FE941}"/>
              </a:ext>
            </a:extLst>
          </p:cNvPr>
          <p:cNvPicPr>
            <a:picLocks noChangeAspect="1"/>
          </p:cNvPicPr>
          <p:nvPr/>
        </p:nvPicPr>
        <p:blipFill>
          <a:blip r:embed="rId3"/>
          <a:stretch>
            <a:fillRect/>
          </a:stretch>
        </p:blipFill>
        <p:spPr>
          <a:xfrm>
            <a:off x="1733110" y="3313196"/>
            <a:ext cx="4541584" cy="1224136"/>
          </a:xfrm>
          <a:prstGeom prst="rect">
            <a:avLst/>
          </a:prstGeom>
        </p:spPr>
      </p:pic>
      <p:grpSp>
        <p:nvGrpSpPr>
          <p:cNvPr id="21" name="Group 20">
            <a:extLst>
              <a:ext uri="{FF2B5EF4-FFF2-40B4-BE49-F238E27FC236}">
                <a16:creationId xmlns:a16="http://schemas.microsoft.com/office/drawing/2014/main" id="{EE22BFE5-CA8B-4A12-BE41-489BD9239974}"/>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27" name="Group 26">
              <a:extLst>
                <a:ext uri="{FF2B5EF4-FFF2-40B4-BE49-F238E27FC236}">
                  <a16:creationId xmlns:a16="http://schemas.microsoft.com/office/drawing/2014/main" id="{3F007A91-C159-4452-9308-54CD1810F357}"/>
                </a:ext>
              </a:extLst>
            </p:cNvPr>
            <p:cNvGrpSpPr/>
            <p:nvPr/>
          </p:nvGrpSpPr>
          <p:grpSpPr>
            <a:xfrm>
              <a:off x="242872" y="5830132"/>
              <a:ext cx="6258050" cy="352542"/>
              <a:chOff x="-409781" y="5927207"/>
              <a:chExt cx="5389358" cy="301874"/>
            </a:xfrm>
            <a:grpFill/>
          </p:grpSpPr>
          <p:sp>
            <p:nvSpPr>
              <p:cNvPr id="29" name="Arrow: Chevron 28">
                <a:extLst>
                  <a:ext uri="{FF2B5EF4-FFF2-40B4-BE49-F238E27FC236}">
                    <a16:creationId xmlns:a16="http://schemas.microsoft.com/office/drawing/2014/main" id="{958AA867-C2D8-4595-B3D8-0BC1E189EB81}"/>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30" name="Arrow: Chevron 29">
                <a:extLst>
                  <a:ext uri="{FF2B5EF4-FFF2-40B4-BE49-F238E27FC236}">
                    <a16:creationId xmlns:a16="http://schemas.microsoft.com/office/drawing/2014/main" id="{42C1F05D-1C80-4A0E-9086-CD0BAF64F023}"/>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31" name="Arrow: Chevron 30">
                <a:extLst>
                  <a:ext uri="{FF2B5EF4-FFF2-40B4-BE49-F238E27FC236}">
                    <a16:creationId xmlns:a16="http://schemas.microsoft.com/office/drawing/2014/main" id="{C63D8045-973F-49D3-90C6-B3D16BDFE2FC}"/>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32" name="Arrow: Chevron 31">
                <a:extLst>
                  <a:ext uri="{FF2B5EF4-FFF2-40B4-BE49-F238E27FC236}">
                    <a16:creationId xmlns:a16="http://schemas.microsoft.com/office/drawing/2014/main" id="{4D03D0F8-2376-487F-98AD-E3D5A6780AE7}"/>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28" name="Arrow: Chevron 27">
              <a:extLst>
                <a:ext uri="{FF2B5EF4-FFF2-40B4-BE49-F238E27FC236}">
                  <a16:creationId xmlns:a16="http://schemas.microsoft.com/office/drawing/2014/main" id="{4597B509-36FB-42DC-BCC6-342C9A4BA07C}"/>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spTree>
    <p:extLst>
      <p:ext uri="{BB962C8B-B14F-4D97-AF65-F5344CB8AC3E}">
        <p14:creationId xmlns:p14="http://schemas.microsoft.com/office/powerpoint/2010/main" val="32067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503498" cy="1356360"/>
          </a:xfrm>
        </p:spPr>
        <p:txBody>
          <a:bodyPr/>
          <a:lstStyle/>
          <a:p>
            <a:pPr algn="ctr"/>
            <a:r>
              <a:rPr lang="en-US" u="sng" dirty="0"/>
              <a:t>STAGGER (CDDRL vs. Ensembles)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35</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pic>
        <p:nvPicPr>
          <p:cNvPr id="5" name="Picture 4" descr="Chart, line chart&#10;&#10;Description automatically generated">
            <a:extLst>
              <a:ext uri="{FF2B5EF4-FFF2-40B4-BE49-F238E27FC236}">
                <a16:creationId xmlns:a16="http://schemas.microsoft.com/office/drawing/2014/main" id="{D99002CF-C8D2-4B74-9786-E81A9A1B6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2" y="1124750"/>
            <a:ext cx="8584154" cy="4592507"/>
          </a:xfrm>
          <a:prstGeom prst="rect">
            <a:avLst/>
          </a:prstGeom>
        </p:spPr>
      </p:pic>
      <p:grpSp>
        <p:nvGrpSpPr>
          <p:cNvPr id="16" name="Group 15">
            <a:extLst>
              <a:ext uri="{FF2B5EF4-FFF2-40B4-BE49-F238E27FC236}">
                <a16:creationId xmlns:a16="http://schemas.microsoft.com/office/drawing/2014/main" id="{76CFC5DF-D475-4F56-A475-0F33F39511D7}"/>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7" name="Group 16">
              <a:extLst>
                <a:ext uri="{FF2B5EF4-FFF2-40B4-BE49-F238E27FC236}">
                  <a16:creationId xmlns:a16="http://schemas.microsoft.com/office/drawing/2014/main" id="{748DF8AE-4083-41A5-94A8-495AA44C49C6}"/>
                </a:ext>
              </a:extLst>
            </p:cNvPr>
            <p:cNvGrpSpPr/>
            <p:nvPr/>
          </p:nvGrpSpPr>
          <p:grpSpPr>
            <a:xfrm>
              <a:off x="242872" y="5830132"/>
              <a:ext cx="6258050" cy="352542"/>
              <a:chOff x="-409781" y="5927207"/>
              <a:chExt cx="5389358" cy="301874"/>
            </a:xfrm>
            <a:grpFill/>
          </p:grpSpPr>
          <p:sp>
            <p:nvSpPr>
              <p:cNvPr id="21" name="Arrow: Chevron 20">
                <a:extLst>
                  <a:ext uri="{FF2B5EF4-FFF2-40B4-BE49-F238E27FC236}">
                    <a16:creationId xmlns:a16="http://schemas.microsoft.com/office/drawing/2014/main" id="{08E1C95C-C89F-41D6-BEF3-1BAD83B04BB5}"/>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7" name="Arrow: Chevron 26">
                <a:extLst>
                  <a:ext uri="{FF2B5EF4-FFF2-40B4-BE49-F238E27FC236}">
                    <a16:creationId xmlns:a16="http://schemas.microsoft.com/office/drawing/2014/main" id="{C672C3BC-4CDA-4123-920C-D7CFBEFA947F}"/>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8" name="Arrow: Chevron 27">
                <a:extLst>
                  <a:ext uri="{FF2B5EF4-FFF2-40B4-BE49-F238E27FC236}">
                    <a16:creationId xmlns:a16="http://schemas.microsoft.com/office/drawing/2014/main" id="{F7929E3E-8971-49A7-893A-70CB71FD2C52}"/>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9" name="Arrow: Chevron 28">
                <a:extLst>
                  <a:ext uri="{FF2B5EF4-FFF2-40B4-BE49-F238E27FC236}">
                    <a16:creationId xmlns:a16="http://schemas.microsoft.com/office/drawing/2014/main" id="{B61EFF04-BD1A-4906-96D0-16214379ECD7}"/>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8" name="Arrow: Chevron 17">
              <a:extLst>
                <a:ext uri="{FF2B5EF4-FFF2-40B4-BE49-F238E27FC236}">
                  <a16:creationId xmlns:a16="http://schemas.microsoft.com/office/drawing/2014/main" id="{FDC6D8D4-32CA-4602-B3C1-CEDFDFE29F21}"/>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spTree>
    <p:extLst>
      <p:ext uri="{BB962C8B-B14F-4D97-AF65-F5344CB8AC3E}">
        <p14:creationId xmlns:p14="http://schemas.microsoft.com/office/powerpoint/2010/main" val="224120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503498" cy="1356360"/>
          </a:xfrm>
        </p:spPr>
        <p:txBody>
          <a:bodyPr/>
          <a:lstStyle/>
          <a:p>
            <a:pPr algn="ctr"/>
            <a:r>
              <a:rPr lang="en-US" u="sng" dirty="0"/>
              <a:t>STAGGER (CDDRL vs. SL Methods)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36</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pic>
        <p:nvPicPr>
          <p:cNvPr id="5" name="Picture 4" descr="Chart, line chart&#10;&#10;Description automatically generated">
            <a:extLst>
              <a:ext uri="{FF2B5EF4-FFF2-40B4-BE49-F238E27FC236}">
                <a16:creationId xmlns:a16="http://schemas.microsoft.com/office/drawing/2014/main" id="{4CF27DA4-AE3A-40BE-A93B-D85929776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25" y="1124750"/>
            <a:ext cx="8130350" cy="4464490"/>
          </a:xfrm>
          <a:prstGeom prst="rect">
            <a:avLst/>
          </a:prstGeom>
        </p:spPr>
      </p:pic>
      <p:grpSp>
        <p:nvGrpSpPr>
          <p:cNvPr id="15" name="Group 14">
            <a:extLst>
              <a:ext uri="{FF2B5EF4-FFF2-40B4-BE49-F238E27FC236}">
                <a16:creationId xmlns:a16="http://schemas.microsoft.com/office/drawing/2014/main" id="{D84F8C41-9689-4503-BFE7-A3BDBA61C344}"/>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B388D095-0339-465C-87BC-F2F25B3E9728}"/>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6868950A-6189-4E09-AC8A-DAE2C3D01C5F}"/>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BE4F88BF-2B3B-4DEF-B325-522F869AC80A}"/>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BF023B93-5CB4-4EBB-B6D3-D17CB6A40B7C}"/>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00EE3B4A-1289-4E60-90E7-8429FD2BC0A2}"/>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1B9B5044-7581-4399-B45E-215BA98D5701}"/>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spTree>
    <p:extLst>
      <p:ext uri="{BB962C8B-B14F-4D97-AF65-F5344CB8AC3E}">
        <p14:creationId xmlns:p14="http://schemas.microsoft.com/office/powerpoint/2010/main" val="103720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503498" cy="1356360"/>
          </a:xfrm>
        </p:spPr>
        <p:txBody>
          <a:bodyPr/>
          <a:lstStyle/>
          <a:p>
            <a:pPr algn="ctr"/>
            <a:r>
              <a:rPr lang="en-US" u="sng" dirty="0"/>
              <a:t>STAGGER (Run Time)</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37</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pic>
        <p:nvPicPr>
          <p:cNvPr id="5" name="Picture 4" descr="Chart, bar chart&#10;&#10;Description automatically generated">
            <a:extLst>
              <a:ext uri="{FF2B5EF4-FFF2-40B4-BE49-F238E27FC236}">
                <a16:creationId xmlns:a16="http://schemas.microsoft.com/office/drawing/2014/main" id="{378C96FD-BE53-4590-8C67-B02D28AF7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2" y="1124750"/>
            <a:ext cx="8577600" cy="4464490"/>
          </a:xfrm>
          <a:prstGeom prst="rect">
            <a:avLst/>
          </a:prstGeom>
        </p:spPr>
      </p:pic>
      <p:grpSp>
        <p:nvGrpSpPr>
          <p:cNvPr id="15" name="Group 14">
            <a:extLst>
              <a:ext uri="{FF2B5EF4-FFF2-40B4-BE49-F238E27FC236}">
                <a16:creationId xmlns:a16="http://schemas.microsoft.com/office/drawing/2014/main" id="{6EA42471-2785-4722-AE04-169BAB1E24B6}"/>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43605E21-4727-4D2D-A3A4-E436E6ACFC40}"/>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33ADA9E5-1575-4EFD-A0A6-44D04EDFF1C0}"/>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90C4D6E4-2007-4A60-850D-BC6F3D46C716}"/>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718FAE9F-5609-464A-A40E-D49020DB0274}"/>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A40EEC44-6233-4AB5-A51B-BD34856BD833}"/>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BCDA4727-EB43-4BF0-9E30-BDFD72A25F09}"/>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spTree>
    <p:extLst>
      <p:ext uri="{BB962C8B-B14F-4D97-AF65-F5344CB8AC3E}">
        <p14:creationId xmlns:p14="http://schemas.microsoft.com/office/powerpoint/2010/main" val="402061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Uniform</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38</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sp>
        <p:nvSpPr>
          <p:cNvPr id="19" name="TextBox 18">
            <a:extLst>
              <a:ext uri="{FF2B5EF4-FFF2-40B4-BE49-F238E27FC236}">
                <a16:creationId xmlns:a16="http://schemas.microsoft.com/office/drawing/2014/main" id="{EF3CF311-738A-4743-8481-E43D3DF1A3D9}"/>
              </a:ext>
            </a:extLst>
          </p:cNvPr>
          <p:cNvSpPr txBox="1"/>
          <p:nvPr/>
        </p:nvSpPr>
        <p:spPr>
          <a:xfrm>
            <a:off x="269112" y="1357368"/>
            <a:ext cx="8568952" cy="3785652"/>
          </a:xfrm>
          <a:prstGeom prst="rect">
            <a:avLst/>
          </a:prstGeom>
          <a:noFill/>
        </p:spPr>
        <p:txBody>
          <a:bodyPr wrap="square" rtlCol="0">
            <a:spAutoFit/>
          </a:bodyPr>
          <a:lstStyle/>
          <a:p>
            <a:pPr marL="285750" indent="-285750">
              <a:buFontTx/>
              <a:buChar char="-"/>
            </a:pPr>
            <a:r>
              <a:rPr lang="en-US" sz="2000" dirty="0">
                <a:latin typeface="+mj-lt"/>
              </a:rPr>
              <a:t>Synthetic data generated by me – 10 permutations</a:t>
            </a:r>
          </a:p>
          <a:p>
            <a:pPr marL="285750" indent="-285750">
              <a:buFontTx/>
              <a:buChar char="-"/>
            </a:pPr>
            <a:endParaRPr lang="en-US" sz="2000" dirty="0">
              <a:latin typeface="+mj-lt"/>
            </a:endParaRPr>
          </a:p>
          <a:p>
            <a:pPr marL="285750" indent="-285750">
              <a:buFontTx/>
              <a:buChar char="-"/>
            </a:pPr>
            <a:r>
              <a:rPr lang="en-US" sz="2000" dirty="0">
                <a:latin typeface="+mj-lt"/>
              </a:rPr>
              <a:t>15 features – first and last five influence the target variable</a:t>
            </a:r>
          </a:p>
          <a:p>
            <a:endParaRPr lang="en-US" sz="2000" dirty="0">
              <a:latin typeface="+mj-lt"/>
            </a:endParaRPr>
          </a:p>
          <a:p>
            <a:pPr marL="285750" indent="-285750">
              <a:buFontTx/>
              <a:buChar char="-"/>
            </a:pPr>
            <a:r>
              <a:rPr lang="en-US" sz="2000" dirty="0">
                <a:latin typeface="+mj-lt"/>
              </a:rPr>
              <a:t>2 class functions – concept drift was introduced by changing the probability to belong to the second class:</a:t>
            </a:r>
          </a:p>
          <a:p>
            <a:pPr marL="285750" indent="-285750">
              <a:buFontTx/>
              <a:buChar char="-"/>
            </a:pPr>
            <a:endParaRPr lang="en-US" sz="2000" dirty="0">
              <a:latin typeface="+mj-lt"/>
            </a:endParaRPr>
          </a:p>
          <a:p>
            <a:pPr marL="285750" indent="-285750">
              <a:buFontTx/>
              <a:buChar char="-"/>
            </a:pPr>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a:p>
            <a:r>
              <a:rPr lang="en-US" sz="2000" dirty="0">
                <a:latin typeface="+mj-lt"/>
              </a:rPr>
              <a:t>-   60,000 observations with 20 time steps</a:t>
            </a:r>
          </a:p>
        </p:txBody>
      </p:sp>
      <p:pic>
        <p:nvPicPr>
          <p:cNvPr id="20" name="Picture 19">
            <a:extLst>
              <a:ext uri="{FF2B5EF4-FFF2-40B4-BE49-F238E27FC236}">
                <a16:creationId xmlns:a16="http://schemas.microsoft.com/office/drawing/2014/main" id="{BD7A59A2-75BE-4DC2-A9A0-F17EC63FE941}"/>
              </a:ext>
            </a:extLst>
          </p:cNvPr>
          <p:cNvPicPr>
            <a:picLocks noChangeAspect="1"/>
          </p:cNvPicPr>
          <p:nvPr/>
        </p:nvPicPr>
        <p:blipFill>
          <a:blip r:embed="rId3"/>
          <a:stretch>
            <a:fillRect/>
          </a:stretch>
        </p:blipFill>
        <p:spPr>
          <a:xfrm>
            <a:off x="1733110" y="3313196"/>
            <a:ext cx="4541584" cy="1224136"/>
          </a:xfrm>
          <a:prstGeom prst="rect">
            <a:avLst/>
          </a:prstGeom>
        </p:spPr>
      </p:pic>
      <p:grpSp>
        <p:nvGrpSpPr>
          <p:cNvPr id="15" name="Group 14">
            <a:extLst>
              <a:ext uri="{FF2B5EF4-FFF2-40B4-BE49-F238E27FC236}">
                <a16:creationId xmlns:a16="http://schemas.microsoft.com/office/drawing/2014/main" id="{2042625F-1CBD-4804-BE27-7E4389BBE935}"/>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BD4A4F19-80E1-4FBC-B962-44CDB0103108}"/>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93F86028-3AF3-430B-A2E8-62E8C4A480E2}"/>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15DE6AED-472F-4AC2-9E60-96B71B1ED019}"/>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7" name="Arrow: Chevron 26">
                <a:extLst>
                  <a:ext uri="{FF2B5EF4-FFF2-40B4-BE49-F238E27FC236}">
                    <a16:creationId xmlns:a16="http://schemas.microsoft.com/office/drawing/2014/main" id="{15A84A44-BCBC-4960-9D1C-4B5EADE2B75F}"/>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8" name="Arrow: Chevron 27">
                <a:extLst>
                  <a:ext uri="{FF2B5EF4-FFF2-40B4-BE49-F238E27FC236}">
                    <a16:creationId xmlns:a16="http://schemas.microsoft.com/office/drawing/2014/main" id="{A70178DE-141F-4A59-82B8-B84B95A328E0}"/>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78359B6A-DE31-4DB5-9B83-0232CF8E94A5}"/>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spTree>
    <p:extLst>
      <p:ext uri="{BB962C8B-B14F-4D97-AF65-F5344CB8AC3E}">
        <p14:creationId xmlns:p14="http://schemas.microsoft.com/office/powerpoint/2010/main" val="407104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Uniform (CDDRL vs. Ensembles)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39</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grpSp>
        <p:nvGrpSpPr>
          <p:cNvPr id="15" name="Group 14">
            <a:extLst>
              <a:ext uri="{FF2B5EF4-FFF2-40B4-BE49-F238E27FC236}">
                <a16:creationId xmlns:a16="http://schemas.microsoft.com/office/drawing/2014/main" id="{2E938E7D-7C10-4EB1-B325-9C50EC69056D}"/>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B5400049-6F4B-4082-974D-46D479DA26BC}"/>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7143836B-9795-47DF-909E-36205F4EAADE}"/>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196671EA-8276-442F-922B-94C51CF43A9D}"/>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7" name="Arrow: Chevron 26">
                <a:extLst>
                  <a:ext uri="{FF2B5EF4-FFF2-40B4-BE49-F238E27FC236}">
                    <a16:creationId xmlns:a16="http://schemas.microsoft.com/office/drawing/2014/main" id="{0D069384-91ED-4A6D-B041-84B6E77F09EE}"/>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8" name="Arrow: Chevron 27">
                <a:extLst>
                  <a:ext uri="{FF2B5EF4-FFF2-40B4-BE49-F238E27FC236}">
                    <a16:creationId xmlns:a16="http://schemas.microsoft.com/office/drawing/2014/main" id="{6B47049D-B29B-4174-9B93-9761F67FB636}"/>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AE49D05A-8F3E-4028-8785-66718935A97F}"/>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pic>
        <p:nvPicPr>
          <p:cNvPr id="5" name="Picture 4" descr="Chart, line chart&#10;&#10;Description automatically generated">
            <a:extLst>
              <a:ext uri="{FF2B5EF4-FFF2-40B4-BE49-F238E27FC236}">
                <a16:creationId xmlns:a16="http://schemas.microsoft.com/office/drawing/2014/main" id="{45A35B5B-45F4-4FC3-AEBE-9F246AB3E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124750"/>
            <a:ext cx="8496944" cy="4586010"/>
          </a:xfrm>
          <a:prstGeom prst="rect">
            <a:avLst/>
          </a:prstGeom>
        </p:spPr>
      </p:pic>
    </p:spTree>
    <p:extLst>
      <p:ext uri="{BB962C8B-B14F-4D97-AF65-F5344CB8AC3E}">
        <p14:creationId xmlns:p14="http://schemas.microsoft.com/office/powerpoint/2010/main" val="143269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Experiments – Structure Learning</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4</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2000" b="1" i="1" dirty="0">
                <a:latin typeface="+mj-lt"/>
              </a:rPr>
              <a:t>Learning the BN structure that was manually changed</a:t>
            </a:r>
          </a:p>
          <a:p>
            <a:pPr marL="0" indent="0" algn="ctr">
              <a:lnSpc>
                <a:spcPct val="100000"/>
              </a:lnSpc>
              <a:buNone/>
            </a:pPr>
            <a:r>
              <a:rPr lang="en-US" sz="2000" i="1" dirty="0">
                <a:latin typeface="+mj-lt"/>
              </a:rPr>
              <a:t>Change = Add / Remove / Reverse an edge</a:t>
            </a:r>
          </a:p>
          <a:p>
            <a:pPr marL="0" indent="0">
              <a:lnSpc>
                <a:spcPct val="100000"/>
              </a:lnSpc>
              <a:buNone/>
            </a:pPr>
            <a:r>
              <a:rPr lang="en-US" sz="2000" i="1" u="sng" dirty="0">
                <a:latin typeface="+mj-lt"/>
              </a:rPr>
              <a:t>Performance Matrices:</a:t>
            </a:r>
          </a:p>
          <a:p>
            <a:pPr>
              <a:lnSpc>
                <a:spcPct val="100000"/>
              </a:lnSpc>
              <a:buFontTx/>
              <a:buChar char="-"/>
            </a:pPr>
            <a:r>
              <a:rPr lang="en-US" sz="2000" i="1" dirty="0">
                <a:latin typeface="+mj-lt"/>
              </a:rPr>
              <a:t>Structural Hamming Distance (SHD)</a:t>
            </a:r>
          </a:p>
          <a:p>
            <a:pPr>
              <a:lnSpc>
                <a:spcPct val="100000"/>
              </a:lnSpc>
              <a:buFontTx/>
              <a:buChar char="-"/>
            </a:pPr>
            <a:r>
              <a:rPr lang="en-US" sz="2000" i="1" dirty="0">
                <a:latin typeface="+mj-lt"/>
              </a:rPr>
              <a:t>Run Time (Seconds)</a:t>
            </a:r>
          </a:p>
          <a:p>
            <a:pPr>
              <a:lnSpc>
                <a:spcPct val="100000"/>
              </a:lnSpc>
              <a:buFontTx/>
              <a:buChar char="-"/>
            </a:pPr>
            <a:r>
              <a:rPr lang="en-US" sz="2000" i="1" dirty="0">
                <a:latin typeface="+mj-lt"/>
              </a:rPr>
              <a:t>Number of CI tests (Relevant only for PC)</a:t>
            </a:r>
          </a:p>
          <a:p>
            <a:pPr marL="0" indent="0">
              <a:lnSpc>
                <a:spcPct val="100000"/>
              </a:lnSpc>
              <a:buNone/>
            </a:pPr>
            <a:r>
              <a:rPr lang="en-US" sz="2000" i="1" u="sng" dirty="0">
                <a:latin typeface="+mj-lt"/>
              </a:rPr>
              <a:t>BNs Used:</a:t>
            </a:r>
          </a:p>
          <a:p>
            <a:pPr>
              <a:lnSpc>
                <a:spcPct val="100000"/>
              </a:lnSpc>
              <a:buFontTx/>
              <a:buChar char="-"/>
            </a:pPr>
            <a:r>
              <a:rPr lang="en-US" sz="2000" i="1" dirty="0">
                <a:latin typeface="+mj-lt"/>
              </a:rPr>
              <a:t>Asia – small</a:t>
            </a:r>
          </a:p>
          <a:p>
            <a:pPr>
              <a:lnSpc>
                <a:spcPct val="100000"/>
              </a:lnSpc>
              <a:buFontTx/>
              <a:buChar char="-"/>
            </a:pPr>
            <a:r>
              <a:rPr lang="en-US" sz="2000" i="1" dirty="0">
                <a:latin typeface="+mj-lt"/>
              </a:rPr>
              <a:t>Sachs – small </a:t>
            </a:r>
          </a:p>
          <a:p>
            <a:pPr>
              <a:lnSpc>
                <a:spcPct val="100000"/>
              </a:lnSpc>
              <a:buFontTx/>
              <a:buChar char="-"/>
            </a:pPr>
            <a:r>
              <a:rPr lang="en-US" sz="2000" i="1" dirty="0">
                <a:latin typeface="+mj-lt"/>
              </a:rPr>
              <a:t>Alarm – medium</a:t>
            </a:r>
          </a:p>
          <a:p>
            <a:pPr>
              <a:lnSpc>
                <a:spcPct val="100000"/>
              </a:lnSpc>
              <a:buFontTx/>
              <a:buChar char="-"/>
            </a:pPr>
            <a:r>
              <a:rPr lang="en-US" sz="2000" i="1" dirty="0">
                <a:latin typeface="+mj-lt"/>
              </a:rPr>
              <a:t>Barley – medium + many parameters</a:t>
            </a:r>
          </a:p>
          <a:p>
            <a:pPr>
              <a:lnSpc>
                <a:spcPct val="100000"/>
              </a:lnSpc>
              <a:buFontTx/>
              <a:buChar char="-"/>
            </a:pPr>
            <a:r>
              <a:rPr lang="en-US" sz="2000" i="1" dirty="0">
                <a:latin typeface="+mj-lt"/>
              </a:rPr>
              <a:t>Andes – large </a:t>
            </a:r>
          </a:p>
        </p:txBody>
      </p:sp>
      <p:grpSp>
        <p:nvGrpSpPr>
          <p:cNvPr id="15" name="Group 14">
            <a:extLst>
              <a:ext uri="{FF2B5EF4-FFF2-40B4-BE49-F238E27FC236}">
                <a16:creationId xmlns:a16="http://schemas.microsoft.com/office/drawing/2014/main" id="{690752BD-5BC6-40DA-B70E-013D1011435F}"/>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98DC83B0-69B9-4758-B1A8-D345DD5C6D51}"/>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23FB77EB-2F40-4918-908D-14D61D6BC3C3}"/>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B9510BD8-F988-4593-97D8-8E3BA1305187}"/>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0" name="Arrow: Chevron 19">
                <a:extLst>
                  <a:ext uri="{FF2B5EF4-FFF2-40B4-BE49-F238E27FC236}">
                    <a16:creationId xmlns:a16="http://schemas.microsoft.com/office/drawing/2014/main" id="{E7CEA995-76B8-48DE-BD56-171FC6C17027}"/>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54F80E94-169C-42AE-B444-266B2E68DAF4}"/>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0360170D-FAB6-4FEC-B84C-4BE83BFA9070}"/>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196384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fade">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fade">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fade">
                                      <p:cBhvr>
                                        <p:cTn id="47" dur="500"/>
                                        <p:tgtEl>
                                          <p:spTgt spid="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xEl>
                                              <p:pRg st="9" end="9"/>
                                            </p:txEl>
                                          </p:spTgt>
                                        </p:tgtEl>
                                        <p:attrNameLst>
                                          <p:attrName>style.visibility</p:attrName>
                                        </p:attrNameLst>
                                      </p:cBhvr>
                                      <p:to>
                                        <p:strVal val="visible"/>
                                      </p:to>
                                    </p:set>
                                    <p:animEffect transition="in" filter="fade">
                                      <p:cBhvr>
                                        <p:cTn id="52" dur="500"/>
                                        <p:tgtEl>
                                          <p:spTgt spid="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xEl>
                                              <p:pRg st="10" end="10"/>
                                            </p:txEl>
                                          </p:spTgt>
                                        </p:tgtEl>
                                        <p:attrNameLst>
                                          <p:attrName>style.visibility</p:attrName>
                                        </p:attrNameLst>
                                      </p:cBhvr>
                                      <p:to>
                                        <p:strVal val="visible"/>
                                      </p:to>
                                    </p:set>
                                    <p:animEffect transition="in" filter="fade">
                                      <p:cBhvr>
                                        <p:cTn id="57" dur="500"/>
                                        <p:tgtEl>
                                          <p:spTgt spid="1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
                                            <p:txEl>
                                              <p:pRg st="11" end="11"/>
                                            </p:txEl>
                                          </p:spTgt>
                                        </p:tgtEl>
                                        <p:attrNameLst>
                                          <p:attrName>style.visibility</p:attrName>
                                        </p:attrNameLst>
                                      </p:cBhvr>
                                      <p:to>
                                        <p:strVal val="visible"/>
                                      </p:to>
                                    </p:set>
                                    <p:animEffect transition="in" filter="fade">
                                      <p:cBhvr>
                                        <p:cTn id="62" dur="500"/>
                                        <p:tgtEl>
                                          <p:spTgt spid="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Uniform (CDDRL vs. SL Methods)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40</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grpSp>
        <p:nvGrpSpPr>
          <p:cNvPr id="15" name="Group 14">
            <a:extLst>
              <a:ext uri="{FF2B5EF4-FFF2-40B4-BE49-F238E27FC236}">
                <a16:creationId xmlns:a16="http://schemas.microsoft.com/office/drawing/2014/main" id="{328C4F3D-F518-4397-AF66-807035186542}"/>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F68F5547-DED6-4F9A-91DC-BD6CC720DE6E}"/>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871E9002-9FE4-4E96-8349-ECBC32457DBE}"/>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5DB3AF1C-F6BE-4DF5-AE4D-DFDF0EFE7DE5}"/>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84F4856A-A8EB-4436-AC05-884D8C80A72B}"/>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F9873C21-083A-4423-8752-21EAA924ADA9}"/>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8E2B1180-F618-41C3-A650-F506CC754693}"/>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pic>
        <p:nvPicPr>
          <p:cNvPr id="5" name="Picture 4" descr="Chart, line chart&#10;&#10;Description automatically generated">
            <a:extLst>
              <a:ext uri="{FF2B5EF4-FFF2-40B4-BE49-F238E27FC236}">
                <a16:creationId xmlns:a16="http://schemas.microsoft.com/office/drawing/2014/main" id="{89FB9339-48FA-4AB8-8058-C45239BF9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2" y="1268760"/>
            <a:ext cx="8667581" cy="4361656"/>
          </a:xfrm>
          <a:prstGeom prst="rect">
            <a:avLst/>
          </a:prstGeom>
        </p:spPr>
      </p:pic>
    </p:spTree>
    <p:extLst>
      <p:ext uri="{BB962C8B-B14F-4D97-AF65-F5344CB8AC3E}">
        <p14:creationId xmlns:p14="http://schemas.microsoft.com/office/powerpoint/2010/main" val="31079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Uniform (Run Time)</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41</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grpSp>
        <p:nvGrpSpPr>
          <p:cNvPr id="15" name="Group 14">
            <a:extLst>
              <a:ext uri="{FF2B5EF4-FFF2-40B4-BE49-F238E27FC236}">
                <a16:creationId xmlns:a16="http://schemas.microsoft.com/office/drawing/2014/main" id="{02755914-57B0-4A7B-8FB5-561DF987AFB9}"/>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72264EB1-B59D-4F6D-9D6C-B2C257056565}"/>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2F3A7991-D225-4590-9ADB-E02819A126B2}"/>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DBF3002E-6062-4894-A76D-AB057DDBA484}"/>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AFAA78E2-87A1-413D-8DDC-540F7C5C9527}"/>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76DBF11E-DEDE-4E6B-B68D-65E4A2A4B8CD}"/>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EB0D2822-251A-4749-B841-699ED7AE6D88}"/>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pic>
        <p:nvPicPr>
          <p:cNvPr id="5" name="Picture 4" descr="Chart, bar chart&#10;&#10;Description automatically generated">
            <a:extLst>
              <a:ext uri="{FF2B5EF4-FFF2-40B4-BE49-F238E27FC236}">
                <a16:creationId xmlns:a16="http://schemas.microsoft.com/office/drawing/2014/main" id="{4F64045C-1615-4021-A76C-0DE2CA8E5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46" y="1124750"/>
            <a:ext cx="8586925" cy="4586010"/>
          </a:xfrm>
          <a:prstGeom prst="rect">
            <a:avLst/>
          </a:prstGeom>
        </p:spPr>
      </p:pic>
    </p:spTree>
    <p:extLst>
      <p:ext uri="{BB962C8B-B14F-4D97-AF65-F5344CB8AC3E}">
        <p14:creationId xmlns:p14="http://schemas.microsoft.com/office/powerpoint/2010/main" val="340570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Aggregated Results (Classification)</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42</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grpSp>
        <p:nvGrpSpPr>
          <p:cNvPr id="15" name="Group 14">
            <a:extLst>
              <a:ext uri="{FF2B5EF4-FFF2-40B4-BE49-F238E27FC236}">
                <a16:creationId xmlns:a16="http://schemas.microsoft.com/office/drawing/2014/main" id="{AAB8D19E-DEDE-462C-8FAA-AAEFA704889B}"/>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09C887CB-067E-4214-8AEB-232782C8441C}"/>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72E6D210-8E1C-4C64-9F60-0F8CA9F1EC05}"/>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39135D87-BD48-46E2-94E6-53AAAB0E0C3B}"/>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FF30224A-2856-485F-958C-72227646E11F}"/>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33F69589-CCDD-4B6E-9D4A-B35A73A94297}"/>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FD369293-90E9-4C62-B288-F48CE42203C0}"/>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Classification</a:t>
              </a:r>
              <a:r>
                <a:rPr lang="en-US" sz="1600" dirty="0">
                  <a:solidFill>
                    <a:schemeClr val="tx1">
                      <a:lumMod val="65000"/>
                      <a:lumOff val="35000"/>
                    </a:schemeClr>
                  </a:solidFill>
                </a:rPr>
                <a:t> </a:t>
              </a:r>
              <a:r>
                <a:rPr lang="en-US" sz="1600" b="1" dirty="0">
                  <a:solidFill>
                    <a:schemeClr val="tx1"/>
                  </a:solidFill>
                </a:rPr>
                <a:t>Experiments</a:t>
              </a:r>
              <a:endParaRPr lang="en-IL" sz="1600" b="1" dirty="0">
                <a:solidFill>
                  <a:schemeClr val="tx1"/>
                </a:solidFill>
              </a:endParaRPr>
            </a:p>
          </p:txBody>
        </p:sp>
      </p:grpSp>
      <p:pic>
        <p:nvPicPr>
          <p:cNvPr id="5" name="Picture 4" descr="Chart, bar chart, histogram&#10;&#10;Description automatically generated">
            <a:extLst>
              <a:ext uri="{FF2B5EF4-FFF2-40B4-BE49-F238E27FC236}">
                <a16:creationId xmlns:a16="http://schemas.microsoft.com/office/drawing/2014/main" id="{509F8E5B-B674-4BFE-9093-550856D52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46" y="1124750"/>
            <a:ext cx="8586925" cy="4586010"/>
          </a:xfrm>
          <a:prstGeom prst="rect">
            <a:avLst/>
          </a:prstGeom>
        </p:spPr>
      </p:pic>
    </p:spTree>
    <p:extLst>
      <p:ext uri="{BB962C8B-B14F-4D97-AF65-F5344CB8AC3E}">
        <p14:creationId xmlns:p14="http://schemas.microsoft.com/office/powerpoint/2010/main" val="132845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Conclusions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43</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1371594"/>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i="1" dirty="0">
              <a:latin typeface="+mj-lt"/>
            </a:endParaRPr>
          </a:p>
        </p:txBody>
      </p:sp>
      <p:grpSp>
        <p:nvGrpSpPr>
          <p:cNvPr id="15" name="Group 14">
            <a:extLst>
              <a:ext uri="{FF2B5EF4-FFF2-40B4-BE49-F238E27FC236}">
                <a16:creationId xmlns:a16="http://schemas.microsoft.com/office/drawing/2014/main" id="{02755914-57B0-4A7B-8FB5-561DF987AFB9}"/>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72264EB1-B59D-4F6D-9D6C-B2C257056565}"/>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2F3A7991-D225-4590-9ADB-E02819A126B2}"/>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DBF3002E-6062-4894-A76D-AB057DDBA484}"/>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SL</a:t>
                </a:r>
                <a:r>
                  <a:rPr lang="en-US" sz="1600" b="1" dirty="0">
                    <a:solidFill>
                      <a:schemeClr val="tx1"/>
                    </a:solidFill>
                  </a:rPr>
                  <a:t> </a:t>
                </a:r>
                <a:r>
                  <a:rPr lang="en-US" sz="1600" dirty="0">
                    <a:solidFill>
                      <a:schemeClr val="tx1">
                        <a:lumMod val="65000"/>
                        <a:lumOff val="35000"/>
                      </a:schemeClr>
                    </a:solidFill>
                  </a:rPr>
                  <a:t>Experiments</a:t>
                </a:r>
                <a:endParaRPr lang="en-IL" sz="1600" dirty="0">
                  <a:solidFill>
                    <a:schemeClr val="tx1">
                      <a:lumMod val="65000"/>
                      <a:lumOff val="35000"/>
                    </a:schemeClr>
                  </a:solidFill>
                </a:endParaRPr>
              </a:p>
            </p:txBody>
          </p:sp>
          <p:sp>
            <p:nvSpPr>
              <p:cNvPr id="20" name="Arrow: Chevron 19">
                <a:extLst>
                  <a:ext uri="{FF2B5EF4-FFF2-40B4-BE49-F238E27FC236}">
                    <a16:creationId xmlns:a16="http://schemas.microsoft.com/office/drawing/2014/main" id="{AFAA78E2-87A1-413D-8DDC-540F7C5C9527}"/>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Conclusions</a:t>
                </a:r>
                <a:endParaRPr lang="en-IL" sz="1600" b="1" dirty="0">
                  <a:solidFill>
                    <a:schemeClr val="tx1"/>
                  </a:solidFill>
                </a:endParaRPr>
              </a:p>
            </p:txBody>
          </p:sp>
          <p:sp>
            <p:nvSpPr>
              <p:cNvPr id="21" name="Arrow: Chevron 20">
                <a:extLst>
                  <a:ext uri="{FF2B5EF4-FFF2-40B4-BE49-F238E27FC236}">
                    <a16:creationId xmlns:a16="http://schemas.microsoft.com/office/drawing/2014/main" id="{76DBF11E-DEDE-4E6B-B68D-65E4A2A4B8CD}"/>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EB0D2822-251A-4749-B841-699ED7AE6D88}"/>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600" dirty="0">
                <a:solidFill>
                  <a:schemeClr val="tx1">
                    <a:lumMod val="65000"/>
                    <a:lumOff val="35000"/>
                  </a:schemeClr>
                </a:solidFill>
              </a:endParaRPr>
            </a:p>
          </p:txBody>
        </p:sp>
      </p:grpSp>
      <p:sp>
        <p:nvSpPr>
          <p:cNvPr id="4" name="TextBox 3">
            <a:extLst>
              <a:ext uri="{FF2B5EF4-FFF2-40B4-BE49-F238E27FC236}">
                <a16:creationId xmlns:a16="http://schemas.microsoft.com/office/drawing/2014/main" id="{EF44CE6B-9CCD-4B60-BC15-C081DB476EC0}"/>
              </a:ext>
            </a:extLst>
          </p:cNvPr>
          <p:cNvSpPr txBox="1"/>
          <p:nvPr/>
        </p:nvSpPr>
        <p:spPr>
          <a:xfrm>
            <a:off x="1115616" y="1545000"/>
            <a:ext cx="7272808" cy="3277820"/>
          </a:xfrm>
          <a:prstGeom prst="rect">
            <a:avLst/>
          </a:prstGeom>
          <a:noFill/>
        </p:spPr>
        <p:txBody>
          <a:bodyPr wrap="square" rtlCol="0">
            <a:spAutoFit/>
          </a:bodyPr>
          <a:lstStyle/>
          <a:p>
            <a:pPr marL="285750" indent="-285750">
              <a:lnSpc>
                <a:spcPct val="150000"/>
              </a:lnSpc>
              <a:buFontTx/>
              <a:buChar char="-"/>
            </a:pPr>
            <a:r>
              <a:rPr lang="en-US" i="1" dirty="0"/>
              <a:t>CB shows inferior performance results to the S&amp;S approach.</a:t>
            </a:r>
          </a:p>
          <a:p>
            <a:pPr marL="285750" indent="-285750">
              <a:lnSpc>
                <a:spcPct val="150000"/>
              </a:lnSpc>
              <a:buFontTx/>
              <a:buChar char="-"/>
            </a:pPr>
            <a:r>
              <a:rPr lang="en-US" i="1" dirty="0"/>
              <a:t>CB shoes superior performance in most cases to the other competitors.</a:t>
            </a:r>
          </a:p>
          <a:p>
            <a:pPr marL="285750" indent="-285750">
              <a:lnSpc>
                <a:spcPct val="150000"/>
              </a:lnSpc>
              <a:buFontTx/>
              <a:buChar char="-"/>
            </a:pPr>
            <a:r>
              <a:rPr lang="en-US" i="1" dirty="0"/>
              <a:t>CB is the fastest method.</a:t>
            </a:r>
          </a:p>
          <a:p>
            <a:pPr marL="285750" indent="-285750">
              <a:lnSpc>
                <a:spcPct val="150000"/>
              </a:lnSpc>
              <a:buFontTx/>
              <a:buChar char="-"/>
            </a:pPr>
            <a:r>
              <a:rPr lang="en-US" i="1" dirty="0"/>
              <a:t>CB can be improved by trying different thresholds and implementing v-structures contradiction.</a:t>
            </a:r>
          </a:p>
          <a:p>
            <a:pPr marL="285750" indent="-285750">
              <a:lnSpc>
                <a:spcPct val="150000"/>
              </a:lnSpc>
              <a:buFontTx/>
              <a:buChar char="-"/>
            </a:pPr>
            <a:r>
              <a:rPr lang="en-US" i="1" dirty="0"/>
              <a:t>Missing edges are the most influencing factors of CB mistakes, followed by wrong direction edges and then extra edges.</a:t>
            </a:r>
          </a:p>
          <a:p>
            <a:endParaRPr lang="en-IL" dirty="0"/>
          </a:p>
        </p:txBody>
      </p:sp>
    </p:spTree>
    <p:extLst>
      <p:ext uri="{BB962C8B-B14F-4D97-AF65-F5344CB8AC3E}">
        <p14:creationId xmlns:p14="http://schemas.microsoft.com/office/powerpoint/2010/main" val="89977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870171" y="-21514"/>
            <a:ext cx="7406640" cy="1356360"/>
          </a:xfrm>
        </p:spPr>
        <p:txBody>
          <a:bodyPr/>
          <a:lstStyle/>
          <a:p>
            <a:pPr algn="ctr"/>
            <a:r>
              <a:rPr lang="en-US" u="sng" dirty="0"/>
              <a:t>Example</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44</a:t>
            </a:fld>
            <a:endParaRPr lang="he-IL"/>
          </a:p>
        </p:txBody>
      </p:sp>
      <p:sp>
        <p:nvSpPr>
          <p:cNvPr id="4" name="Oval 3">
            <a:extLst>
              <a:ext uri="{FF2B5EF4-FFF2-40B4-BE49-F238E27FC236}">
                <a16:creationId xmlns:a16="http://schemas.microsoft.com/office/drawing/2014/main" id="{03FCFF90-6600-496D-B0D3-56C3D78FE81B}"/>
              </a:ext>
            </a:extLst>
          </p:cNvPr>
          <p:cNvSpPr/>
          <p:nvPr/>
        </p:nvSpPr>
        <p:spPr>
          <a:xfrm>
            <a:off x="1065820" y="1730653"/>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endParaRPr lang="en-IL"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E2FB6C48-C029-4CB0-9146-1442CDD87FDC}"/>
              </a:ext>
            </a:extLst>
          </p:cNvPr>
          <p:cNvSpPr/>
          <p:nvPr/>
        </p:nvSpPr>
        <p:spPr>
          <a:xfrm>
            <a:off x="3042392" y="1730653"/>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endParaRPr lang="en-IL"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C39CDD91-7932-4222-A00A-5F19339A17BE}"/>
              </a:ext>
            </a:extLst>
          </p:cNvPr>
          <p:cNvSpPr/>
          <p:nvPr/>
        </p:nvSpPr>
        <p:spPr>
          <a:xfrm>
            <a:off x="2548249" y="2522339"/>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endParaRPr lang="en-IL" dirty="0">
              <a:solidFill>
                <a:schemeClr val="tx1"/>
              </a:solidFill>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17C39582-EC1E-4D34-B635-1A0AAA8CB134}"/>
              </a:ext>
            </a:extLst>
          </p:cNvPr>
          <p:cNvSpPr/>
          <p:nvPr/>
        </p:nvSpPr>
        <p:spPr>
          <a:xfrm>
            <a:off x="1559963" y="2522339"/>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endParaRPr lang="en-IL" dirty="0">
              <a:solidFill>
                <a:schemeClr val="tx1"/>
              </a:solidFill>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BC1DCCF-5EED-48E9-BE9E-9C069D263E36}"/>
              </a:ext>
            </a:extLst>
          </p:cNvPr>
          <p:cNvSpPr/>
          <p:nvPr/>
        </p:nvSpPr>
        <p:spPr>
          <a:xfrm>
            <a:off x="2054106" y="3248980"/>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endParaRPr lang="en-IL" dirty="0">
              <a:solidFill>
                <a:schemeClr val="tx1"/>
              </a:solidFill>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345B6480-C5FA-457E-891B-2989D2232C00}"/>
              </a:ext>
            </a:extLst>
          </p:cNvPr>
          <p:cNvSpPr/>
          <p:nvPr/>
        </p:nvSpPr>
        <p:spPr>
          <a:xfrm>
            <a:off x="2054106" y="1730653"/>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endParaRPr lang="en-IL" dirty="0">
              <a:solidFill>
                <a:schemeClr val="tx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4EF41A0E-6191-4DA4-AB9A-9F0A8F37B1DA}"/>
              </a:ext>
            </a:extLst>
          </p:cNvPr>
          <p:cNvCxnSpPr>
            <a:stCxn id="4" idx="6"/>
            <a:endCxn id="25" idx="2"/>
          </p:cNvCxnSpPr>
          <p:nvPr/>
        </p:nvCxnSpPr>
        <p:spPr>
          <a:xfrm>
            <a:off x="1425860" y="1910673"/>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EDD9A77-8467-4131-A9D5-72FC77695201}"/>
              </a:ext>
            </a:extLst>
          </p:cNvPr>
          <p:cNvCxnSpPr>
            <a:stCxn id="25" idx="6"/>
            <a:endCxn id="13" idx="2"/>
          </p:cNvCxnSpPr>
          <p:nvPr/>
        </p:nvCxnSpPr>
        <p:spPr>
          <a:xfrm>
            <a:off x="2414146" y="1910673"/>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AFA1A44-ABE7-4313-93B0-43DA5D4CE7AD}"/>
              </a:ext>
            </a:extLst>
          </p:cNvPr>
          <p:cNvCxnSpPr>
            <a:stCxn id="4" idx="4"/>
            <a:endCxn id="15" idx="1"/>
          </p:cNvCxnSpPr>
          <p:nvPr/>
        </p:nvCxnSpPr>
        <p:spPr>
          <a:xfrm>
            <a:off x="1245840" y="2090693"/>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2232D16-E61D-4E48-BBFF-400F9E5D1BBE}"/>
              </a:ext>
            </a:extLst>
          </p:cNvPr>
          <p:cNvCxnSpPr>
            <a:cxnSpLocks/>
            <a:stCxn id="15" idx="4"/>
            <a:endCxn id="24" idx="1"/>
          </p:cNvCxnSpPr>
          <p:nvPr/>
        </p:nvCxnSpPr>
        <p:spPr>
          <a:xfrm>
            <a:off x="1739983" y="2882379"/>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880B89D-0E38-4F49-A321-C749C563D47F}"/>
              </a:ext>
            </a:extLst>
          </p:cNvPr>
          <p:cNvCxnSpPr>
            <a:cxnSpLocks/>
            <a:stCxn id="25" idx="4"/>
            <a:endCxn id="14" idx="1"/>
          </p:cNvCxnSpPr>
          <p:nvPr/>
        </p:nvCxnSpPr>
        <p:spPr>
          <a:xfrm>
            <a:off x="2234126" y="2090693"/>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02088AD-F920-411F-A2B0-45673CC39B0F}"/>
              </a:ext>
            </a:extLst>
          </p:cNvPr>
          <p:cNvCxnSpPr>
            <a:cxnSpLocks/>
            <a:stCxn id="24" idx="7"/>
            <a:endCxn id="14" idx="4"/>
          </p:cNvCxnSpPr>
          <p:nvPr/>
        </p:nvCxnSpPr>
        <p:spPr>
          <a:xfrm flipV="1">
            <a:off x="2361419" y="2882379"/>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D98ED8F4-4E22-43DA-B2C8-1B58141E6234}"/>
              </a:ext>
            </a:extLst>
          </p:cNvPr>
          <p:cNvGrpSpPr/>
          <p:nvPr/>
        </p:nvGrpSpPr>
        <p:grpSpPr>
          <a:xfrm>
            <a:off x="5741568" y="1730653"/>
            <a:ext cx="2336612" cy="1878367"/>
            <a:chOff x="5741568" y="1730653"/>
            <a:chExt cx="2336612" cy="1878367"/>
          </a:xfrm>
        </p:grpSpPr>
        <p:sp>
          <p:nvSpPr>
            <p:cNvPr id="41" name="Oval 40">
              <a:extLst>
                <a:ext uri="{FF2B5EF4-FFF2-40B4-BE49-F238E27FC236}">
                  <a16:creationId xmlns:a16="http://schemas.microsoft.com/office/drawing/2014/main" id="{4F01AED2-B83B-4421-A202-415926385F6A}"/>
                </a:ext>
              </a:extLst>
            </p:cNvPr>
            <p:cNvSpPr/>
            <p:nvPr/>
          </p:nvSpPr>
          <p:spPr>
            <a:xfrm>
              <a:off x="5741568" y="1730653"/>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endParaRPr lang="en-IL" dirty="0">
                <a:solidFill>
                  <a:schemeClr val="tx1"/>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9236CCB3-E8C2-4AA5-BFA3-E535E1F2A52A}"/>
                </a:ext>
              </a:extLst>
            </p:cNvPr>
            <p:cNvSpPr/>
            <p:nvPr/>
          </p:nvSpPr>
          <p:spPr>
            <a:xfrm>
              <a:off x="7718140" y="1730653"/>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endParaRPr lang="en-IL" dirty="0">
                <a:solidFill>
                  <a:schemeClr val="tx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23C3AB8E-8EA9-4C9D-BBDA-09B20593AFCC}"/>
                </a:ext>
              </a:extLst>
            </p:cNvPr>
            <p:cNvSpPr/>
            <p:nvPr/>
          </p:nvSpPr>
          <p:spPr>
            <a:xfrm>
              <a:off x="7223997" y="2522339"/>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endParaRPr lang="en-IL" dirty="0">
                <a:solidFill>
                  <a:schemeClr val="tx1"/>
                </a:solidFill>
                <a:latin typeface="Arial" panose="020B0604020202020204" pitchFamily="34" charset="0"/>
                <a:cs typeface="Arial" panose="020B0604020202020204" pitchFamily="34" charset="0"/>
              </a:endParaRPr>
            </a:p>
          </p:txBody>
        </p:sp>
        <p:sp>
          <p:nvSpPr>
            <p:cNvPr id="44" name="Oval 43">
              <a:extLst>
                <a:ext uri="{FF2B5EF4-FFF2-40B4-BE49-F238E27FC236}">
                  <a16:creationId xmlns:a16="http://schemas.microsoft.com/office/drawing/2014/main" id="{B1E8412D-3071-4334-BC39-6ED88C3138AB}"/>
                </a:ext>
              </a:extLst>
            </p:cNvPr>
            <p:cNvSpPr/>
            <p:nvPr/>
          </p:nvSpPr>
          <p:spPr>
            <a:xfrm>
              <a:off x="6235711" y="2522339"/>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endParaRPr lang="en-IL" dirty="0">
                <a:solidFill>
                  <a:schemeClr val="tx1"/>
                </a:solidFill>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2AA826E9-8DEB-493A-890A-34E67E791EFD}"/>
                </a:ext>
              </a:extLst>
            </p:cNvPr>
            <p:cNvSpPr/>
            <p:nvPr/>
          </p:nvSpPr>
          <p:spPr>
            <a:xfrm>
              <a:off x="6729854" y="3248980"/>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endParaRPr lang="en-IL" dirty="0">
                <a:solidFill>
                  <a:schemeClr val="tx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36FE1AA2-5738-409E-8CF6-C13867749CA8}"/>
                </a:ext>
              </a:extLst>
            </p:cNvPr>
            <p:cNvSpPr/>
            <p:nvPr/>
          </p:nvSpPr>
          <p:spPr>
            <a:xfrm>
              <a:off x="6729854" y="1730653"/>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endParaRPr lang="en-IL" dirty="0">
                <a:solidFill>
                  <a:schemeClr val="tx1"/>
                </a:solidFill>
                <a:latin typeface="Arial" panose="020B0604020202020204" pitchFamily="34" charset="0"/>
                <a:cs typeface="Arial" panose="020B0604020202020204" pitchFamily="34" charset="0"/>
              </a:endParaRPr>
            </a:p>
          </p:txBody>
        </p:sp>
        <p:cxnSp>
          <p:nvCxnSpPr>
            <p:cNvPr id="47" name="Straight Arrow Connector 46">
              <a:extLst>
                <a:ext uri="{FF2B5EF4-FFF2-40B4-BE49-F238E27FC236}">
                  <a16:creationId xmlns:a16="http://schemas.microsoft.com/office/drawing/2014/main" id="{A5694285-B064-41E7-855D-2D65115077A3}"/>
                </a:ext>
              </a:extLst>
            </p:cNvPr>
            <p:cNvCxnSpPr>
              <a:cxnSpLocks/>
              <a:stCxn id="46" idx="2"/>
              <a:endCxn id="41" idx="6"/>
            </p:cNvCxnSpPr>
            <p:nvPr/>
          </p:nvCxnSpPr>
          <p:spPr>
            <a:xfrm flipH="1">
              <a:off x="6101608" y="1910673"/>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C04CC0C5-C538-404B-8A46-ED5355852BA6}"/>
                </a:ext>
              </a:extLst>
            </p:cNvPr>
            <p:cNvCxnSpPr>
              <a:stCxn id="46" idx="6"/>
              <a:endCxn id="42" idx="2"/>
            </p:cNvCxnSpPr>
            <p:nvPr/>
          </p:nvCxnSpPr>
          <p:spPr>
            <a:xfrm>
              <a:off x="7089894" y="1910673"/>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99C50A6-2C96-422E-92CB-B2B1A702689A}"/>
                </a:ext>
              </a:extLst>
            </p:cNvPr>
            <p:cNvCxnSpPr>
              <a:cxnSpLocks/>
              <a:stCxn id="44" idx="1"/>
              <a:endCxn id="41" idx="4"/>
            </p:cNvCxnSpPr>
            <p:nvPr/>
          </p:nvCxnSpPr>
          <p:spPr>
            <a:xfrm flipH="1" flipV="1">
              <a:off x="5921588" y="2090693"/>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D5A3D65-6CC9-499E-9096-1DC5DCC52B73}"/>
                </a:ext>
              </a:extLst>
            </p:cNvPr>
            <p:cNvCxnSpPr>
              <a:cxnSpLocks/>
              <a:stCxn id="46" idx="4"/>
              <a:endCxn id="43" idx="1"/>
            </p:cNvCxnSpPr>
            <p:nvPr/>
          </p:nvCxnSpPr>
          <p:spPr>
            <a:xfrm>
              <a:off x="6909874" y="2090693"/>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EC4D417-64A4-4621-906B-A0372641353C}"/>
                </a:ext>
              </a:extLst>
            </p:cNvPr>
            <p:cNvCxnSpPr>
              <a:cxnSpLocks/>
              <a:stCxn id="45" idx="7"/>
              <a:endCxn id="43" idx="4"/>
            </p:cNvCxnSpPr>
            <p:nvPr/>
          </p:nvCxnSpPr>
          <p:spPr>
            <a:xfrm flipV="1">
              <a:off x="7037167" y="2882379"/>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Curved 59">
              <a:extLst>
                <a:ext uri="{FF2B5EF4-FFF2-40B4-BE49-F238E27FC236}">
                  <a16:creationId xmlns:a16="http://schemas.microsoft.com/office/drawing/2014/main" id="{1AC03DFE-DF54-403E-86CD-E7FA12F5D05F}"/>
                </a:ext>
              </a:extLst>
            </p:cNvPr>
            <p:cNvCxnSpPr>
              <a:cxnSpLocks/>
              <a:stCxn id="42" idx="4"/>
              <a:endCxn id="45" idx="5"/>
            </p:cNvCxnSpPr>
            <p:nvPr/>
          </p:nvCxnSpPr>
          <p:spPr>
            <a:xfrm rot="5400000">
              <a:off x="6734864" y="2392997"/>
              <a:ext cx="1465600" cy="860993"/>
            </a:xfrm>
            <a:prstGeom prst="curvedConnector3">
              <a:avLst>
                <a:gd name="adj1" fmla="val 119195"/>
              </a:avLst>
            </a:prstGeom>
            <a:ln>
              <a:tailEnd type="triangle"/>
            </a:ln>
          </p:spPr>
          <p:style>
            <a:lnRef idx="1">
              <a:schemeClr val="dk1"/>
            </a:lnRef>
            <a:fillRef idx="0">
              <a:schemeClr val="dk1"/>
            </a:fillRef>
            <a:effectRef idx="0">
              <a:schemeClr val="dk1"/>
            </a:effectRef>
            <a:fontRef idx="minor">
              <a:schemeClr val="tx1"/>
            </a:fontRef>
          </p:style>
        </p:cxnSp>
      </p:grpSp>
      <p:sp>
        <p:nvSpPr>
          <p:cNvPr id="62" name="TextBox 61">
            <a:extLst>
              <a:ext uri="{FF2B5EF4-FFF2-40B4-BE49-F238E27FC236}">
                <a16:creationId xmlns:a16="http://schemas.microsoft.com/office/drawing/2014/main" id="{6605D736-622C-4C85-B4E5-48E8FB7A306C}"/>
              </a:ext>
            </a:extLst>
          </p:cNvPr>
          <p:cNvSpPr txBox="1"/>
          <p:nvPr/>
        </p:nvSpPr>
        <p:spPr>
          <a:xfrm>
            <a:off x="1171440" y="1126659"/>
            <a:ext cx="2520280" cy="369332"/>
          </a:xfrm>
          <a:prstGeom prst="rect">
            <a:avLst/>
          </a:prstGeom>
          <a:noFill/>
        </p:spPr>
        <p:txBody>
          <a:bodyPr wrap="square" rtlCol="0">
            <a:spAutoFit/>
          </a:bodyPr>
          <a:lstStyle/>
          <a:p>
            <a:r>
              <a:rPr lang="en-US" u="sng" dirty="0"/>
              <a:t>BN before change</a:t>
            </a:r>
            <a:endParaRPr lang="en-IL" u="sng" dirty="0"/>
          </a:p>
        </p:txBody>
      </p:sp>
      <p:sp>
        <p:nvSpPr>
          <p:cNvPr id="63" name="TextBox 62">
            <a:extLst>
              <a:ext uri="{FF2B5EF4-FFF2-40B4-BE49-F238E27FC236}">
                <a16:creationId xmlns:a16="http://schemas.microsoft.com/office/drawing/2014/main" id="{4D7F84CF-00FB-4E49-9B28-56E41F026867}"/>
              </a:ext>
            </a:extLst>
          </p:cNvPr>
          <p:cNvSpPr txBox="1"/>
          <p:nvPr/>
        </p:nvSpPr>
        <p:spPr>
          <a:xfrm>
            <a:off x="5960452" y="1126993"/>
            <a:ext cx="2520280" cy="369332"/>
          </a:xfrm>
          <a:prstGeom prst="rect">
            <a:avLst/>
          </a:prstGeom>
          <a:noFill/>
        </p:spPr>
        <p:txBody>
          <a:bodyPr wrap="square" rtlCol="0">
            <a:spAutoFit/>
          </a:bodyPr>
          <a:lstStyle/>
          <a:p>
            <a:r>
              <a:rPr lang="en-US" u="sng" dirty="0"/>
              <a:t>BN after change</a:t>
            </a:r>
            <a:endParaRPr lang="en-IL" u="sng" dirty="0"/>
          </a:p>
        </p:txBody>
      </p:sp>
      <p:sp>
        <p:nvSpPr>
          <p:cNvPr id="66" name="TextBox 65">
            <a:extLst>
              <a:ext uri="{FF2B5EF4-FFF2-40B4-BE49-F238E27FC236}">
                <a16:creationId xmlns:a16="http://schemas.microsoft.com/office/drawing/2014/main" id="{68EEEC2F-0401-45D6-A156-6C93CFF73458}"/>
              </a:ext>
            </a:extLst>
          </p:cNvPr>
          <p:cNvSpPr txBox="1"/>
          <p:nvPr/>
        </p:nvSpPr>
        <p:spPr>
          <a:xfrm>
            <a:off x="1925662" y="4114605"/>
            <a:ext cx="1137982" cy="600164"/>
          </a:xfrm>
          <a:prstGeom prst="rect">
            <a:avLst/>
          </a:prstGeom>
          <a:noFill/>
        </p:spPr>
        <p:txBody>
          <a:bodyPr wrap="square" rtlCol="0">
            <a:spAutoFit/>
          </a:bodyPr>
          <a:lstStyle/>
          <a:p>
            <a:pPr algn="ctr">
              <a:spcAft>
                <a:spcPts val="600"/>
              </a:spcAft>
            </a:pPr>
            <a:r>
              <a:rPr lang="en-US" sz="1400" dirty="0">
                <a:latin typeface="Arial" panose="020B0604020202020204" pitchFamily="34" charset="0"/>
                <a:cs typeface="Arial" panose="020B0604020202020204" pitchFamily="34" charset="0"/>
              </a:rPr>
              <a:t>Removed:</a:t>
            </a:r>
          </a:p>
          <a:p>
            <a:pPr algn="ctr">
              <a:spcAft>
                <a:spcPts val="600"/>
              </a:spcAft>
            </a:pPr>
            <a:r>
              <a:rPr lang="en-US" sz="1400" dirty="0">
                <a:latin typeface="Arial" panose="020B0604020202020204" pitchFamily="34" charset="0"/>
                <a:cs typeface="Arial" panose="020B0604020202020204" pitchFamily="34" charset="0"/>
              </a:rPr>
              <a:t>{4 -&gt; 3}</a:t>
            </a:r>
          </a:p>
        </p:txBody>
      </p:sp>
      <p:sp>
        <p:nvSpPr>
          <p:cNvPr id="67" name="TextBox 66">
            <a:extLst>
              <a:ext uri="{FF2B5EF4-FFF2-40B4-BE49-F238E27FC236}">
                <a16:creationId xmlns:a16="http://schemas.microsoft.com/office/drawing/2014/main" id="{23A57585-338F-4146-854B-A4C109AE5625}"/>
              </a:ext>
            </a:extLst>
          </p:cNvPr>
          <p:cNvSpPr txBox="1"/>
          <p:nvPr/>
        </p:nvSpPr>
        <p:spPr>
          <a:xfrm>
            <a:off x="761267" y="4111891"/>
            <a:ext cx="1599440" cy="600164"/>
          </a:xfrm>
          <a:prstGeom prst="rect">
            <a:avLst/>
          </a:prstGeom>
          <a:noFill/>
        </p:spPr>
        <p:txBody>
          <a:bodyPr wrap="square" rtlCol="0">
            <a:spAutoFit/>
          </a:bodyPr>
          <a:lstStyle/>
          <a:p>
            <a:pPr>
              <a:spcAft>
                <a:spcPts val="600"/>
              </a:spcAft>
            </a:pPr>
            <a:r>
              <a:rPr lang="en-US" sz="1400" dirty="0">
                <a:latin typeface="Arial" panose="020B0604020202020204" pitchFamily="34" charset="0"/>
                <a:cs typeface="Arial" panose="020B0604020202020204" pitchFamily="34" charset="0"/>
              </a:rPr>
              <a:t>Added:</a:t>
            </a:r>
          </a:p>
          <a:p>
            <a:pPr>
              <a:spcAft>
                <a:spcPts val="600"/>
              </a:spcAft>
            </a:pPr>
            <a:r>
              <a:rPr lang="en-US" sz="1400" dirty="0">
                <a:latin typeface="Arial" panose="020B0604020202020204" pitchFamily="34" charset="0"/>
                <a:cs typeface="Arial" panose="020B0604020202020204" pitchFamily="34" charset="0"/>
              </a:rPr>
              <a:t>{6 -&gt; 3}</a:t>
            </a:r>
          </a:p>
        </p:txBody>
      </p:sp>
      <p:sp>
        <p:nvSpPr>
          <p:cNvPr id="68" name="TextBox 67">
            <a:extLst>
              <a:ext uri="{FF2B5EF4-FFF2-40B4-BE49-F238E27FC236}">
                <a16:creationId xmlns:a16="http://schemas.microsoft.com/office/drawing/2014/main" id="{11E54543-5B26-4603-968B-05FD0FB03AE0}"/>
              </a:ext>
            </a:extLst>
          </p:cNvPr>
          <p:cNvSpPr txBox="1"/>
          <p:nvPr/>
        </p:nvSpPr>
        <p:spPr>
          <a:xfrm>
            <a:off x="4822456" y="4116585"/>
            <a:ext cx="1599440" cy="600164"/>
          </a:xfrm>
          <a:prstGeom prst="rect">
            <a:avLst/>
          </a:prstGeom>
          <a:noFill/>
        </p:spPr>
        <p:txBody>
          <a:bodyPr wrap="square" rtlCol="0">
            <a:spAutoFit/>
          </a:bodyPr>
          <a:lstStyle/>
          <a:p>
            <a:pPr>
              <a:spcAft>
                <a:spcPts val="600"/>
              </a:spcAft>
            </a:pPr>
            <a:r>
              <a:rPr lang="en-US" sz="1400" b="1" dirty="0">
                <a:latin typeface="Arial" panose="020B0604020202020204" pitchFamily="34" charset="0"/>
                <a:cs typeface="Arial" panose="020B0604020202020204" pitchFamily="34" charset="0"/>
              </a:rPr>
              <a:t>Changed Nodes:</a:t>
            </a:r>
          </a:p>
          <a:p>
            <a:pPr algn="ctr">
              <a:spcAft>
                <a:spcPts val="600"/>
              </a:spcAft>
            </a:pPr>
            <a:r>
              <a:rPr lang="en-US" sz="1400" b="1" dirty="0">
                <a:latin typeface="Arial" panose="020B0604020202020204" pitchFamily="34" charset="0"/>
                <a:cs typeface="Arial" panose="020B0604020202020204" pitchFamily="34" charset="0"/>
              </a:rPr>
              <a:t>[1, 2, 3, 4]</a:t>
            </a:r>
          </a:p>
        </p:txBody>
      </p:sp>
      <p:sp>
        <p:nvSpPr>
          <p:cNvPr id="69" name="TextBox 68">
            <a:extLst>
              <a:ext uri="{FF2B5EF4-FFF2-40B4-BE49-F238E27FC236}">
                <a16:creationId xmlns:a16="http://schemas.microsoft.com/office/drawing/2014/main" id="{91648790-ECC6-4CC5-B2A5-398C4CC02875}"/>
              </a:ext>
            </a:extLst>
          </p:cNvPr>
          <p:cNvSpPr txBox="1"/>
          <p:nvPr/>
        </p:nvSpPr>
        <p:spPr>
          <a:xfrm>
            <a:off x="3143330" y="4111891"/>
            <a:ext cx="1599440" cy="600164"/>
          </a:xfrm>
          <a:prstGeom prst="rect">
            <a:avLst/>
          </a:prstGeom>
          <a:noFill/>
        </p:spPr>
        <p:txBody>
          <a:bodyPr wrap="square" rtlCol="0">
            <a:spAutoFit/>
          </a:bodyPr>
          <a:lstStyle/>
          <a:p>
            <a:pPr algn="ctr">
              <a:spcAft>
                <a:spcPts val="600"/>
              </a:spcAft>
            </a:pPr>
            <a:r>
              <a:rPr lang="en-US" sz="1400" dirty="0">
                <a:latin typeface="Arial" panose="020B0604020202020204" pitchFamily="34" charset="0"/>
                <a:cs typeface="Arial" panose="020B0604020202020204" pitchFamily="34" charset="0"/>
              </a:rPr>
              <a:t>Reversed:</a:t>
            </a:r>
          </a:p>
          <a:p>
            <a:pPr>
              <a:spcAft>
                <a:spcPts val="600"/>
              </a:spcAft>
            </a:pPr>
            <a:r>
              <a:rPr lang="en-US" sz="1400" dirty="0">
                <a:latin typeface="Arial" panose="020B0604020202020204" pitchFamily="34" charset="0"/>
                <a:cs typeface="Arial" panose="020B0604020202020204" pitchFamily="34" charset="0"/>
              </a:rPr>
              <a:t>{1 -&gt; 2} , {1 -&gt; 4}</a:t>
            </a:r>
          </a:p>
        </p:txBody>
      </p:sp>
      <p:sp>
        <p:nvSpPr>
          <p:cNvPr id="71" name="TextBox 70">
            <a:extLst>
              <a:ext uri="{FF2B5EF4-FFF2-40B4-BE49-F238E27FC236}">
                <a16:creationId xmlns:a16="http://schemas.microsoft.com/office/drawing/2014/main" id="{715B4FF0-CBEB-41F8-B5C6-5A60D3EFBBAA}"/>
              </a:ext>
            </a:extLst>
          </p:cNvPr>
          <p:cNvSpPr txBox="1"/>
          <p:nvPr/>
        </p:nvSpPr>
        <p:spPr>
          <a:xfrm>
            <a:off x="6595751" y="4111891"/>
            <a:ext cx="2028523" cy="600164"/>
          </a:xfrm>
          <a:prstGeom prst="rect">
            <a:avLst/>
          </a:prstGeom>
          <a:noFill/>
        </p:spPr>
        <p:txBody>
          <a:bodyPr wrap="square" rtlCol="0">
            <a:spAutoFit/>
          </a:bodyPr>
          <a:lstStyle/>
          <a:p>
            <a:pPr>
              <a:spcAft>
                <a:spcPts val="600"/>
              </a:spcAft>
            </a:pPr>
            <a:r>
              <a:rPr lang="en-US" sz="1400" b="1" dirty="0">
                <a:latin typeface="Arial" panose="020B0604020202020204" pitchFamily="34" charset="0"/>
                <a:cs typeface="Arial" panose="020B0604020202020204" pitchFamily="34" charset="0"/>
              </a:rPr>
              <a:t>Non-Changed Nodes:</a:t>
            </a:r>
          </a:p>
          <a:p>
            <a:pPr algn="ctr">
              <a:spcAft>
                <a:spcPts val="600"/>
              </a:spcAft>
            </a:pPr>
            <a:r>
              <a:rPr lang="en-US" sz="1400" b="1" dirty="0">
                <a:latin typeface="Arial" panose="020B0604020202020204" pitchFamily="34" charset="0"/>
                <a:cs typeface="Arial" panose="020B0604020202020204" pitchFamily="34" charset="0"/>
              </a:rPr>
              <a:t>[5, 6]</a:t>
            </a:r>
          </a:p>
        </p:txBody>
      </p:sp>
      <p:grpSp>
        <p:nvGrpSpPr>
          <p:cNvPr id="79" name="Group 78">
            <a:extLst>
              <a:ext uri="{FF2B5EF4-FFF2-40B4-BE49-F238E27FC236}">
                <a16:creationId xmlns:a16="http://schemas.microsoft.com/office/drawing/2014/main" id="{0CF22A08-2EC7-441F-8E6F-5A63A686EBD9}"/>
              </a:ext>
            </a:extLst>
          </p:cNvPr>
          <p:cNvGrpSpPr/>
          <p:nvPr/>
        </p:nvGrpSpPr>
        <p:grpSpPr>
          <a:xfrm>
            <a:off x="242872" y="5733255"/>
            <a:ext cx="8584154" cy="490573"/>
            <a:chOff x="242872" y="5830132"/>
            <a:chExt cx="6197815" cy="352542"/>
          </a:xfrm>
          <a:solidFill>
            <a:schemeClr val="accent4">
              <a:lumMod val="20000"/>
              <a:lumOff val="80000"/>
            </a:schemeClr>
          </a:solidFill>
        </p:grpSpPr>
        <p:grpSp>
          <p:nvGrpSpPr>
            <p:cNvPr id="80" name="Group 79">
              <a:extLst>
                <a:ext uri="{FF2B5EF4-FFF2-40B4-BE49-F238E27FC236}">
                  <a16:creationId xmlns:a16="http://schemas.microsoft.com/office/drawing/2014/main" id="{D1792837-C0FE-4519-BAD0-E34F27DCD758}"/>
                </a:ext>
              </a:extLst>
            </p:cNvPr>
            <p:cNvGrpSpPr/>
            <p:nvPr/>
          </p:nvGrpSpPr>
          <p:grpSpPr>
            <a:xfrm>
              <a:off x="242872" y="5830132"/>
              <a:ext cx="6197815" cy="352542"/>
              <a:chOff x="-409781" y="5927207"/>
              <a:chExt cx="5337484" cy="301874"/>
            </a:xfrm>
            <a:grpFill/>
          </p:grpSpPr>
          <p:sp>
            <p:nvSpPr>
              <p:cNvPr id="82" name="Arrow: Chevron 81">
                <a:extLst>
                  <a:ext uri="{FF2B5EF4-FFF2-40B4-BE49-F238E27FC236}">
                    <a16:creationId xmlns:a16="http://schemas.microsoft.com/office/drawing/2014/main" id="{3C537526-32AD-43D8-8F9C-AEEA60E84177}"/>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CI</a:t>
                </a:r>
                <a:endParaRPr lang="en-IL" sz="1600" dirty="0">
                  <a:solidFill>
                    <a:schemeClr val="tx1">
                      <a:lumMod val="65000"/>
                      <a:lumOff val="35000"/>
                    </a:schemeClr>
                  </a:solidFill>
                </a:endParaRPr>
              </a:p>
            </p:txBody>
          </p:sp>
          <p:sp>
            <p:nvSpPr>
              <p:cNvPr id="83" name="Arrow: Chevron 82">
                <a:extLst>
                  <a:ext uri="{FF2B5EF4-FFF2-40B4-BE49-F238E27FC236}">
                    <a16:creationId xmlns:a16="http://schemas.microsoft.com/office/drawing/2014/main" id="{C4CE84FB-3D16-4991-8F24-1EC1407D7739}"/>
                  </a:ext>
                </a:extLst>
              </p:cNvPr>
              <p:cNvSpPr/>
              <p:nvPr/>
            </p:nvSpPr>
            <p:spPr>
              <a:xfrm>
                <a:off x="1734655" y="5937052"/>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sp>
            <p:nvSpPr>
              <p:cNvPr id="84" name="Arrow: Chevron 83">
                <a:extLst>
                  <a:ext uri="{FF2B5EF4-FFF2-40B4-BE49-F238E27FC236}">
                    <a16:creationId xmlns:a16="http://schemas.microsoft.com/office/drawing/2014/main" id="{F90041EB-B12E-46B8-8E16-6DD712E9F3AD}"/>
                  </a:ext>
                </a:extLst>
              </p:cNvPr>
              <p:cNvSpPr/>
              <p:nvPr/>
            </p:nvSpPr>
            <p:spPr>
              <a:xfrm>
                <a:off x="3847583"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Analyzing &amp; Progress</a:t>
                </a:r>
                <a:endParaRPr lang="en-IL" sz="1600" dirty="0">
                  <a:solidFill>
                    <a:schemeClr val="tx1">
                      <a:lumMod val="65000"/>
                      <a:lumOff val="35000"/>
                    </a:schemeClr>
                  </a:solidFill>
                </a:endParaRPr>
              </a:p>
            </p:txBody>
          </p:sp>
          <p:sp>
            <p:nvSpPr>
              <p:cNvPr id="85" name="Arrow: Chevron 84">
                <a:extLst>
                  <a:ext uri="{FF2B5EF4-FFF2-40B4-BE49-F238E27FC236}">
                    <a16:creationId xmlns:a16="http://schemas.microsoft.com/office/drawing/2014/main" id="{EDE6A3A0-4872-4F7F-A1D8-1FF740FE68EA}"/>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solidFill>
                      <a:schemeClr val="tx1">
                        <a:lumMod val="65000"/>
                        <a:lumOff val="35000"/>
                      </a:schemeClr>
                    </a:solidFill>
                  </a:rPr>
                  <a:t>Topic</a:t>
                </a:r>
                <a:endParaRPr lang="en-IL" sz="1600" dirty="0">
                  <a:solidFill>
                    <a:schemeClr val="tx1">
                      <a:lumMod val="65000"/>
                      <a:lumOff val="35000"/>
                    </a:schemeClr>
                  </a:solidFill>
                </a:endParaRPr>
              </a:p>
            </p:txBody>
          </p:sp>
        </p:grpSp>
        <p:sp>
          <p:nvSpPr>
            <p:cNvPr id="81" name="Arrow: Chevron 80">
              <a:extLst>
                <a:ext uri="{FF2B5EF4-FFF2-40B4-BE49-F238E27FC236}">
                  <a16:creationId xmlns:a16="http://schemas.microsoft.com/office/drawing/2014/main" id="{75B5B604-6DCE-4151-8DE6-9AE9A0493434}"/>
                </a:ext>
              </a:extLst>
            </p:cNvPr>
            <p:cNvSpPr/>
            <p:nvPr/>
          </p:nvSpPr>
          <p:spPr>
            <a:xfrm>
              <a:off x="3951444" y="5841637"/>
              <a:ext cx="1254221" cy="33637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Example</a:t>
              </a:r>
              <a:endParaRPr lang="en-IL" sz="1600" b="1" dirty="0">
                <a:solidFill>
                  <a:schemeClr val="tx1"/>
                </a:solidFill>
              </a:endParaRPr>
            </a:p>
          </p:txBody>
        </p:sp>
      </p:grpSp>
      <p:sp>
        <p:nvSpPr>
          <p:cNvPr id="86" name="Arrow: Right 85">
            <a:extLst>
              <a:ext uri="{FF2B5EF4-FFF2-40B4-BE49-F238E27FC236}">
                <a16:creationId xmlns:a16="http://schemas.microsoft.com/office/drawing/2014/main" id="{424F5781-4B30-4578-9E75-77D2C118F18C}"/>
              </a:ext>
            </a:extLst>
          </p:cNvPr>
          <p:cNvSpPr/>
          <p:nvPr/>
        </p:nvSpPr>
        <p:spPr>
          <a:xfrm>
            <a:off x="4067944" y="2569052"/>
            <a:ext cx="1008112" cy="40019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98765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par>
                                <p:cTn id="49" presetID="10"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fade">
                                      <p:cBhvr>
                                        <p:cTn id="59" dur="500"/>
                                        <p:tgtEl>
                                          <p:spTgt spid="6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fade">
                                      <p:cBhvr>
                                        <p:cTn id="62" dur="500"/>
                                        <p:tgtEl>
                                          <p:spTgt spid="6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8"/>
                                        </p:tgtEl>
                                        <p:attrNameLst>
                                          <p:attrName>style.visibility</p:attrName>
                                        </p:attrNameLst>
                                      </p:cBhvr>
                                      <p:to>
                                        <p:strVal val="visible"/>
                                      </p:to>
                                    </p:set>
                                    <p:animEffect transition="in" filter="fade">
                                      <p:cBhvr>
                                        <p:cTn id="68" dur="500"/>
                                        <p:tgtEl>
                                          <p:spTgt spid="6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24" grpId="0" animBg="1"/>
      <p:bldP spid="25" grpId="0" animBg="1"/>
      <p:bldP spid="62" grpId="0"/>
      <p:bldP spid="63" grpId="0"/>
      <p:bldP spid="66" grpId="0"/>
      <p:bldP spid="67" grpId="0"/>
      <p:bldP spid="68" grpId="0"/>
      <p:bldP spid="69" grpId="0"/>
      <p:bldP spid="71" grpId="0"/>
      <p:bldP spid="8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870171" y="-21514"/>
            <a:ext cx="7406640" cy="1356360"/>
          </a:xfrm>
        </p:spPr>
        <p:txBody>
          <a:bodyPr/>
          <a:lstStyle/>
          <a:p>
            <a:pPr algn="ctr"/>
            <a:r>
              <a:rPr lang="en-US" sz="3200" u="sng" dirty="0"/>
              <a:t>Step 1: Must Have Edges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45</a:t>
            </a:fld>
            <a:endParaRPr lang="he-IL"/>
          </a:p>
        </p:txBody>
      </p:sp>
      <p:sp>
        <p:nvSpPr>
          <p:cNvPr id="50" name="TextBox 49">
            <a:extLst>
              <a:ext uri="{FF2B5EF4-FFF2-40B4-BE49-F238E27FC236}">
                <a16:creationId xmlns:a16="http://schemas.microsoft.com/office/drawing/2014/main" id="{BC510E3E-B88A-4D44-9930-628AD23717E4}"/>
              </a:ext>
            </a:extLst>
          </p:cNvPr>
          <p:cNvSpPr txBox="1"/>
          <p:nvPr/>
        </p:nvSpPr>
        <p:spPr>
          <a:xfrm>
            <a:off x="2123728" y="2393973"/>
            <a:ext cx="2028523" cy="600164"/>
          </a:xfrm>
          <a:prstGeom prst="rect">
            <a:avLst/>
          </a:prstGeom>
          <a:noFill/>
        </p:spPr>
        <p:txBody>
          <a:bodyPr wrap="square" rtlCol="0">
            <a:spAutoFit/>
          </a:bodyPr>
          <a:lstStyle/>
          <a:p>
            <a:pPr>
              <a:spcAft>
                <a:spcPts val="600"/>
              </a:spcAft>
            </a:pPr>
            <a:r>
              <a:rPr lang="en-US" sz="1400" b="1" dirty="0">
                <a:latin typeface="Arial" panose="020B0604020202020204" pitchFamily="34" charset="0"/>
                <a:cs typeface="Arial" panose="020B0604020202020204" pitchFamily="34" charset="0"/>
              </a:rPr>
              <a:t>Non-Changed Nodes:</a:t>
            </a:r>
          </a:p>
          <a:p>
            <a:pPr algn="ctr">
              <a:spcAft>
                <a:spcPts val="600"/>
              </a:spcAft>
            </a:pPr>
            <a:r>
              <a:rPr lang="en-US" sz="1400" b="1" dirty="0">
                <a:latin typeface="Arial" panose="020B0604020202020204" pitchFamily="34" charset="0"/>
                <a:cs typeface="Arial" panose="020B0604020202020204" pitchFamily="34" charset="0"/>
              </a:rPr>
              <a:t>[5, 6]</a:t>
            </a:r>
          </a:p>
        </p:txBody>
      </p:sp>
      <p:sp>
        <p:nvSpPr>
          <p:cNvPr id="7" name="TextBox 6">
            <a:extLst>
              <a:ext uri="{FF2B5EF4-FFF2-40B4-BE49-F238E27FC236}">
                <a16:creationId xmlns:a16="http://schemas.microsoft.com/office/drawing/2014/main" id="{D15F937F-B9C2-441E-8341-2EF5A689C169}"/>
              </a:ext>
            </a:extLst>
          </p:cNvPr>
          <p:cNvSpPr txBox="1"/>
          <p:nvPr/>
        </p:nvSpPr>
        <p:spPr>
          <a:xfrm>
            <a:off x="975910" y="1163152"/>
            <a:ext cx="6964542" cy="646331"/>
          </a:xfrm>
          <a:prstGeom prst="rect">
            <a:avLst/>
          </a:prstGeom>
          <a:noFill/>
        </p:spPr>
        <p:txBody>
          <a:bodyPr wrap="square" rtlCol="0">
            <a:spAutoFit/>
          </a:bodyPr>
          <a:lstStyle/>
          <a:p>
            <a:pPr algn="ctr"/>
            <a:r>
              <a:rPr lang="en-US" dirty="0"/>
              <a:t>A node is considered changed if it has at least one node that is added\removed as a parent (pointing at it)</a:t>
            </a:r>
            <a:endParaRPr lang="en-IL" dirty="0"/>
          </a:p>
        </p:txBody>
      </p:sp>
      <p:sp>
        <p:nvSpPr>
          <p:cNvPr id="53" name="TextBox 52">
            <a:extLst>
              <a:ext uri="{FF2B5EF4-FFF2-40B4-BE49-F238E27FC236}">
                <a16:creationId xmlns:a16="http://schemas.microsoft.com/office/drawing/2014/main" id="{243B5E22-F621-4355-8983-EF91F512C097}"/>
              </a:ext>
            </a:extLst>
          </p:cNvPr>
          <p:cNvSpPr txBox="1"/>
          <p:nvPr/>
        </p:nvSpPr>
        <p:spPr>
          <a:xfrm>
            <a:off x="989040" y="1888507"/>
            <a:ext cx="6964542" cy="369332"/>
          </a:xfrm>
          <a:prstGeom prst="rect">
            <a:avLst/>
          </a:prstGeom>
          <a:noFill/>
        </p:spPr>
        <p:txBody>
          <a:bodyPr wrap="square" rtlCol="0">
            <a:spAutoFit/>
          </a:bodyPr>
          <a:lstStyle/>
          <a:p>
            <a:pPr algn="ctr"/>
            <a:r>
              <a:rPr lang="en-US" dirty="0"/>
              <a:t>Non-changed nodes keep the same set of parents</a:t>
            </a:r>
            <a:endParaRPr lang="en-IL" dirty="0"/>
          </a:p>
        </p:txBody>
      </p:sp>
      <p:sp>
        <p:nvSpPr>
          <p:cNvPr id="8" name="TextBox 7">
            <a:extLst>
              <a:ext uri="{FF2B5EF4-FFF2-40B4-BE49-F238E27FC236}">
                <a16:creationId xmlns:a16="http://schemas.microsoft.com/office/drawing/2014/main" id="{C39B866F-96C5-4455-8B60-426018B97E2F}"/>
              </a:ext>
            </a:extLst>
          </p:cNvPr>
          <p:cNvSpPr txBox="1"/>
          <p:nvPr/>
        </p:nvSpPr>
        <p:spPr>
          <a:xfrm>
            <a:off x="4560286" y="2432445"/>
            <a:ext cx="2664296"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Edges that must stay:</a:t>
            </a:r>
          </a:p>
          <a:p>
            <a:pPr algn="ctr"/>
            <a:r>
              <a:rPr lang="en-US" sz="1400" b="1" dirty="0">
                <a:latin typeface="Arial" panose="020B0604020202020204" pitchFamily="34" charset="0"/>
                <a:cs typeface="Arial" panose="020B0604020202020204" pitchFamily="34" charset="0"/>
              </a:rPr>
              <a:t>{2 -&gt; 5}, {3 -&gt; 5}, {2 -&gt;6}</a:t>
            </a:r>
            <a:endParaRPr lang="en-IL" sz="1400" b="1"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8EC3DEAB-94E1-4892-BA32-2C7578616564}"/>
              </a:ext>
            </a:extLst>
          </p:cNvPr>
          <p:cNvGrpSpPr/>
          <p:nvPr/>
        </p:nvGrpSpPr>
        <p:grpSpPr>
          <a:xfrm>
            <a:off x="1634886" y="3298094"/>
            <a:ext cx="1946931" cy="1765407"/>
            <a:chOff x="893446" y="2317711"/>
            <a:chExt cx="2520280" cy="2494677"/>
          </a:xfrm>
        </p:grpSpPr>
        <p:sp>
          <p:nvSpPr>
            <p:cNvPr id="54" name="Oval 53">
              <a:extLst>
                <a:ext uri="{FF2B5EF4-FFF2-40B4-BE49-F238E27FC236}">
                  <a16:creationId xmlns:a16="http://schemas.microsoft.com/office/drawing/2014/main" id="{AD1FA489-AA83-4AF2-B10A-46E7DD477846}"/>
                </a:ext>
              </a:extLst>
            </p:cNvPr>
            <p:cNvSpPr/>
            <p:nvPr/>
          </p:nvSpPr>
          <p:spPr>
            <a:xfrm>
              <a:off x="931132"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endParaRPr lang="en-IL" dirty="0">
                <a:solidFill>
                  <a:schemeClr val="tx1"/>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91AA2296-200F-4F30-9944-4D7B1F20324D}"/>
                </a:ext>
              </a:extLst>
            </p:cNvPr>
            <p:cNvSpPr/>
            <p:nvPr/>
          </p:nvSpPr>
          <p:spPr>
            <a:xfrm>
              <a:off x="2907704"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endParaRPr lang="en-IL" dirty="0">
                <a:solidFill>
                  <a:schemeClr val="tx1"/>
                </a:solidFill>
                <a:latin typeface="Arial" panose="020B0604020202020204" pitchFamily="34" charset="0"/>
                <a:cs typeface="Arial" panose="020B0604020202020204" pitchFamily="34" charset="0"/>
              </a:endParaRPr>
            </a:p>
          </p:txBody>
        </p:sp>
        <p:sp>
          <p:nvSpPr>
            <p:cNvPr id="56" name="Oval 55">
              <a:extLst>
                <a:ext uri="{FF2B5EF4-FFF2-40B4-BE49-F238E27FC236}">
                  <a16:creationId xmlns:a16="http://schemas.microsoft.com/office/drawing/2014/main" id="{40A8613D-C87C-4EE3-9FD8-1BB5A285F23E}"/>
                </a:ext>
              </a:extLst>
            </p:cNvPr>
            <p:cNvSpPr/>
            <p:nvPr/>
          </p:nvSpPr>
          <p:spPr>
            <a:xfrm>
              <a:off x="2413561"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endParaRPr lang="en-IL" dirty="0">
                <a:solidFill>
                  <a:schemeClr val="tx1"/>
                </a:solidFill>
                <a:latin typeface="Arial" panose="020B0604020202020204" pitchFamily="34" charset="0"/>
                <a:cs typeface="Arial" panose="020B0604020202020204" pitchFamily="34" charset="0"/>
              </a:endParaRPr>
            </a:p>
          </p:txBody>
        </p:sp>
        <p:sp>
          <p:nvSpPr>
            <p:cNvPr id="57" name="Oval 56">
              <a:extLst>
                <a:ext uri="{FF2B5EF4-FFF2-40B4-BE49-F238E27FC236}">
                  <a16:creationId xmlns:a16="http://schemas.microsoft.com/office/drawing/2014/main" id="{DF18906F-6F72-4C49-B35D-6840B6082453}"/>
                </a:ext>
              </a:extLst>
            </p:cNvPr>
            <p:cNvSpPr/>
            <p:nvPr/>
          </p:nvSpPr>
          <p:spPr>
            <a:xfrm>
              <a:off x="1425275"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endParaRPr lang="en-IL" dirty="0">
                <a:solidFill>
                  <a:schemeClr val="tx1"/>
                </a:solidFill>
                <a:latin typeface="Arial" panose="020B0604020202020204" pitchFamily="34" charset="0"/>
                <a:cs typeface="Arial" panose="020B0604020202020204" pitchFamily="34" charset="0"/>
              </a:endParaRPr>
            </a:p>
          </p:txBody>
        </p:sp>
        <p:sp>
          <p:nvSpPr>
            <p:cNvPr id="58" name="Oval 57">
              <a:extLst>
                <a:ext uri="{FF2B5EF4-FFF2-40B4-BE49-F238E27FC236}">
                  <a16:creationId xmlns:a16="http://schemas.microsoft.com/office/drawing/2014/main" id="{485E5F84-6BB2-49A6-85D0-6697E0A923DA}"/>
                </a:ext>
              </a:extLst>
            </p:cNvPr>
            <p:cNvSpPr/>
            <p:nvPr/>
          </p:nvSpPr>
          <p:spPr>
            <a:xfrm>
              <a:off x="1919418" y="4452348"/>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endParaRPr lang="en-IL" dirty="0">
                <a:solidFill>
                  <a:schemeClr val="tx1"/>
                </a:solidFill>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D8040CB9-2B3F-4DD3-B70A-2D03B31B76F1}"/>
                </a:ext>
              </a:extLst>
            </p:cNvPr>
            <p:cNvSpPr/>
            <p:nvPr/>
          </p:nvSpPr>
          <p:spPr>
            <a:xfrm>
              <a:off x="1919418"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endParaRPr lang="en-IL" dirty="0">
                <a:solidFill>
                  <a:schemeClr val="tx1"/>
                </a:solidFill>
                <a:latin typeface="Arial" panose="020B0604020202020204" pitchFamily="34" charset="0"/>
                <a:cs typeface="Arial" panose="020B0604020202020204" pitchFamily="34" charset="0"/>
              </a:endParaRPr>
            </a:p>
          </p:txBody>
        </p:sp>
        <p:cxnSp>
          <p:nvCxnSpPr>
            <p:cNvPr id="61" name="Straight Arrow Connector 60">
              <a:extLst>
                <a:ext uri="{FF2B5EF4-FFF2-40B4-BE49-F238E27FC236}">
                  <a16:creationId xmlns:a16="http://schemas.microsoft.com/office/drawing/2014/main" id="{D443D471-90DE-448A-8005-BB08EF89058A}"/>
                </a:ext>
              </a:extLst>
            </p:cNvPr>
            <p:cNvCxnSpPr>
              <a:stCxn id="54" idx="6"/>
              <a:endCxn id="59" idx="2"/>
            </p:cNvCxnSpPr>
            <p:nvPr/>
          </p:nvCxnSpPr>
          <p:spPr>
            <a:xfrm>
              <a:off x="1291172" y="3114041"/>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854AAB9E-F3A2-4FC4-A05A-0C5B1849F3D6}"/>
                </a:ext>
              </a:extLst>
            </p:cNvPr>
            <p:cNvCxnSpPr>
              <a:stCxn id="59" idx="6"/>
              <a:endCxn id="55" idx="2"/>
            </p:cNvCxnSpPr>
            <p:nvPr/>
          </p:nvCxnSpPr>
          <p:spPr>
            <a:xfrm>
              <a:off x="2279458" y="3114041"/>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CF203B78-52C7-4783-8197-8EE10D3F380B}"/>
                </a:ext>
              </a:extLst>
            </p:cNvPr>
            <p:cNvCxnSpPr>
              <a:stCxn id="54" idx="4"/>
              <a:endCxn id="57" idx="1"/>
            </p:cNvCxnSpPr>
            <p:nvPr/>
          </p:nvCxnSpPr>
          <p:spPr>
            <a:xfrm>
              <a:off x="1111152" y="3294061"/>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7FD399E5-CEBD-4010-9BF3-21DEC3F940E4}"/>
                </a:ext>
              </a:extLst>
            </p:cNvPr>
            <p:cNvCxnSpPr>
              <a:cxnSpLocks/>
              <a:stCxn id="57" idx="4"/>
              <a:endCxn id="58" idx="1"/>
            </p:cNvCxnSpPr>
            <p:nvPr/>
          </p:nvCxnSpPr>
          <p:spPr>
            <a:xfrm>
              <a:off x="1605295" y="4085747"/>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3F0C1F1C-D3D1-4EF5-9C12-D3770832C23C}"/>
                </a:ext>
              </a:extLst>
            </p:cNvPr>
            <p:cNvCxnSpPr>
              <a:cxnSpLocks/>
              <a:stCxn id="59" idx="4"/>
              <a:endCxn id="56" idx="1"/>
            </p:cNvCxnSpPr>
            <p:nvPr/>
          </p:nvCxnSpPr>
          <p:spPr>
            <a:xfrm>
              <a:off x="2099438" y="3294061"/>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0BF34E22-78F5-4F29-9607-03FEAE49CA9A}"/>
                </a:ext>
              </a:extLst>
            </p:cNvPr>
            <p:cNvCxnSpPr>
              <a:cxnSpLocks/>
              <a:stCxn id="58" idx="7"/>
              <a:endCxn id="56" idx="4"/>
            </p:cNvCxnSpPr>
            <p:nvPr/>
          </p:nvCxnSpPr>
          <p:spPr>
            <a:xfrm flipV="1">
              <a:off x="2226731" y="4085747"/>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7F4BB242-36FE-4389-8CA7-D968A83686E2}"/>
                </a:ext>
              </a:extLst>
            </p:cNvPr>
            <p:cNvSpPr txBox="1"/>
            <p:nvPr/>
          </p:nvSpPr>
          <p:spPr>
            <a:xfrm>
              <a:off x="893446" y="2317711"/>
              <a:ext cx="2520280" cy="369332"/>
            </a:xfrm>
            <a:prstGeom prst="rect">
              <a:avLst/>
            </a:prstGeom>
            <a:noFill/>
          </p:spPr>
          <p:txBody>
            <a:bodyPr wrap="square" rtlCol="0">
              <a:spAutoFit/>
            </a:bodyPr>
            <a:lstStyle/>
            <a:p>
              <a:r>
                <a:rPr lang="en-US" u="sng" dirty="0"/>
                <a:t>BN before change</a:t>
              </a:r>
              <a:endParaRPr lang="en-IL" u="sng" dirty="0"/>
            </a:p>
          </p:txBody>
        </p:sp>
      </p:grpSp>
      <p:grpSp>
        <p:nvGrpSpPr>
          <p:cNvPr id="75" name="Group 74">
            <a:extLst>
              <a:ext uri="{FF2B5EF4-FFF2-40B4-BE49-F238E27FC236}">
                <a16:creationId xmlns:a16="http://schemas.microsoft.com/office/drawing/2014/main" id="{CD0AB98D-BA06-4165-A32D-0E17C946B1DD}"/>
              </a:ext>
            </a:extLst>
          </p:cNvPr>
          <p:cNvGrpSpPr/>
          <p:nvPr/>
        </p:nvGrpSpPr>
        <p:grpSpPr>
          <a:xfrm>
            <a:off x="5414408" y="3298094"/>
            <a:ext cx="1946931" cy="1765407"/>
            <a:chOff x="893446" y="2317711"/>
            <a:chExt cx="2520280" cy="2494677"/>
          </a:xfrm>
        </p:grpSpPr>
        <p:sp>
          <p:nvSpPr>
            <p:cNvPr id="76" name="Oval 75">
              <a:extLst>
                <a:ext uri="{FF2B5EF4-FFF2-40B4-BE49-F238E27FC236}">
                  <a16:creationId xmlns:a16="http://schemas.microsoft.com/office/drawing/2014/main" id="{F41E47A3-84E8-4B16-BA00-996BCBB7E1D5}"/>
                </a:ext>
              </a:extLst>
            </p:cNvPr>
            <p:cNvSpPr/>
            <p:nvPr/>
          </p:nvSpPr>
          <p:spPr>
            <a:xfrm>
              <a:off x="931132"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endParaRPr lang="en-IL" dirty="0">
                <a:solidFill>
                  <a:schemeClr val="tx1"/>
                </a:solidFill>
                <a:latin typeface="Arial" panose="020B0604020202020204" pitchFamily="34" charset="0"/>
                <a:cs typeface="Arial" panose="020B0604020202020204" pitchFamily="34" charset="0"/>
              </a:endParaRPr>
            </a:p>
          </p:txBody>
        </p:sp>
        <p:sp>
          <p:nvSpPr>
            <p:cNvPr id="77" name="Oval 76">
              <a:extLst>
                <a:ext uri="{FF2B5EF4-FFF2-40B4-BE49-F238E27FC236}">
                  <a16:creationId xmlns:a16="http://schemas.microsoft.com/office/drawing/2014/main" id="{05ADD1B4-DF3F-49CC-AAAA-CF4E569783AC}"/>
                </a:ext>
              </a:extLst>
            </p:cNvPr>
            <p:cNvSpPr/>
            <p:nvPr/>
          </p:nvSpPr>
          <p:spPr>
            <a:xfrm>
              <a:off x="2907704"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endParaRPr lang="en-IL" dirty="0">
                <a:solidFill>
                  <a:schemeClr val="tx1"/>
                </a:solidFill>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A24F3DAE-9AA4-4C52-9990-68D350AAE8C8}"/>
                </a:ext>
              </a:extLst>
            </p:cNvPr>
            <p:cNvSpPr/>
            <p:nvPr/>
          </p:nvSpPr>
          <p:spPr>
            <a:xfrm>
              <a:off x="2413561"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endParaRPr lang="en-IL" dirty="0">
                <a:solidFill>
                  <a:schemeClr val="tx1"/>
                </a:solidFill>
                <a:latin typeface="Arial" panose="020B0604020202020204" pitchFamily="34" charset="0"/>
                <a:cs typeface="Arial" panose="020B0604020202020204" pitchFamily="34" charset="0"/>
              </a:endParaRPr>
            </a:p>
          </p:txBody>
        </p:sp>
        <p:sp>
          <p:nvSpPr>
            <p:cNvPr id="79" name="Oval 78">
              <a:extLst>
                <a:ext uri="{FF2B5EF4-FFF2-40B4-BE49-F238E27FC236}">
                  <a16:creationId xmlns:a16="http://schemas.microsoft.com/office/drawing/2014/main" id="{0736B280-670D-4824-AF96-0C78EC0FD492}"/>
                </a:ext>
              </a:extLst>
            </p:cNvPr>
            <p:cNvSpPr/>
            <p:nvPr/>
          </p:nvSpPr>
          <p:spPr>
            <a:xfrm>
              <a:off x="1425275"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endParaRPr lang="en-IL" dirty="0">
                <a:solidFill>
                  <a:schemeClr val="tx1"/>
                </a:solidFill>
                <a:latin typeface="Arial" panose="020B0604020202020204" pitchFamily="34" charset="0"/>
                <a:cs typeface="Arial" panose="020B0604020202020204" pitchFamily="34" charset="0"/>
              </a:endParaRPr>
            </a:p>
          </p:txBody>
        </p:sp>
        <p:sp>
          <p:nvSpPr>
            <p:cNvPr id="80" name="Oval 79">
              <a:extLst>
                <a:ext uri="{FF2B5EF4-FFF2-40B4-BE49-F238E27FC236}">
                  <a16:creationId xmlns:a16="http://schemas.microsoft.com/office/drawing/2014/main" id="{7446A5E2-3B60-42DD-A4C0-B5E6E31F0DE4}"/>
                </a:ext>
              </a:extLst>
            </p:cNvPr>
            <p:cNvSpPr/>
            <p:nvPr/>
          </p:nvSpPr>
          <p:spPr>
            <a:xfrm>
              <a:off x="1919418" y="4452348"/>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endParaRPr lang="en-IL" dirty="0">
                <a:solidFill>
                  <a:schemeClr val="tx1"/>
                </a:solidFill>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767B00A5-12C6-42C0-8CB8-FD222F3FBCCA}"/>
                </a:ext>
              </a:extLst>
            </p:cNvPr>
            <p:cNvSpPr/>
            <p:nvPr/>
          </p:nvSpPr>
          <p:spPr>
            <a:xfrm>
              <a:off x="1919418"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endParaRPr lang="en-IL" dirty="0">
                <a:solidFill>
                  <a:schemeClr val="tx1"/>
                </a:solidFill>
                <a:latin typeface="Arial" panose="020B0604020202020204" pitchFamily="34" charset="0"/>
                <a:cs typeface="Arial" panose="020B0604020202020204" pitchFamily="34" charset="0"/>
              </a:endParaRPr>
            </a:p>
          </p:txBody>
        </p:sp>
        <p:cxnSp>
          <p:nvCxnSpPr>
            <p:cNvPr id="83" name="Straight Arrow Connector 82">
              <a:extLst>
                <a:ext uri="{FF2B5EF4-FFF2-40B4-BE49-F238E27FC236}">
                  <a16:creationId xmlns:a16="http://schemas.microsoft.com/office/drawing/2014/main" id="{1459E119-E558-479A-A4AB-91415F248E8A}"/>
                </a:ext>
              </a:extLst>
            </p:cNvPr>
            <p:cNvCxnSpPr>
              <a:stCxn id="81" idx="6"/>
              <a:endCxn id="77" idx="2"/>
            </p:cNvCxnSpPr>
            <p:nvPr/>
          </p:nvCxnSpPr>
          <p:spPr>
            <a:xfrm>
              <a:off x="2279458" y="3114041"/>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CA93C61-9B93-4677-B036-5DAFED17DE39}"/>
                </a:ext>
              </a:extLst>
            </p:cNvPr>
            <p:cNvCxnSpPr>
              <a:cxnSpLocks/>
              <a:stCxn id="81" idx="4"/>
              <a:endCxn id="78" idx="1"/>
            </p:cNvCxnSpPr>
            <p:nvPr/>
          </p:nvCxnSpPr>
          <p:spPr>
            <a:xfrm>
              <a:off x="2099438" y="3294061"/>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5E31448C-B190-4843-8F62-B2FF78CF0C9F}"/>
                </a:ext>
              </a:extLst>
            </p:cNvPr>
            <p:cNvCxnSpPr>
              <a:cxnSpLocks/>
              <a:stCxn id="80" idx="7"/>
              <a:endCxn id="78" idx="4"/>
            </p:cNvCxnSpPr>
            <p:nvPr/>
          </p:nvCxnSpPr>
          <p:spPr>
            <a:xfrm flipV="1">
              <a:off x="2226731" y="4085747"/>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CDC60516-B260-41A5-ADAA-ED1CCE9C3BD0}"/>
                </a:ext>
              </a:extLst>
            </p:cNvPr>
            <p:cNvSpPr txBox="1"/>
            <p:nvPr/>
          </p:nvSpPr>
          <p:spPr>
            <a:xfrm>
              <a:off x="893446" y="2317711"/>
              <a:ext cx="2520280" cy="521899"/>
            </a:xfrm>
            <a:prstGeom prst="rect">
              <a:avLst/>
            </a:prstGeom>
            <a:noFill/>
          </p:spPr>
          <p:txBody>
            <a:bodyPr wrap="square" rtlCol="0">
              <a:spAutoFit/>
            </a:bodyPr>
            <a:lstStyle/>
            <a:p>
              <a:pPr algn="ctr"/>
              <a:r>
                <a:rPr lang="en-US" u="sng" dirty="0"/>
                <a:t>BN Step1</a:t>
              </a:r>
              <a:endParaRPr lang="en-IL" u="sng" dirty="0"/>
            </a:p>
          </p:txBody>
        </p:sp>
      </p:grpSp>
      <p:grpSp>
        <p:nvGrpSpPr>
          <p:cNvPr id="96" name="Group 95">
            <a:extLst>
              <a:ext uri="{FF2B5EF4-FFF2-40B4-BE49-F238E27FC236}">
                <a16:creationId xmlns:a16="http://schemas.microsoft.com/office/drawing/2014/main" id="{06CD6FAC-D1A6-4A59-9498-D153B666222F}"/>
              </a:ext>
            </a:extLst>
          </p:cNvPr>
          <p:cNvGrpSpPr/>
          <p:nvPr/>
        </p:nvGrpSpPr>
        <p:grpSpPr>
          <a:xfrm>
            <a:off x="242872" y="5733255"/>
            <a:ext cx="8584154" cy="490573"/>
            <a:chOff x="242872" y="5830132"/>
            <a:chExt cx="6197815" cy="352542"/>
          </a:xfrm>
          <a:solidFill>
            <a:schemeClr val="accent4">
              <a:lumMod val="20000"/>
              <a:lumOff val="80000"/>
            </a:schemeClr>
          </a:solidFill>
        </p:grpSpPr>
        <p:grpSp>
          <p:nvGrpSpPr>
            <p:cNvPr id="97" name="Group 96">
              <a:extLst>
                <a:ext uri="{FF2B5EF4-FFF2-40B4-BE49-F238E27FC236}">
                  <a16:creationId xmlns:a16="http://schemas.microsoft.com/office/drawing/2014/main" id="{23C73A3B-884C-4EE2-A405-F92CEAB56AAC}"/>
                </a:ext>
              </a:extLst>
            </p:cNvPr>
            <p:cNvGrpSpPr/>
            <p:nvPr/>
          </p:nvGrpSpPr>
          <p:grpSpPr>
            <a:xfrm>
              <a:off x="242872" y="5830132"/>
              <a:ext cx="6197815" cy="352542"/>
              <a:chOff x="-409781" y="5927207"/>
              <a:chExt cx="5337484" cy="301874"/>
            </a:xfrm>
            <a:grpFill/>
          </p:grpSpPr>
          <p:sp>
            <p:nvSpPr>
              <p:cNvPr id="99" name="Arrow: Chevron 98">
                <a:extLst>
                  <a:ext uri="{FF2B5EF4-FFF2-40B4-BE49-F238E27FC236}">
                    <a16:creationId xmlns:a16="http://schemas.microsoft.com/office/drawing/2014/main" id="{D1FC8D68-1623-45B0-B5BA-409F64808CE9}"/>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CI</a:t>
                </a:r>
                <a:endParaRPr lang="en-IL" sz="1600" dirty="0">
                  <a:solidFill>
                    <a:schemeClr val="tx1">
                      <a:lumMod val="65000"/>
                      <a:lumOff val="35000"/>
                    </a:schemeClr>
                  </a:solidFill>
                </a:endParaRPr>
              </a:p>
            </p:txBody>
          </p:sp>
          <p:sp>
            <p:nvSpPr>
              <p:cNvPr id="100" name="Arrow: Chevron 99">
                <a:extLst>
                  <a:ext uri="{FF2B5EF4-FFF2-40B4-BE49-F238E27FC236}">
                    <a16:creationId xmlns:a16="http://schemas.microsoft.com/office/drawing/2014/main" id="{DB3B007B-0948-4484-8E23-6389F6FE4873}"/>
                  </a:ext>
                </a:extLst>
              </p:cNvPr>
              <p:cNvSpPr/>
              <p:nvPr/>
            </p:nvSpPr>
            <p:spPr>
              <a:xfrm>
                <a:off x="1734655" y="5937052"/>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sp>
            <p:nvSpPr>
              <p:cNvPr id="101" name="Arrow: Chevron 100">
                <a:extLst>
                  <a:ext uri="{FF2B5EF4-FFF2-40B4-BE49-F238E27FC236}">
                    <a16:creationId xmlns:a16="http://schemas.microsoft.com/office/drawing/2014/main" id="{31DC5A58-34DB-45B4-B907-A33CB016786C}"/>
                  </a:ext>
                </a:extLst>
              </p:cNvPr>
              <p:cNvSpPr/>
              <p:nvPr/>
            </p:nvSpPr>
            <p:spPr>
              <a:xfrm>
                <a:off x="3847583"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Analyzing &amp; Progress</a:t>
                </a:r>
                <a:endParaRPr lang="en-IL" sz="1600" dirty="0">
                  <a:solidFill>
                    <a:schemeClr val="tx1">
                      <a:lumMod val="65000"/>
                      <a:lumOff val="35000"/>
                    </a:schemeClr>
                  </a:solidFill>
                </a:endParaRPr>
              </a:p>
            </p:txBody>
          </p:sp>
          <p:sp>
            <p:nvSpPr>
              <p:cNvPr id="102" name="Arrow: Chevron 101">
                <a:extLst>
                  <a:ext uri="{FF2B5EF4-FFF2-40B4-BE49-F238E27FC236}">
                    <a16:creationId xmlns:a16="http://schemas.microsoft.com/office/drawing/2014/main" id="{11279830-7F27-4616-BF31-E9C889019024}"/>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solidFill>
                      <a:schemeClr val="tx1">
                        <a:lumMod val="65000"/>
                        <a:lumOff val="35000"/>
                      </a:schemeClr>
                    </a:solidFill>
                  </a:rPr>
                  <a:t>Topic</a:t>
                </a:r>
                <a:endParaRPr lang="en-IL" sz="1600" dirty="0">
                  <a:solidFill>
                    <a:schemeClr val="tx1">
                      <a:lumMod val="65000"/>
                      <a:lumOff val="35000"/>
                    </a:schemeClr>
                  </a:solidFill>
                </a:endParaRPr>
              </a:p>
            </p:txBody>
          </p:sp>
        </p:grpSp>
        <p:sp>
          <p:nvSpPr>
            <p:cNvPr id="98" name="Arrow: Chevron 97">
              <a:extLst>
                <a:ext uri="{FF2B5EF4-FFF2-40B4-BE49-F238E27FC236}">
                  <a16:creationId xmlns:a16="http://schemas.microsoft.com/office/drawing/2014/main" id="{4CA8A74A-6F13-42DA-B082-3F253FD2FB6B}"/>
                </a:ext>
              </a:extLst>
            </p:cNvPr>
            <p:cNvSpPr/>
            <p:nvPr/>
          </p:nvSpPr>
          <p:spPr>
            <a:xfrm>
              <a:off x="3951444" y="5841637"/>
              <a:ext cx="1254221" cy="33637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Example</a:t>
              </a:r>
              <a:endParaRPr lang="en-IL" sz="1600" b="1" dirty="0">
                <a:solidFill>
                  <a:schemeClr val="tx1"/>
                </a:solidFill>
              </a:endParaRPr>
            </a:p>
          </p:txBody>
        </p:sp>
      </p:grpSp>
    </p:spTree>
    <p:extLst>
      <p:ext uri="{BB962C8B-B14F-4D97-AF65-F5344CB8AC3E}">
        <p14:creationId xmlns:p14="http://schemas.microsoft.com/office/powerpoint/2010/main" val="44302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7" grpId="0"/>
      <p:bldP spid="53"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870171" y="-21514"/>
            <a:ext cx="7406640" cy="1356360"/>
          </a:xfrm>
        </p:spPr>
        <p:txBody>
          <a:bodyPr/>
          <a:lstStyle/>
          <a:p>
            <a:pPr algn="ctr"/>
            <a:r>
              <a:rPr lang="en-US" sz="3200" u="sng" dirty="0"/>
              <a:t>Step 2: CMI Tests for Edge Removal</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46</a:t>
            </a:fld>
            <a:endParaRPr lang="he-IL"/>
          </a:p>
        </p:txBody>
      </p:sp>
      <p:sp>
        <p:nvSpPr>
          <p:cNvPr id="7" name="TextBox 6">
            <a:extLst>
              <a:ext uri="{FF2B5EF4-FFF2-40B4-BE49-F238E27FC236}">
                <a16:creationId xmlns:a16="http://schemas.microsoft.com/office/drawing/2014/main" id="{D15F937F-B9C2-441E-8341-2EF5A689C169}"/>
              </a:ext>
            </a:extLst>
          </p:cNvPr>
          <p:cNvSpPr txBox="1"/>
          <p:nvPr/>
        </p:nvSpPr>
        <p:spPr>
          <a:xfrm>
            <a:off x="975910" y="1163152"/>
            <a:ext cx="6964542" cy="1754326"/>
          </a:xfrm>
          <a:prstGeom prst="rect">
            <a:avLst/>
          </a:prstGeom>
          <a:noFill/>
        </p:spPr>
        <p:txBody>
          <a:bodyPr wrap="square" rtlCol="0">
            <a:spAutoFit/>
          </a:bodyPr>
          <a:lstStyle/>
          <a:p>
            <a:pPr algn="ctr"/>
            <a:r>
              <a:rPr lang="en-US" dirty="0"/>
              <a:t>Check if previous edges should be removed </a:t>
            </a:r>
          </a:p>
          <a:p>
            <a:pPr algn="ctr"/>
            <a:endParaRPr lang="en-US" dirty="0"/>
          </a:p>
          <a:p>
            <a:pPr algn="ctr"/>
            <a:r>
              <a:rPr lang="en-US" dirty="0"/>
              <a:t>The conditioning set is the PC from previous BN</a:t>
            </a:r>
          </a:p>
          <a:p>
            <a:pPr algn="ctr"/>
            <a:r>
              <a:rPr lang="en-US" dirty="0"/>
              <a:t>PC1 = [2,4],  PC4 = [1,3]  </a:t>
            </a:r>
          </a:p>
          <a:p>
            <a:pPr algn="ctr"/>
            <a:r>
              <a:rPr lang="en-US" dirty="0"/>
              <a:t>PC2 = [1,5,6],  PC5 = [2,3]  </a:t>
            </a:r>
          </a:p>
          <a:p>
            <a:pPr algn="ctr"/>
            <a:r>
              <a:rPr lang="en-US" dirty="0"/>
              <a:t>PC3 = [4,5],  PC6 = [2]</a:t>
            </a:r>
            <a:endParaRPr lang="en-IL" dirty="0"/>
          </a:p>
        </p:txBody>
      </p:sp>
      <p:grpSp>
        <p:nvGrpSpPr>
          <p:cNvPr id="9" name="Group 8">
            <a:extLst>
              <a:ext uri="{FF2B5EF4-FFF2-40B4-BE49-F238E27FC236}">
                <a16:creationId xmlns:a16="http://schemas.microsoft.com/office/drawing/2014/main" id="{8EC3DEAB-94E1-4892-BA32-2C7578616564}"/>
              </a:ext>
            </a:extLst>
          </p:cNvPr>
          <p:cNvGrpSpPr/>
          <p:nvPr/>
        </p:nvGrpSpPr>
        <p:grpSpPr>
          <a:xfrm>
            <a:off x="249018" y="1711711"/>
            <a:ext cx="1909059" cy="1396075"/>
            <a:chOff x="893445" y="2317711"/>
            <a:chExt cx="2674233" cy="2494677"/>
          </a:xfrm>
        </p:grpSpPr>
        <p:sp>
          <p:nvSpPr>
            <p:cNvPr id="54" name="Oval 53">
              <a:extLst>
                <a:ext uri="{FF2B5EF4-FFF2-40B4-BE49-F238E27FC236}">
                  <a16:creationId xmlns:a16="http://schemas.microsoft.com/office/drawing/2014/main" id="{AD1FA489-AA83-4AF2-B10A-46E7DD477846}"/>
                </a:ext>
              </a:extLst>
            </p:cNvPr>
            <p:cNvSpPr/>
            <p:nvPr/>
          </p:nvSpPr>
          <p:spPr>
            <a:xfrm>
              <a:off x="931132"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endParaRPr lang="en-IL" dirty="0">
                <a:solidFill>
                  <a:schemeClr val="tx1"/>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91AA2296-200F-4F30-9944-4D7B1F20324D}"/>
                </a:ext>
              </a:extLst>
            </p:cNvPr>
            <p:cNvSpPr/>
            <p:nvPr/>
          </p:nvSpPr>
          <p:spPr>
            <a:xfrm>
              <a:off x="2907704"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endParaRPr lang="en-IL" dirty="0">
                <a:solidFill>
                  <a:schemeClr val="tx1"/>
                </a:solidFill>
                <a:latin typeface="Arial" panose="020B0604020202020204" pitchFamily="34" charset="0"/>
                <a:cs typeface="Arial" panose="020B0604020202020204" pitchFamily="34" charset="0"/>
              </a:endParaRPr>
            </a:p>
          </p:txBody>
        </p:sp>
        <p:sp>
          <p:nvSpPr>
            <p:cNvPr id="56" name="Oval 55">
              <a:extLst>
                <a:ext uri="{FF2B5EF4-FFF2-40B4-BE49-F238E27FC236}">
                  <a16:creationId xmlns:a16="http://schemas.microsoft.com/office/drawing/2014/main" id="{40A8613D-C87C-4EE3-9FD8-1BB5A285F23E}"/>
                </a:ext>
              </a:extLst>
            </p:cNvPr>
            <p:cNvSpPr/>
            <p:nvPr/>
          </p:nvSpPr>
          <p:spPr>
            <a:xfrm>
              <a:off x="2413561"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endParaRPr lang="en-IL" dirty="0">
                <a:solidFill>
                  <a:schemeClr val="tx1"/>
                </a:solidFill>
                <a:latin typeface="Arial" panose="020B0604020202020204" pitchFamily="34" charset="0"/>
                <a:cs typeface="Arial" panose="020B0604020202020204" pitchFamily="34" charset="0"/>
              </a:endParaRPr>
            </a:p>
          </p:txBody>
        </p:sp>
        <p:sp>
          <p:nvSpPr>
            <p:cNvPr id="57" name="Oval 56">
              <a:extLst>
                <a:ext uri="{FF2B5EF4-FFF2-40B4-BE49-F238E27FC236}">
                  <a16:creationId xmlns:a16="http://schemas.microsoft.com/office/drawing/2014/main" id="{DF18906F-6F72-4C49-B35D-6840B6082453}"/>
                </a:ext>
              </a:extLst>
            </p:cNvPr>
            <p:cNvSpPr/>
            <p:nvPr/>
          </p:nvSpPr>
          <p:spPr>
            <a:xfrm>
              <a:off x="1425275"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endParaRPr lang="en-IL" dirty="0">
                <a:solidFill>
                  <a:schemeClr val="tx1"/>
                </a:solidFill>
                <a:latin typeface="Arial" panose="020B0604020202020204" pitchFamily="34" charset="0"/>
                <a:cs typeface="Arial" panose="020B0604020202020204" pitchFamily="34" charset="0"/>
              </a:endParaRPr>
            </a:p>
          </p:txBody>
        </p:sp>
        <p:sp>
          <p:nvSpPr>
            <p:cNvPr id="58" name="Oval 57">
              <a:extLst>
                <a:ext uri="{FF2B5EF4-FFF2-40B4-BE49-F238E27FC236}">
                  <a16:creationId xmlns:a16="http://schemas.microsoft.com/office/drawing/2014/main" id="{485E5F84-6BB2-49A6-85D0-6697E0A923DA}"/>
                </a:ext>
              </a:extLst>
            </p:cNvPr>
            <p:cNvSpPr/>
            <p:nvPr/>
          </p:nvSpPr>
          <p:spPr>
            <a:xfrm>
              <a:off x="1919418" y="4452348"/>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endParaRPr lang="en-IL" dirty="0">
                <a:solidFill>
                  <a:schemeClr val="tx1"/>
                </a:solidFill>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D8040CB9-2B3F-4DD3-B70A-2D03B31B76F1}"/>
                </a:ext>
              </a:extLst>
            </p:cNvPr>
            <p:cNvSpPr/>
            <p:nvPr/>
          </p:nvSpPr>
          <p:spPr>
            <a:xfrm>
              <a:off x="1919418"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endParaRPr lang="en-IL" dirty="0">
                <a:solidFill>
                  <a:schemeClr val="tx1"/>
                </a:solidFill>
                <a:latin typeface="Arial" panose="020B0604020202020204" pitchFamily="34" charset="0"/>
                <a:cs typeface="Arial" panose="020B0604020202020204" pitchFamily="34" charset="0"/>
              </a:endParaRPr>
            </a:p>
          </p:txBody>
        </p:sp>
        <p:cxnSp>
          <p:nvCxnSpPr>
            <p:cNvPr id="61" name="Straight Arrow Connector 60">
              <a:extLst>
                <a:ext uri="{FF2B5EF4-FFF2-40B4-BE49-F238E27FC236}">
                  <a16:creationId xmlns:a16="http://schemas.microsoft.com/office/drawing/2014/main" id="{D443D471-90DE-448A-8005-BB08EF89058A}"/>
                </a:ext>
              </a:extLst>
            </p:cNvPr>
            <p:cNvCxnSpPr>
              <a:stCxn id="54" idx="6"/>
              <a:endCxn id="59" idx="2"/>
            </p:cNvCxnSpPr>
            <p:nvPr/>
          </p:nvCxnSpPr>
          <p:spPr>
            <a:xfrm>
              <a:off x="1291172" y="3114041"/>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854AAB9E-F3A2-4FC4-A05A-0C5B1849F3D6}"/>
                </a:ext>
              </a:extLst>
            </p:cNvPr>
            <p:cNvCxnSpPr>
              <a:stCxn id="59" idx="6"/>
              <a:endCxn id="55" idx="2"/>
            </p:cNvCxnSpPr>
            <p:nvPr/>
          </p:nvCxnSpPr>
          <p:spPr>
            <a:xfrm>
              <a:off x="2279458" y="3114041"/>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CF203B78-52C7-4783-8197-8EE10D3F380B}"/>
                </a:ext>
              </a:extLst>
            </p:cNvPr>
            <p:cNvCxnSpPr>
              <a:stCxn id="54" idx="4"/>
              <a:endCxn id="57" idx="1"/>
            </p:cNvCxnSpPr>
            <p:nvPr/>
          </p:nvCxnSpPr>
          <p:spPr>
            <a:xfrm>
              <a:off x="1111152" y="3294061"/>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7FD399E5-CEBD-4010-9BF3-21DEC3F940E4}"/>
                </a:ext>
              </a:extLst>
            </p:cNvPr>
            <p:cNvCxnSpPr>
              <a:cxnSpLocks/>
              <a:stCxn id="57" idx="4"/>
              <a:endCxn id="58" idx="1"/>
            </p:cNvCxnSpPr>
            <p:nvPr/>
          </p:nvCxnSpPr>
          <p:spPr>
            <a:xfrm>
              <a:off x="1605295" y="4085747"/>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3F0C1F1C-D3D1-4EF5-9C12-D3770832C23C}"/>
                </a:ext>
              </a:extLst>
            </p:cNvPr>
            <p:cNvCxnSpPr>
              <a:cxnSpLocks/>
              <a:stCxn id="59" idx="4"/>
              <a:endCxn id="56" idx="1"/>
            </p:cNvCxnSpPr>
            <p:nvPr/>
          </p:nvCxnSpPr>
          <p:spPr>
            <a:xfrm>
              <a:off x="2099438" y="3294061"/>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0BF34E22-78F5-4F29-9607-03FEAE49CA9A}"/>
                </a:ext>
              </a:extLst>
            </p:cNvPr>
            <p:cNvCxnSpPr>
              <a:cxnSpLocks/>
              <a:stCxn id="58" idx="7"/>
              <a:endCxn id="56" idx="4"/>
            </p:cNvCxnSpPr>
            <p:nvPr/>
          </p:nvCxnSpPr>
          <p:spPr>
            <a:xfrm flipV="1">
              <a:off x="2226731" y="4085747"/>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7F4BB242-36FE-4389-8CA7-D968A83686E2}"/>
                </a:ext>
              </a:extLst>
            </p:cNvPr>
            <p:cNvSpPr txBox="1"/>
            <p:nvPr/>
          </p:nvSpPr>
          <p:spPr>
            <a:xfrm>
              <a:off x="893445" y="2317711"/>
              <a:ext cx="2674233" cy="604970"/>
            </a:xfrm>
            <a:prstGeom prst="rect">
              <a:avLst/>
            </a:prstGeom>
            <a:noFill/>
          </p:spPr>
          <p:txBody>
            <a:bodyPr wrap="square" rtlCol="0">
              <a:spAutoFit/>
            </a:bodyPr>
            <a:lstStyle/>
            <a:p>
              <a:r>
                <a:rPr lang="en-US" sz="1600" u="sng" dirty="0"/>
                <a:t>BN before change</a:t>
              </a:r>
              <a:endParaRPr lang="en-IL" sz="1600" u="sng" dirty="0"/>
            </a:p>
          </p:txBody>
        </p:sp>
      </p:grpSp>
      <p:grpSp>
        <p:nvGrpSpPr>
          <p:cNvPr id="75" name="Group 74">
            <a:extLst>
              <a:ext uri="{FF2B5EF4-FFF2-40B4-BE49-F238E27FC236}">
                <a16:creationId xmlns:a16="http://schemas.microsoft.com/office/drawing/2014/main" id="{CD0AB98D-BA06-4165-A32D-0E17C946B1DD}"/>
              </a:ext>
            </a:extLst>
          </p:cNvPr>
          <p:cNvGrpSpPr/>
          <p:nvPr/>
        </p:nvGrpSpPr>
        <p:grpSpPr>
          <a:xfrm>
            <a:off x="5414408" y="3298094"/>
            <a:ext cx="1946931" cy="1765407"/>
            <a:chOff x="893446" y="2317711"/>
            <a:chExt cx="2520280" cy="2494677"/>
          </a:xfrm>
        </p:grpSpPr>
        <p:sp>
          <p:nvSpPr>
            <p:cNvPr id="76" name="Oval 75">
              <a:extLst>
                <a:ext uri="{FF2B5EF4-FFF2-40B4-BE49-F238E27FC236}">
                  <a16:creationId xmlns:a16="http://schemas.microsoft.com/office/drawing/2014/main" id="{F41E47A3-84E8-4B16-BA00-996BCBB7E1D5}"/>
                </a:ext>
              </a:extLst>
            </p:cNvPr>
            <p:cNvSpPr/>
            <p:nvPr/>
          </p:nvSpPr>
          <p:spPr>
            <a:xfrm>
              <a:off x="931132"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endParaRPr lang="en-IL" dirty="0">
                <a:solidFill>
                  <a:schemeClr val="tx1"/>
                </a:solidFill>
                <a:latin typeface="Arial" panose="020B0604020202020204" pitchFamily="34" charset="0"/>
                <a:cs typeface="Arial" panose="020B0604020202020204" pitchFamily="34" charset="0"/>
              </a:endParaRPr>
            </a:p>
          </p:txBody>
        </p:sp>
        <p:sp>
          <p:nvSpPr>
            <p:cNvPr id="77" name="Oval 76">
              <a:extLst>
                <a:ext uri="{FF2B5EF4-FFF2-40B4-BE49-F238E27FC236}">
                  <a16:creationId xmlns:a16="http://schemas.microsoft.com/office/drawing/2014/main" id="{05ADD1B4-DF3F-49CC-AAAA-CF4E569783AC}"/>
                </a:ext>
              </a:extLst>
            </p:cNvPr>
            <p:cNvSpPr/>
            <p:nvPr/>
          </p:nvSpPr>
          <p:spPr>
            <a:xfrm>
              <a:off x="2907704"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endParaRPr lang="en-IL" dirty="0">
                <a:solidFill>
                  <a:schemeClr val="tx1"/>
                </a:solidFill>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A24F3DAE-9AA4-4C52-9990-68D350AAE8C8}"/>
                </a:ext>
              </a:extLst>
            </p:cNvPr>
            <p:cNvSpPr/>
            <p:nvPr/>
          </p:nvSpPr>
          <p:spPr>
            <a:xfrm>
              <a:off x="2413561"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endParaRPr lang="en-IL" dirty="0">
                <a:solidFill>
                  <a:schemeClr val="tx1"/>
                </a:solidFill>
                <a:latin typeface="Arial" panose="020B0604020202020204" pitchFamily="34" charset="0"/>
                <a:cs typeface="Arial" panose="020B0604020202020204" pitchFamily="34" charset="0"/>
              </a:endParaRPr>
            </a:p>
          </p:txBody>
        </p:sp>
        <p:sp>
          <p:nvSpPr>
            <p:cNvPr id="79" name="Oval 78">
              <a:extLst>
                <a:ext uri="{FF2B5EF4-FFF2-40B4-BE49-F238E27FC236}">
                  <a16:creationId xmlns:a16="http://schemas.microsoft.com/office/drawing/2014/main" id="{0736B280-670D-4824-AF96-0C78EC0FD492}"/>
                </a:ext>
              </a:extLst>
            </p:cNvPr>
            <p:cNvSpPr/>
            <p:nvPr/>
          </p:nvSpPr>
          <p:spPr>
            <a:xfrm>
              <a:off x="1425275"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endParaRPr lang="en-IL" dirty="0">
                <a:solidFill>
                  <a:schemeClr val="tx1"/>
                </a:solidFill>
                <a:latin typeface="Arial" panose="020B0604020202020204" pitchFamily="34" charset="0"/>
                <a:cs typeface="Arial" panose="020B0604020202020204" pitchFamily="34" charset="0"/>
              </a:endParaRPr>
            </a:p>
          </p:txBody>
        </p:sp>
        <p:sp>
          <p:nvSpPr>
            <p:cNvPr id="80" name="Oval 79">
              <a:extLst>
                <a:ext uri="{FF2B5EF4-FFF2-40B4-BE49-F238E27FC236}">
                  <a16:creationId xmlns:a16="http://schemas.microsoft.com/office/drawing/2014/main" id="{7446A5E2-3B60-42DD-A4C0-B5E6E31F0DE4}"/>
                </a:ext>
              </a:extLst>
            </p:cNvPr>
            <p:cNvSpPr/>
            <p:nvPr/>
          </p:nvSpPr>
          <p:spPr>
            <a:xfrm>
              <a:off x="1919418" y="4452348"/>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endParaRPr lang="en-IL" dirty="0">
                <a:solidFill>
                  <a:schemeClr val="tx1"/>
                </a:solidFill>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767B00A5-12C6-42C0-8CB8-FD222F3FBCCA}"/>
                </a:ext>
              </a:extLst>
            </p:cNvPr>
            <p:cNvSpPr/>
            <p:nvPr/>
          </p:nvSpPr>
          <p:spPr>
            <a:xfrm>
              <a:off x="1919418"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endParaRPr lang="en-IL" dirty="0">
                <a:solidFill>
                  <a:schemeClr val="tx1"/>
                </a:solidFill>
                <a:latin typeface="Arial" panose="020B0604020202020204" pitchFamily="34" charset="0"/>
                <a:cs typeface="Arial" panose="020B0604020202020204" pitchFamily="34" charset="0"/>
              </a:endParaRPr>
            </a:p>
          </p:txBody>
        </p:sp>
        <p:cxnSp>
          <p:nvCxnSpPr>
            <p:cNvPr id="83" name="Straight Arrow Connector 82">
              <a:extLst>
                <a:ext uri="{FF2B5EF4-FFF2-40B4-BE49-F238E27FC236}">
                  <a16:creationId xmlns:a16="http://schemas.microsoft.com/office/drawing/2014/main" id="{1459E119-E558-479A-A4AB-91415F248E8A}"/>
                </a:ext>
              </a:extLst>
            </p:cNvPr>
            <p:cNvCxnSpPr>
              <a:stCxn id="81" idx="6"/>
              <a:endCxn id="77" idx="2"/>
            </p:cNvCxnSpPr>
            <p:nvPr/>
          </p:nvCxnSpPr>
          <p:spPr>
            <a:xfrm>
              <a:off x="2279458" y="3114041"/>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CA93C61-9B93-4677-B036-5DAFED17DE39}"/>
                </a:ext>
              </a:extLst>
            </p:cNvPr>
            <p:cNvCxnSpPr>
              <a:cxnSpLocks/>
              <a:stCxn id="81" idx="4"/>
              <a:endCxn id="78" idx="1"/>
            </p:cNvCxnSpPr>
            <p:nvPr/>
          </p:nvCxnSpPr>
          <p:spPr>
            <a:xfrm>
              <a:off x="2099438" y="3294061"/>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5E31448C-B190-4843-8F62-B2FF78CF0C9F}"/>
                </a:ext>
              </a:extLst>
            </p:cNvPr>
            <p:cNvCxnSpPr>
              <a:cxnSpLocks/>
              <a:stCxn id="80" idx="7"/>
              <a:endCxn id="78" idx="4"/>
            </p:cNvCxnSpPr>
            <p:nvPr/>
          </p:nvCxnSpPr>
          <p:spPr>
            <a:xfrm flipV="1">
              <a:off x="2226731" y="4085747"/>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CDC60516-B260-41A5-ADAA-ED1CCE9C3BD0}"/>
                </a:ext>
              </a:extLst>
            </p:cNvPr>
            <p:cNvSpPr txBox="1"/>
            <p:nvPr/>
          </p:nvSpPr>
          <p:spPr>
            <a:xfrm>
              <a:off x="893446" y="2317711"/>
              <a:ext cx="2520280" cy="521899"/>
            </a:xfrm>
            <a:prstGeom prst="rect">
              <a:avLst/>
            </a:prstGeom>
            <a:noFill/>
          </p:spPr>
          <p:txBody>
            <a:bodyPr wrap="square" rtlCol="0">
              <a:spAutoFit/>
            </a:bodyPr>
            <a:lstStyle/>
            <a:p>
              <a:pPr algn="ctr"/>
              <a:r>
                <a:rPr lang="en-US" u="sng" dirty="0"/>
                <a:t>BN Step2</a:t>
              </a:r>
              <a:endParaRPr lang="en-IL" u="sng" dirty="0"/>
            </a:p>
          </p:txBody>
        </p:sp>
      </p:grpSp>
      <p:cxnSp>
        <p:nvCxnSpPr>
          <p:cNvPr id="5" name="Straight Connector 4">
            <a:extLst>
              <a:ext uri="{FF2B5EF4-FFF2-40B4-BE49-F238E27FC236}">
                <a16:creationId xmlns:a16="http://schemas.microsoft.com/office/drawing/2014/main" id="{5E40C670-0F29-4C79-A7BF-9586AC5F733A}"/>
              </a:ext>
            </a:extLst>
          </p:cNvPr>
          <p:cNvCxnSpPr>
            <a:stCxn id="76" idx="6"/>
            <a:endCxn id="81" idx="2"/>
          </p:cNvCxnSpPr>
          <p:nvPr/>
        </p:nvCxnSpPr>
        <p:spPr>
          <a:xfrm>
            <a:off x="5721654" y="3861633"/>
            <a:ext cx="485323"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8E19F19-3879-49A7-8C5B-6CB19CAB6DC2}"/>
              </a:ext>
            </a:extLst>
          </p:cNvPr>
          <p:cNvCxnSpPr>
            <a:stCxn id="76" idx="4"/>
            <a:endCxn id="79" idx="1"/>
          </p:cNvCxnSpPr>
          <p:nvPr/>
        </p:nvCxnSpPr>
        <p:spPr>
          <a:xfrm>
            <a:off x="5582588" y="3989027"/>
            <a:ext cx="283393" cy="342776"/>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675097D-6B75-469B-A4C0-39026F73AA54}"/>
              </a:ext>
            </a:extLst>
          </p:cNvPr>
          <p:cNvSpPr txBox="1"/>
          <p:nvPr/>
        </p:nvSpPr>
        <p:spPr>
          <a:xfrm>
            <a:off x="666316" y="3573016"/>
            <a:ext cx="3025403" cy="1200329"/>
          </a:xfrm>
          <a:prstGeom prst="rect">
            <a:avLst/>
          </a:prstGeom>
          <a:noFill/>
        </p:spPr>
        <p:txBody>
          <a:bodyPr wrap="square" rtlCol="0">
            <a:spAutoFit/>
          </a:bodyPr>
          <a:lstStyle/>
          <a:p>
            <a:pPr algn="ctr"/>
            <a:r>
              <a:rPr lang="en-US" b="1" dirty="0"/>
              <a:t>Edges to check</a:t>
            </a:r>
          </a:p>
          <a:p>
            <a:r>
              <a:rPr lang="en-US" dirty="0">
                <a:solidFill>
                  <a:srgbClr val="00B050"/>
                </a:solidFill>
              </a:rPr>
              <a:t>{1 – 2}: dependent in all orders</a:t>
            </a:r>
          </a:p>
          <a:p>
            <a:r>
              <a:rPr lang="en-US" dirty="0">
                <a:solidFill>
                  <a:srgbClr val="00B050"/>
                </a:solidFill>
              </a:rPr>
              <a:t>{1 – 4}: dependent in all orders</a:t>
            </a:r>
          </a:p>
          <a:p>
            <a:r>
              <a:rPr lang="en-US" dirty="0">
                <a:solidFill>
                  <a:srgbClr val="FF0000"/>
                </a:solidFill>
              </a:rPr>
              <a:t>{3 – 4}: independent given []</a:t>
            </a:r>
            <a:endParaRPr lang="en-IL" dirty="0">
              <a:solidFill>
                <a:srgbClr val="FF0000"/>
              </a:solidFill>
            </a:endParaRPr>
          </a:p>
        </p:txBody>
      </p:sp>
      <p:sp>
        <p:nvSpPr>
          <p:cNvPr id="12" name="Arrow: Right 11">
            <a:extLst>
              <a:ext uri="{FF2B5EF4-FFF2-40B4-BE49-F238E27FC236}">
                <a16:creationId xmlns:a16="http://schemas.microsoft.com/office/drawing/2014/main" id="{DB6204C8-EAAB-4A04-AF06-957B05EB71DE}"/>
              </a:ext>
            </a:extLst>
          </p:cNvPr>
          <p:cNvSpPr/>
          <p:nvPr/>
        </p:nvSpPr>
        <p:spPr>
          <a:xfrm>
            <a:off x="4139952" y="4149080"/>
            <a:ext cx="1008112" cy="40019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L"/>
          </a:p>
        </p:txBody>
      </p:sp>
      <p:grpSp>
        <p:nvGrpSpPr>
          <p:cNvPr id="82" name="Group 81">
            <a:extLst>
              <a:ext uri="{FF2B5EF4-FFF2-40B4-BE49-F238E27FC236}">
                <a16:creationId xmlns:a16="http://schemas.microsoft.com/office/drawing/2014/main" id="{A8FD880F-B755-480C-A1D8-ED3D97D1032C}"/>
              </a:ext>
            </a:extLst>
          </p:cNvPr>
          <p:cNvGrpSpPr/>
          <p:nvPr/>
        </p:nvGrpSpPr>
        <p:grpSpPr>
          <a:xfrm>
            <a:off x="242872" y="5733255"/>
            <a:ext cx="8584154" cy="490573"/>
            <a:chOff x="242872" y="5830132"/>
            <a:chExt cx="6197815" cy="352542"/>
          </a:xfrm>
          <a:solidFill>
            <a:schemeClr val="accent4">
              <a:lumMod val="20000"/>
              <a:lumOff val="80000"/>
            </a:schemeClr>
          </a:solidFill>
        </p:grpSpPr>
        <p:grpSp>
          <p:nvGrpSpPr>
            <p:cNvPr id="84" name="Group 83">
              <a:extLst>
                <a:ext uri="{FF2B5EF4-FFF2-40B4-BE49-F238E27FC236}">
                  <a16:creationId xmlns:a16="http://schemas.microsoft.com/office/drawing/2014/main" id="{8AC672BC-6216-4019-BA82-3AF8F216779E}"/>
                </a:ext>
              </a:extLst>
            </p:cNvPr>
            <p:cNvGrpSpPr/>
            <p:nvPr/>
          </p:nvGrpSpPr>
          <p:grpSpPr>
            <a:xfrm>
              <a:off x="242872" y="5830132"/>
              <a:ext cx="6197815" cy="352542"/>
              <a:chOff x="-409781" y="5927207"/>
              <a:chExt cx="5337484" cy="301874"/>
            </a:xfrm>
            <a:grpFill/>
          </p:grpSpPr>
          <p:sp>
            <p:nvSpPr>
              <p:cNvPr id="89" name="Arrow: Chevron 88">
                <a:extLst>
                  <a:ext uri="{FF2B5EF4-FFF2-40B4-BE49-F238E27FC236}">
                    <a16:creationId xmlns:a16="http://schemas.microsoft.com/office/drawing/2014/main" id="{2D93691E-A9D7-489A-B3D4-2B7C557BA964}"/>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CI</a:t>
                </a:r>
                <a:endParaRPr lang="en-IL" sz="1600" dirty="0">
                  <a:solidFill>
                    <a:schemeClr val="tx1">
                      <a:lumMod val="65000"/>
                      <a:lumOff val="35000"/>
                    </a:schemeClr>
                  </a:solidFill>
                </a:endParaRPr>
              </a:p>
            </p:txBody>
          </p:sp>
          <p:sp>
            <p:nvSpPr>
              <p:cNvPr id="90" name="Arrow: Chevron 89">
                <a:extLst>
                  <a:ext uri="{FF2B5EF4-FFF2-40B4-BE49-F238E27FC236}">
                    <a16:creationId xmlns:a16="http://schemas.microsoft.com/office/drawing/2014/main" id="{20461FDF-370E-4791-ABBC-C30405AD033D}"/>
                  </a:ext>
                </a:extLst>
              </p:cNvPr>
              <p:cNvSpPr/>
              <p:nvPr/>
            </p:nvSpPr>
            <p:spPr>
              <a:xfrm>
                <a:off x="1734655" y="5937052"/>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sp>
            <p:nvSpPr>
              <p:cNvPr id="91" name="Arrow: Chevron 90">
                <a:extLst>
                  <a:ext uri="{FF2B5EF4-FFF2-40B4-BE49-F238E27FC236}">
                    <a16:creationId xmlns:a16="http://schemas.microsoft.com/office/drawing/2014/main" id="{CFB33652-7B44-4FCC-AD4C-BBEC91F03914}"/>
                  </a:ext>
                </a:extLst>
              </p:cNvPr>
              <p:cNvSpPr/>
              <p:nvPr/>
            </p:nvSpPr>
            <p:spPr>
              <a:xfrm>
                <a:off x="3847583"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Analyzing &amp; Progress</a:t>
                </a:r>
                <a:endParaRPr lang="en-IL" sz="1600" dirty="0">
                  <a:solidFill>
                    <a:schemeClr val="tx1">
                      <a:lumMod val="65000"/>
                      <a:lumOff val="35000"/>
                    </a:schemeClr>
                  </a:solidFill>
                </a:endParaRPr>
              </a:p>
            </p:txBody>
          </p:sp>
          <p:sp>
            <p:nvSpPr>
              <p:cNvPr id="92" name="Arrow: Chevron 91">
                <a:extLst>
                  <a:ext uri="{FF2B5EF4-FFF2-40B4-BE49-F238E27FC236}">
                    <a16:creationId xmlns:a16="http://schemas.microsoft.com/office/drawing/2014/main" id="{B5838FF3-7896-4006-98A9-F21392C590EF}"/>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solidFill>
                      <a:schemeClr val="tx1">
                        <a:lumMod val="65000"/>
                        <a:lumOff val="35000"/>
                      </a:schemeClr>
                    </a:solidFill>
                  </a:rPr>
                  <a:t>Topic</a:t>
                </a:r>
                <a:endParaRPr lang="en-IL" sz="1600" dirty="0">
                  <a:solidFill>
                    <a:schemeClr val="tx1">
                      <a:lumMod val="65000"/>
                      <a:lumOff val="35000"/>
                    </a:schemeClr>
                  </a:solidFill>
                </a:endParaRPr>
              </a:p>
            </p:txBody>
          </p:sp>
        </p:grpSp>
        <p:sp>
          <p:nvSpPr>
            <p:cNvPr id="85" name="Arrow: Chevron 84">
              <a:extLst>
                <a:ext uri="{FF2B5EF4-FFF2-40B4-BE49-F238E27FC236}">
                  <a16:creationId xmlns:a16="http://schemas.microsoft.com/office/drawing/2014/main" id="{BEDEE170-8294-4F28-BC73-DB6DBA485F6C}"/>
                </a:ext>
              </a:extLst>
            </p:cNvPr>
            <p:cNvSpPr/>
            <p:nvPr/>
          </p:nvSpPr>
          <p:spPr>
            <a:xfrm>
              <a:off x="3951444" y="5841637"/>
              <a:ext cx="1254221" cy="33637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Example</a:t>
              </a:r>
              <a:endParaRPr lang="en-IL" sz="1600" b="1" dirty="0">
                <a:solidFill>
                  <a:schemeClr val="tx1"/>
                </a:solidFill>
              </a:endParaRPr>
            </a:p>
          </p:txBody>
        </p:sp>
      </p:grpSp>
    </p:spTree>
    <p:extLst>
      <p:ext uri="{BB962C8B-B14F-4D97-AF65-F5344CB8AC3E}">
        <p14:creationId xmlns:p14="http://schemas.microsoft.com/office/powerpoint/2010/main" val="205901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fade">
                                      <p:cBhvr>
                                        <p:cTn id="39" dur="500"/>
                                        <p:tgtEl>
                                          <p:spTgt spid="75"/>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870171" y="-21514"/>
            <a:ext cx="7406640" cy="1356360"/>
          </a:xfrm>
        </p:spPr>
        <p:txBody>
          <a:bodyPr/>
          <a:lstStyle/>
          <a:p>
            <a:pPr algn="ctr"/>
            <a:r>
              <a:rPr lang="en-US" sz="3200" u="sng" dirty="0"/>
              <a:t>Step 3: CMI Tests for Edge Addition</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47</a:t>
            </a:fld>
            <a:endParaRPr lang="he-IL"/>
          </a:p>
        </p:txBody>
      </p:sp>
      <p:sp>
        <p:nvSpPr>
          <p:cNvPr id="7" name="TextBox 6">
            <a:extLst>
              <a:ext uri="{FF2B5EF4-FFF2-40B4-BE49-F238E27FC236}">
                <a16:creationId xmlns:a16="http://schemas.microsoft.com/office/drawing/2014/main" id="{D15F937F-B9C2-441E-8341-2EF5A689C169}"/>
              </a:ext>
            </a:extLst>
          </p:cNvPr>
          <p:cNvSpPr txBox="1"/>
          <p:nvPr/>
        </p:nvSpPr>
        <p:spPr>
          <a:xfrm>
            <a:off x="975910" y="1163152"/>
            <a:ext cx="6964542" cy="2031325"/>
          </a:xfrm>
          <a:prstGeom prst="rect">
            <a:avLst/>
          </a:prstGeom>
          <a:noFill/>
        </p:spPr>
        <p:txBody>
          <a:bodyPr wrap="square" rtlCol="0">
            <a:spAutoFit/>
          </a:bodyPr>
          <a:lstStyle/>
          <a:p>
            <a:pPr algn="ctr"/>
            <a:r>
              <a:rPr lang="en-US" dirty="0"/>
              <a:t>Check addition of edges that weren’t tested yet </a:t>
            </a:r>
          </a:p>
          <a:p>
            <a:pPr algn="ctr"/>
            <a:r>
              <a:rPr lang="en-US" dirty="0"/>
              <a:t>and that point to changed nodes</a:t>
            </a:r>
          </a:p>
          <a:p>
            <a:pPr algn="ctr"/>
            <a:endParaRPr lang="en-US" dirty="0"/>
          </a:p>
          <a:p>
            <a:pPr algn="ctr"/>
            <a:r>
              <a:rPr lang="en-US" dirty="0"/>
              <a:t>The conditioning set is the PC from previous BN</a:t>
            </a:r>
          </a:p>
          <a:p>
            <a:pPr algn="ctr"/>
            <a:r>
              <a:rPr lang="en-US" dirty="0"/>
              <a:t>PC1 = [2,4],  PC4 = [1,3]  </a:t>
            </a:r>
          </a:p>
          <a:p>
            <a:pPr algn="ctr"/>
            <a:r>
              <a:rPr lang="en-US" dirty="0"/>
              <a:t>PC2 = [1,5,6],  PC5 = [2,3]  </a:t>
            </a:r>
          </a:p>
          <a:p>
            <a:pPr algn="ctr"/>
            <a:r>
              <a:rPr lang="en-US" dirty="0"/>
              <a:t>PC3 = [4,5],  PC6 = [2]</a:t>
            </a:r>
            <a:endParaRPr lang="en-IL" dirty="0"/>
          </a:p>
        </p:txBody>
      </p:sp>
      <p:grpSp>
        <p:nvGrpSpPr>
          <p:cNvPr id="75" name="Group 74">
            <a:extLst>
              <a:ext uri="{FF2B5EF4-FFF2-40B4-BE49-F238E27FC236}">
                <a16:creationId xmlns:a16="http://schemas.microsoft.com/office/drawing/2014/main" id="{CD0AB98D-BA06-4165-A32D-0E17C946B1DD}"/>
              </a:ext>
            </a:extLst>
          </p:cNvPr>
          <p:cNvGrpSpPr/>
          <p:nvPr/>
        </p:nvGrpSpPr>
        <p:grpSpPr>
          <a:xfrm>
            <a:off x="6023682" y="3194477"/>
            <a:ext cx="1946931" cy="1765407"/>
            <a:chOff x="893446" y="2317711"/>
            <a:chExt cx="2520280" cy="2494677"/>
          </a:xfrm>
        </p:grpSpPr>
        <p:sp>
          <p:nvSpPr>
            <p:cNvPr id="76" name="Oval 75">
              <a:extLst>
                <a:ext uri="{FF2B5EF4-FFF2-40B4-BE49-F238E27FC236}">
                  <a16:creationId xmlns:a16="http://schemas.microsoft.com/office/drawing/2014/main" id="{F41E47A3-84E8-4B16-BA00-996BCBB7E1D5}"/>
                </a:ext>
              </a:extLst>
            </p:cNvPr>
            <p:cNvSpPr/>
            <p:nvPr/>
          </p:nvSpPr>
          <p:spPr>
            <a:xfrm>
              <a:off x="931132"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endParaRPr lang="en-IL" dirty="0">
                <a:solidFill>
                  <a:schemeClr val="tx1"/>
                </a:solidFill>
                <a:latin typeface="Arial" panose="020B0604020202020204" pitchFamily="34" charset="0"/>
                <a:cs typeface="Arial" panose="020B0604020202020204" pitchFamily="34" charset="0"/>
              </a:endParaRPr>
            </a:p>
          </p:txBody>
        </p:sp>
        <p:sp>
          <p:nvSpPr>
            <p:cNvPr id="77" name="Oval 76">
              <a:extLst>
                <a:ext uri="{FF2B5EF4-FFF2-40B4-BE49-F238E27FC236}">
                  <a16:creationId xmlns:a16="http://schemas.microsoft.com/office/drawing/2014/main" id="{05ADD1B4-DF3F-49CC-AAAA-CF4E569783AC}"/>
                </a:ext>
              </a:extLst>
            </p:cNvPr>
            <p:cNvSpPr/>
            <p:nvPr/>
          </p:nvSpPr>
          <p:spPr>
            <a:xfrm>
              <a:off x="2907704"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endParaRPr lang="en-IL" dirty="0">
                <a:solidFill>
                  <a:schemeClr val="tx1"/>
                </a:solidFill>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A24F3DAE-9AA4-4C52-9990-68D350AAE8C8}"/>
                </a:ext>
              </a:extLst>
            </p:cNvPr>
            <p:cNvSpPr/>
            <p:nvPr/>
          </p:nvSpPr>
          <p:spPr>
            <a:xfrm>
              <a:off x="2413561"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endParaRPr lang="en-IL" dirty="0">
                <a:solidFill>
                  <a:schemeClr val="tx1"/>
                </a:solidFill>
                <a:latin typeface="Arial" panose="020B0604020202020204" pitchFamily="34" charset="0"/>
                <a:cs typeface="Arial" panose="020B0604020202020204" pitchFamily="34" charset="0"/>
              </a:endParaRPr>
            </a:p>
          </p:txBody>
        </p:sp>
        <p:sp>
          <p:nvSpPr>
            <p:cNvPr id="79" name="Oval 78">
              <a:extLst>
                <a:ext uri="{FF2B5EF4-FFF2-40B4-BE49-F238E27FC236}">
                  <a16:creationId xmlns:a16="http://schemas.microsoft.com/office/drawing/2014/main" id="{0736B280-670D-4824-AF96-0C78EC0FD492}"/>
                </a:ext>
              </a:extLst>
            </p:cNvPr>
            <p:cNvSpPr/>
            <p:nvPr/>
          </p:nvSpPr>
          <p:spPr>
            <a:xfrm>
              <a:off x="1425275"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endParaRPr lang="en-IL" dirty="0">
                <a:solidFill>
                  <a:schemeClr val="tx1"/>
                </a:solidFill>
                <a:latin typeface="Arial" panose="020B0604020202020204" pitchFamily="34" charset="0"/>
                <a:cs typeface="Arial" panose="020B0604020202020204" pitchFamily="34" charset="0"/>
              </a:endParaRPr>
            </a:p>
          </p:txBody>
        </p:sp>
        <p:sp>
          <p:nvSpPr>
            <p:cNvPr id="80" name="Oval 79">
              <a:extLst>
                <a:ext uri="{FF2B5EF4-FFF2-40B4-BE49-F238E27FC236}">
                  <a16:creationId xmlns:a16="http://schemas.microsoft.com/office/drawing/2014/main" id="{7446A5E2-3B60-42DD-A4C0-B5E6E31F0DE4}"/>
                </a:ext>
              </a:extLst>
            </p:cNvPr>
            <p:cNvSpPr/>
            <p:nvPr/>
          </p:nvSpPr>
          <p:spPr>
            <a:xfrm>
              <a:off x="1919418" y="4452348"/>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endParaRPr lang="en-IL" dirty="0">
                <a:solidFill>
                  <a:schemeClr val="tx1"/>
                </a:solidFill>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767B00A5-12C6-42C0-8CB8-FD222F3FBCCA}"/>
                </a:ext>
              </a:extLst>
            </p:cNvPr>
            <p:cNvSpPr/>
            <p:nvPr/>
          </p:nvSpPr>
          <p:spPr>
            <a:xfrm>
              <a:off x="1919418"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endParaRPr lang="en-IL" dirty="0">
                <a:solidFill>
                  <a:schemeClr val="tx1"/>
                </a:solidFill>
                <a:latin typeface="Arial" panose="020B0604020202020204" pitchFamily="34" charset="0"/>
                <a:cs typeface="Arial" panose="020B0604020202020204" pitchFamily="34" charset="0"/>
              </a:endParaRPr>
            </a:p>
          </p:txBody>
        </p:sp>
        <p:cxnSp>
          <p:nvCxnSpPr>
            <p:cNvPr id="83" name="Straight Arrow Connector 82">
              <a:extLst>
                <a:ext uri="{FF2B5EF4-FFF2-40B4-BE49-F238E27FC236}">
                  <a16:creationId xmlns:a16="http://schemas.microsoft.com/office/drawing/2014/main" id="{1459E119-E558-479A-A4AB-91415F248E8A}"/>
                </a:ext>
              </a:extLst>
            </p:cNvPr>
            <p:cNvCxnSpPr>
              <a:stCxn id="81" idx="6"/>
              <a:endCxn id="77" idx="2"/>
            </p:cNvCxnSpPr>
            <p:nvPr/>
          </p:nvCxnSpPr>
          <p:spPr>
            <a:xfrm>
              <a:off x="2279458" y="3114041"/>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CA93C61-9B93-4677-B036-5DAFED17DE39}"/>
                </a:ext>
              </a:extLst>
            </p:cNvPr>
            <p:cNvCxnSpPr>
              <a:cxnSpLocks/>
              <a:stCxn id="81" idx="4"/>
              <a:endCxn id="78" idx="1"/>
            </p:cNvCxnSpPr>
            <p:nvPr/>
          </p:nvCxnSpPr>
          <p:spPr>
            <a:xfrm>
              <a:off x="2099438" y="3294061"/>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5E31448C-B190-4843-8F62-B2FF78CF0C9F}"/>
                </a:ext>
              </a:extLst>
            </p:cNvPr>
            <p:cNvCxnSpPr>
              <a:cxnSpLocks/>
              <a:stCxn id="80" idx="7"/>
              <a:endCxn id="78" idx="4"/>
            </p:cNvCxnSpPr>
            <p:nvPr/>
          </p:nvCxnSpPr>
          <p:spPr>
            <a:xfrm flipV="1">
              <a:off x="2226731" y="4085747"/>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CDC60516-B260-41A5-ADAA-ED1CCE9C3BD0}"/>
                </a:ext>
              </a:extLst>
            </p:cNvPr>
            <p:cNvSpPr txBox="1"/>
            <p:nvPr/>
          </p:nvSpPr>
          <p:spPr>
            <a:xfrm>
              <a:off x="893446" y="2317711"/>
              <a:ext cx="2520280" cy="521899"/>
            </a:xfrm>
            <a:prstGeom prst="rect">
              <a:avLst/>
            </a:prstGeom>
            <a:noFill/>
          </p:spPr>
          <p:txBody>
            <a:bodyPr wrap="square" rtlCol="0">
              <a:spAutoFit/>
            </a:bodyPr>
            <a:lstStyle/>
            <a:p>
              <a:pPr algn="ctr"/>
              <a:r>
                <a:rPr lang="en-US" u="sng" dirty="0"/>
                <a:t>BN Step3</a:t>
              </a:r>
              <a:endParaRPr lang="en-IL" u="sng" dirty="0"/>
            </a:p>
          </p:txBody>
        </p:sp>
      </p:grpSp>
      <p:cxnSp>
        <p:nvCxnSpPr>
          <p:cNvPr id="5" name="Straight Connector 4">
            <a:extLst>
              <a:ext uri="{FF2B5EF4-FFF2-40B4-BE49-F238E27FC236}">
                <a16:creationId xmlns:a16="http://schemas.microsoft.com/office/drawing/2014/main" id="{5E40C670-0F29-4C79-A7BF-9586AC5F733A}"/>
              </a:ext>
            </a:extLst>
          </p:cNvPr>
          <p:cNvCxnSpPr>
            <a:stCxn id="76" idx="6"/>
            <a:endCxn id="81" idx="2"/>
          </p:cNvCxnSpPr>
          <p:nvPr/>
        </p:nvCxnSpPr>
        <p:spPr>
          <a:xfrm>
            <a:off x="6330928" y="3758016"/>
            <a:ext cx="485323"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8E19F19-3879-49A7-8C5B-6CB19CAB6DC2}"/>
              </a:ext>
            </a:extLst>
          </p:cNvPr>
          <p:cNvCxnSpPr>
            <a:stCxn id="76" idx="4"/>
            <a:endCxn id="79" idx="1"/>
          </p:cNvCxnSpPr>
          <p:nvPr/>
        </p:nvCxnSpPr>
        <p:spPr>
          <a:xfrm>
            <a:off x="6191862" y="3885410"/>
            <a:ext cx="283393" cy="342776"/>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675097D-6B75-469B-A4C0-39026F73AA54}"/>
              </a:ext>
            </a:extLst>
          </p:cNvPr>
          <p:cNvSpPr txBox="1"/>
          <p:nvPr/>
        </p:nvSpPr>
        <p:spPr>
          <a:xfrm>
            <a:off x="287546" y="3062012"/>
            <a:ext cx="4284454" cy="3139321"/>
          </a:xfrm>
          <a:prstGeom prst="rect">
            <a:avLst/>
          </a:prstGeom>
          <a:noFill/>
        </p:spPr>
        <p:txBody>
          <a:bodyPr wrap="square" rtlCol="0">
            <a:spAutoFit/>
          </a:bodyPr>
          <a:lstStyle/>
          <a:p>
            <a:pPr algn="ctr"/>
            <a:r>
              <a:rPr lang="en-US" b="1" dirty="0"/>
              <a:t>Edges to check</a:t>
            </a:r>
          </a:p>
          <a:p>
            <a:r>
              <a:rPr lang="en-US" dirty="0">
                <a:solidFill>
                  <a:srgbClr val="FF0000"/>
                </a:solidFill>
              </a:rPr>
              <a:t>{3 – 1}: PC13[2,4,5] independent given [2]</a:t>
            </a:r>
          </a:p>
          <a:p>
            <a:r>
              <a:rPr lang="en-US" dirty="0">
                <a:solidFill>
                  <a:srgbClr val="FF0000"/>
                </a:solidFill>
              </a:rPr>
              <a:t>{5 –&gt; 1}: PC15[2,3,4] independent given [2]</a:t>
            </a:r>
          </a:p>
          <a:p>
            <a:r>
              <a:rPr lang="en-US" dirty="0">
                <a:solidFill>
                  <a:srgbClr val="FF0000"/>
                </a:solidFill>
              </a:rPr>
              <a:t>{6 –&gt; 1}: PC16[2,4] independent given [2]</a:t>
            </a:r>
          </a:p>
          <a:p>
            <a:r>
              <a:rPr lang="en-US" dirty="0">
                <a:solidFill>
                  <a:srgbClr val="FF0000"/>
                </a:solidFill>
              </a:rPr>
              <a:t>{3 – 2}: PC23[1,4,5,6] independent given [6]</a:t>
            </a:r>
          </a:p>
          <a:p>
            <a:r>
              <a:rPr lang="en-US" dirty="0">
                <a:solidFill>
                  <a:srgbClr val="FF0000"/>
                </a:solidFill>
              </a:rPr>
              <a:t>{4 – 2}: PC24[1,3,5,6] independent given []</a:t>
            </a:r>
          </a:p>
          <a:p>
            <a:r>
              <a:rPr lang="en-US" dirty="0">
                <a:solidFill>
                  <a:srgbClr val="00B050"/>
                </a:solidFill>
              </a:rPr>
              <a:t>{6 –&gt; 3}: PC36[2,4,5] always dependent</a:t>
            </a:r>
          </a:p>
          <a:p>
            <a:r>
              <a:rPr lang="en-US" dirty="0">
                <a:solidFill>
                  <a:srgbClr val="FF0000"/>
                </a:solidFill>
              </a:rPr>
              <a:t>{5 –&gt; 4}: PC45[1,2,3] independent given []</a:t>
            </a:r>
          </a:p>
          <a:p>
            <a:r>
              <a:rPr lang="en-US" dirty="0">
                <a:solidFill>
                  <a:srgbClr val="FF0000"/>
                </a:solidFill>
              </a:rPr>
              <a:t>{6 –&gt; 4}: PC46[1,2,3] independent given []</a:t>
            </a:r>
            <a:endParaRPr lang="en-IL" dirty="0">
              <a:solidFill>
                <a:srgbClr val="FF0000"/>
              </a:solidFill>
            </a:endParaRPr>
          </a:p>
          <a:p>
            <a:endParaRPr lang="en-IL" dirty="0"/>
          </a:p>
          <a:p>
            <a:endParaRPr lang="en-IL" dirty="0"/>
          </a:p>
        </p:txBody>
      </p:sp>
      <p:sp>
        <p:nvSpPr>
          <p:cNvPr id="12" name="Arrow: Right 11">
            <a:extLst>
              <a:ext uri="{FF2B5EF4-FFF2-40B4-BE49-F238E27FC236}">
                <a16:creationId xmlns:a16="http://schemas.microsoft.com/office/drawing/2014/main" id="{DB6204C8-EAAB-4A04-AF06-957B05EB71DE}"/>
              </a:ext>
            </a:extLst>
          </p:cNvPr>
          <p:cNvSpPr/>
          <p:nvPr/>
        </p:nvSpPr>
        <p:spPr>
          <a:xfrm>
            <a:off x="4816846" y="4153332"/>
            <a:ext cx="1008112" cy="40019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L"/>
          </a:p>
        </p:txBody>
      </p:sp>
      <p:cxnSp>
        <p:nvCxnSpPr>
          <p:cNvPr id="6" name="Connector: Curved 5">
            <a:extLst>
              <a:ext uri="{FF2B5EF4-FFF2-40B4-BE49-F238E27FC236}">
                <a16:creationId xmlns:a16="http://schemas.microsoft.com/office/drawing/2014/main" id="{0A7B8409-BB45-4215-8E3D-1D8C5B121287}"/>
              </a:ext>
            </a:extLst>
          </p:cNvPr>
          <p:cNvCxnSpPr>
            <a:stCxn id="77" idx="4"/>
            <a:endCxn id="80" idx="5"/>
          </p:cNvCxnSpPr>
          <p:nvPr/>
        </p:nvCxnSpPr>
        <p:spPr>
          <a:xfrm rot="5400000">
            <a:off x="6867634" y="4071429"/>
            <a:ext cx="1037161" cy="665123"/>
          </a:xfrm>
          <a:prstGeom prst="curvedConnector3">
            <a:avLst>
              <a:gd name="adj1" fmla="val 125639"/>
            </a:avLst>
          </a:prstGeom>
          <a:ln>
            <a:tailEnd type="triangle"/>
          </a:ln>
        </p:spPr>
        <p:style>
          <a:lnRef idx="1">
            <a:schemeClr val="dk1"/>
          </a:lnRef>
          <a:fillRef idx="0">
            <a:schemeClr val="dk1"/>
          </a:fillRef>
          <a:effectRef idx="0">
            <a:schemeClr val="dk1"/>
          </a:effectRef>
          <a:fontRef idx="minor">
            <a:schemeClr val="tx1"/>
          </a:fontRef>
        </p:style>
      </p:cxnSp>
      <p:grpSp>
        <p:nvGrpSpPr>
          <p:cNvPr id="67" name="Group 66">
            <a:extLst>
              <a:ext uri="{FF2B5EF4-FFF2-40B4-BE49-F238E27FC236}">
                <a16:creationId xmlns:a16="http://schemas.microsoft.com/office/drawing/2014/main" id="{8F395F37-E5DD-4129-B764-6DE87A5F52CE}"/>
              </a:ext>
            </a:extLst>
          </p:cNvPr>
          <p:cNvGrpSpPr/>
          <p:nvPr/>
        </p:nvGrpSpPr>
        <p:grpSpPr>
          <a:xfrm>
            <a:off x="242872" y="5733255"/>
            <a:ext cx="8584154" cy="490573"/>
            <a:chOff x="242872" y="5830132"/>
            <a:chExt cx="6197815" cy="352542"/>
          </a:xfrm>
          <a:solidFill>
            <a:schemeClr val="accent4">
              <a:lumMod val="20000"/>
              <a:lumOff val="80000"/>
            </a:schemeClr>
          </a:solidFill>
        </p:grpSpPr>
        <p:grpSp>
          <p:nvGrpSpPr>
            <p:cNvPr id="68" name="Group 67">
              <a:extLst>
                <a:ext uri="{FF2B5EF4-FFF2-40B4-BE49-F238E27FC236}">
                  <a16:creationId xmlns:a16="http://schemas.microsoft.com/office/drawing/2014/main" id="{53D91D50-DFF0-4211-BC91-D06CBCC3B0AE}"/>
                </a:ext>
              </a:extLst>
            </p:cNvPr>
            <p:cNvGrpSpPr/>
            <p:nvPr/>
          </p:nvGrpSpPr>
          <p:grpSpPr>
            <a:xfrm>
              <a:off x="242872" y="5830132"/>
              <a:ext cx="6197815" cy="352542"/>
              <a:chOff x="-409781" y="5927207"/>
              <a:chExt cx="5337484" cy="301874"/>
            </a:xfrm>
            <a:grpFill/>
          </p:grpSpPr>
          <p:sp>
            <p:nvSpPr>
              <p:cNvPr id="82" name="Arrow: Chevron 81">
                <a:extLst>
                  <a:ext uri="{FF2B5EF4-FFF2-40B4-BE49-F238E27FC236}">
                    <a16:creationId xmlns:a16="http://schemas.microsoft.com/office/drawing/2014/main" id="{0CBA4EC2-82D1-4BC3-8C07-C5995C340E01}"/>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CI</a:t>
                </a:r>
                <a:endParaRPr lang="en-IL" sz="1600" dirty="0">
                  <a:solidFill>
                    <a:schemeClr val="tx1">
                      <a:lumMod val="65000"/>
                      <a:lumOff val="35000"/>
                    </a:schemeClr>
                  </a:solidFill>
                </a:endParaRPr>
              </a:p>
            </p:txBody>
          </p:sp>
          <p:sp>
            <p:nvSpPr>
              <p:cNvPr id="84" name="Arrow: Chevron 83">
                <a:extLst>
                  <a:ext uri="{FF2B5EF4-FFF2-40B4-BE49-F238E27FC236}">
                    <a16:creationId xmlns:a16="http://schemas.microsoft.com/office/drawing/2014/main" id="{8865EAA2-14EC-456B-A830-69A5D46FFDE2}"/>
                  </a:ext>
                </a:extLst>
              </p:cNvPr>
              <p:cNvSpPr/>
              <p:nvPr/>
            </p:nvSpPr>
            <p:spPr>
              <a:xfrm>
                <a:off x="1734655" y="5937052"/>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sp>
            <p:nvSpPr>
              <p:cNvPr id="85" name="Arrow: Chevron 84">
                <a:extLst>
                  <a:ext uri="{FF2B5EF4-FFF2-40B4-BE49-F238E27FC236}">
                    <a16:creationId xmlns:a16="http://schemas.microsoft.com/office/drawing/2014/main" id="{D63F7A59-3ED9-46DF-9A38-0609B1FE74F3}"/>
                  </a:ext>
                </a:extLst>
              </p:cNvPr>
              <p:cNvSpPr/>
              <p:nvPr/>
            </p:nvSpPr>
            <p:spPr>
              <a:xfrm>
                <a:off x="3847583"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Analyzing &amp; Progress</a:t>
                </a:r>
                <a:endParaRPr lang="en-IL" sz="1600" dirty="0">
                  <a:solidFill>
                    <a:schemeClr val="tx1">
                      <a:lumMod val="65000"/>
                      <a:lumOff val="35000"/>
                    </a:schemeClr>
                  </a:solidFill>
                </a:endParaRPr>
              </a:p>
            </p:txBody>
          </p:sp>
          <p:sp>
            <p:nvSpPr>
              <p:cNvPr id="89" name="Arrow: Chevron 88">
                <a:extLst>
                  <a:ext uri="{FF2B5EF4-FFF2-40B4-BE49-F238E27FC236}">
                    <a16:creationId xmlns:a16="http://schemas.microsoft.com/office/drawing/2014/main" id="{2E043360-5DA4-4F15-9DA8-314A2BD1EADF}"/>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solidFill>
                      <a:schemeClr val="tx1">
                        <a:lumMod val="65000"/>
                        <a:lumOff val="35000"/>
                      </a:schemeClr>
                    </a:solidFill>
                  </a:rPr>
                  <a:t>Topic</a:t>
                </a:r>
                <a:endParaRPr lang="en-IL" sz="1600" dirty="0">
                  <a:solidFill>
                    <a:schemeClr val="tx1">
                      <a:lumMod val="65000"/>
                      <a:lumOff val="35000"/>
                    </a:schemeClr>
                  </a:solidFill>
                </a:endParaRPr>
              </a:p>
            </p:txBody>
          </p:sp>
        </p:grpSp>
        <p:sp>
          <p:nvSpPr>
            <p:cNvPr id="69" name="Arrow: Chevron 68">
              <a:extLst>
                <a:ext uri="{FF2B5EF4-FFF2-40B4-BE49-F238E27FC236}">
                  <a16:creationId xmlns:a16="http://schemas.microsoft.com/office/drawing/2014/main" id="{10D8A022-E83F-4961-A07E-8B523049BCA3}"/>
                </a:ext>
              </a:extLst>
            </p:cNvPr>
            <p:cNvSpPr/>
            <p:nvPr/>
          </p:nvSpPr>
          <p:spPr>
            <a:xfrm>
              <a:off x="3951444" y="5841637"/>
              <a:ext cx="1254221" cy="33637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Example</a:t>
              </a:r>
              <a:endParaRPr lang="en-IL" sz="1600" b="1" dirty="0">
                <a:solidFill>
                  <a:schemeClr val="tx1"/>
                </a:solidFill>
              </a:endParaRPr>
            </a:p>
          </p:txBody>
        </p:sp>
      </p:grpSp>
    </p:spTree>
    <p:extLst>
      <p:ext uri="{BB962C8B-B14F-4D97-AF65-F5344CB8AC3E}">
        <p14:creationId xmlns:p14="http://schemas.microsoft.com/office/powerpoint/2010/main" val="287084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fade">
                                      <p:cBhvr>
                                        <p:cTn id="18" dur="500"/>
                                        <p:tgtEl>
                                          <p:spTgt spid="7">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500"/>
                                        <p:tgtEl>
                                          <p:spTgt spid="7">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fade">
                                      <p:cBhvr>
                                        <p:cTn id="24" dur="500"/>
                                        <p:tgtEl>
                                          <p:spTgt spid="7">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500"/>
                                        <p:tgtEl>
                                          <p:spTgt spid="75"/>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870171" y="-21514"/>
            <a:ext cx="7406640" cy="1356360"/>
          </a:xfrm>
        </p:spPr>
        <p:txBody>
          <a:bodyPr/>
          <a:lstStyle/>
          <a:p>
            <a:pPr algn="ctr"/>
            <a:r>
              <a:rPr lang="en-US" sz="3200" u="sng" dirty="0"/>
              <a:t>Step 4: V-Structures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48</a:t>
            </a:fld>
            <a:endParaRPr lang="he-IL"/>
          </a:p>
        </p:txBody>
      </p:sp>
      <p:sp>
        <p:nvSpPr>
          <p:cNvPr id="7" name="TextBox 6">
            <a:extLst>
              <a:ext uri="{FF2B5EF4-FFF2-40B4-BE49-F238E27FC236}">
                <a16:creationId xmlns:a16="http://schemas.microsoft.com/office/drawing/2014/main" id="{D15F937F-B9C2-441E-8341-2EF5A689C169}"/>
              </a:ext>
            </a:extLst>
          </p:cNvPr>
          <p:cNvSpPr txBox="1"/>
          <p:nvPr/>
        </p:nvSpPr>
        <p:spPr>
          <a:xfrm>
            <a:off x="975909" y="1163152"/>
            <a:ext cx="7297919" cy="2169825"/>
          </a:xfrm>
          <a:prstGeom prst="rect">
            <a:avLst/>
          </a:prstGeom>
          <a:noFill/>
        </p:spPr>
        <p:txBody>
          <a:bodyPr wrap="square" rtlCol="0">
            <a:spAutoFit/>
          </a:bodyPr>
          <a:lstStyle/>
          <a:p>
            <a:pPr>
              <a:lnSpc>
                <a:spcPct val="150000"/>
              </a:lnSpc>
            </a:pPr>
            <a:r>
              <a:rPr lang="en-US" dirty="0"/>
              <a:t>If nodes A, B, C hold the following rules:</a:t>
            </a:r>
          </a:p>
          <a:p>
            <a:pPr marL="285750" indent="-285750">
              <a:buFont typeface="Arial" panose="020B0604020202020204" pitchFamily="34" charset="0"/>
              <a:buChar char="•"/>
            </a:pPr>
            <a:r>
              <a:rPr lang="en-US" dirty="0"/>
              <a:t>A - B - C  / A -&gt; B - C / A - B &lt;- C </a:t>
            </a:r>
          </a:p>
          <a:p>
            <a:pPr marL="285750" indent="-285750">
              <a:buFont typeface="Arial" panose="020B0604020202020204" pitchFamily="34" charset="0"/>
              <a:buChar char="•"/>
            </a:pPr>
            <a:r>
              <a:rPr lang="en-US" dirty="0"/>
              <a:t>A &amp; C are not connected at all</a:t>
            </a:r>
          </a:p>
          <a:p>
            <a:pPr marL="285750" indent="-285750">
              <a:buFont typeface="Arial" panose="020B0604020202020204" pitchFamily="34" charset="0"/>
              <a:buChar char="•"/>
            </a:pPr>
            <a:r>
              <a:rPr lang="en-US" dirty="0"/>
              <a:t>B is not in separation set of A, C</a:t>
            </a:r>
          </a:p>
          <a:p>
            <a:pPr algn="ctr"/>
            <a:endParaRPr lang="en-US" dirty="0"/>
          </a:p>
          <a:p>
            <a:pPr algn="ctr"/>
            <a:r>
              <a:rPr lang="en-US" dirty="0"/>
              <a:t>Then: A -&gt; B &lt;- C</a:t>
            </a:r>
          </a:p>
          <a:p>
            <a:pPr algn="ctr"/>
            <a:endParaRPr lang="en-US" dirty="0"/>
          </a:p>
        </p:txBody>
      </p:sp>
      <p:grpSp>
        <p:nvGrpSpPr>
          <p:cNvPr id="75" name="Group 74">
            <a:extLst>
              <a:ext uri="{FF2B5EF4-FFF2-40B4-BE49-F238E27FC236}">
                <a16:creationId xmlns:a16="http://schemas.microsoft.com/office/drawing/2014/main" id="{CD0AB98D-BA06-4165-A32D-0E17C946B1DD}"/>
              </a:ext>
            </a:extLst>
          </p:cNvPr>
          <p:cNvGrpSpPr/>
          <p:nvPr/>
        </p:nvGrpSpPr>
        <p:grpSpPr>
          <a:xfrm>
            <a:off x="6023682" y="3194477"/>
            <a:ext cx="1946931" cy="1765407"/>
            <a:chOff x="893446" y="2317711"/>
            <a:chExt cx="2520280" cy="2494677"/>
          </a:xfrm>
        </p:grpSpPr>
        <p:sp>
          <p:nvSpPr>
            <p:cNvPr id="76" name="Oval 75">
              <a:extLst>
                <a:ext uri="{FF2B5EF4-FFF2-40B4-BE49-F238E27FC236}">
                  <a16:creationId xmlns:a16="http://schemas.microsoft.com/office/drawing/2014/main" id="{F41E47A3-84E8-4B16-BA00-996BCBB7E1D5}"/>
                </a:ext>
              </a:extLst>
            </p:cNvPr>
            <p:cNvSpPr/>
            <p:nvPr/>
          </p:nvSpPr>
          <p:spPr>
            <a:xfrm>
              <a:off x="931132"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endParaRPr lang="en-IL" dirty="0">
                <a:solidFill>
                  <a:schemeClr val="tx1"/>
                </a:solidFill>
                <a:latin typeface="Arial" panose="020B0604020202020204" pitchFamily="34" charset="0"/>
                <a:cs typeface="Arial" panose="020B0604020202020204" pitchFamily="34" charset="0"/>
              </a:endParaRPr>
            </a:p>
          </p:txBody>
        </p:sp>
        <p:sp>
          <p:nvSpPr>
            <p:cNvPr id="77" name="Oval 76">
              <a:extLst>
                <a:ext uri="{FF2B5EF4-FFF2-40B4-BE49-F238E27FC236}">
                  <a16:creationId xmlns:a16="http://schemas.microsoft.com/office/drawing/2014/main" id="{05ADD1B4-DF3F-49CC-AAAA-CF4E569783AC}"/>
                </a:ext>
              </a:extLst>
            </p:cNvPr>
            <p:cNvSpPr/>
            <p:nvPr/>
          </p:nvSpPr>
          <p:spPr>
            <a:xfrm>
              <a:off x="2907704"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endParaRPr lang="en-IL" dirty="0">
                <a:solidFill>
                  <a:schemeClr val="tx1"/>
                </a:solidFill>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A24F3DAE-9AA4-4C52-9990-68D350AAE8C8}"/>
                </a:ext>
              </a:extLst>
            </p:cNvPr>
            <p:cNvSpPr/>
            <p:nvPr/>
          </p:nvSpPr>
          <p:spPr>
            <a:xfrm>
              <a:off x="2413561"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endParaRPr lang="en-IL" dirty="0">
                <a:solidFill>
                  <a:schemeClr val="tx1"/>
                </a:solidFill>
                <a:latin typeface="Arial" panose="020B0604020202020204" pitchFamily="34" charset="0"/>
                <a:cs typeface="Arial" panose="020B0604020202020204" pitchFamily="34" charset="0"/>
              </a:endParaRPr>
            </a:p>
          </p:txBody>
        </p:sp>
        <p:sp>
          <p:nvSpPr>
            <p:cNvPr id="79" name="Oval 78">
              <a:extLst>
                <a:ext uri="{FF2B5EF4-FFF2-40B4-BE49-F238E27FC236}">
                  <a16:creationId xmlns:a16="http://schemas.microsoft.com/office/drawing/2014/main" id="{0736B280-670D-4824-AF96-0C78EC0FD492}"/>
                </a:ext>
              </a:extLst>
            </p:cNvPr>
            <p:cNvSpPr/>
            <p:nvPr/>
          </p:nvSpPr>
          <p:spPr>
            <a:xfrm>
              <a:off x="1425275"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endParaRPr lang="en-IL" dirty="0">
                <a:solidFill>
                  <a:schemeClr val="tx1"/>
                </a:solidFill>
                <a:latin typeface="Arial" panose="020B0604020202020204" pitchFamily="34" charset="0"/>
                <a:cs typeface="Arial" panose="020B0604020202020204" pitchFamily="34" charset="0"/>
              </a:endParaRPr>
            </a:p>
          </p:txBody>
        </p:sp>
        <p:sp>
          <p:nvSpPr>
            <p:cNvPr id="80" name="Oval 79">
              <a:extLst>
                <a:ext uri="{FF2B5EF4-FFF2-40B4-BE49-F238E27FC236}">
                  <a16:creationId xmlns:a16="http://schemas.microsoft.com/office/drawing/2014/main" id="{7446A5E2-3B60-42DD-A4C0-B5E6E31F0DE4}"/>
                </a:ext>
              </a:extLst>
            </p:cNvPr>
            <p:cNvSpPr/>
            <p:nvPr/>
          </p:nvSpPr>
          <p:spPr>
            <a:xfrm>
              <a:off x="1919418" y="4452348"/>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endParaRPr lang="en-IL" dirty="0">
                <a:solidFill>
                  <a:schemeClr val="tx1"/>
                </a:solidFill>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767B00A5-12C6-42C0-8CB8-FD222F3FBCCA}"/>
                </a:ext>
              </a:extLst>
            </p:cNvPr>
            <p:cNvSpPr/>
            <p:nvPr/>
          </p:nvSpPr>
          <p:spPr>
            <a:xfrm>
              <a:off x="1919418"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endParaRPr lang="en-IL" dirty="0">
                <a:solidFill>
                  <a:schemeClr val="tx1"/>
                </a:solidFill>
                <a:latin typeface="Arial" panose="020B0604020202020204" pitchFamily="34" charset="0"/>
                <a:cs typeface="Arial" panose="020B0604020202020204" pitchFamily="34" charset="0"/>
              </a:endParaRPr>
            </a:p>
          </p:txBody>
        </p:sp>
        <p:cxnSp>
          <p:nvCxnSpPr>
            <p:cNvPr id="83" name="Straight Arrow Connector 82">
              <a:extLst>
                <a:ext uri="{FF2B5EF4-FFF2-40B4-BE49-F238E27FC236}">
                  <a16:creationId xmlns:a16="http://schemas.microsoft.com/office/drawing/2014/main" id="{1459E119-E558-479A-A4AB-91415F248E8A}"/>
                </a:ext>
              </a:extLst>
            </p:cNvPr>
            <p:cNvCxnSpPr>
              <a:stCxn id="81" idx="6"/>
              <a:endCxn id="77" idx="2"/>
            </p:cNvCxnSpPr>
            <p:nvPr/>
          </p:nvCxnSpPr>
          <p:spPr>
            <a:xfrm>
              <a:off x="2279458" y="3114041"/>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CA93C61-9B93-4677-B036-5DAFED17DE39}"/>
                </a:ext>
              </a:extLst>
            </p:cNvPr>
            <p:cNvCxnSpPr>
              <a:cxnSpLocks/>
              <a:stCxn id="81" idx="4"/>
              <a:endCxn id="78" idx="1"/>
            </p:cNvCxnSpPr>
            <p:nvPr/>
          </p:nvCxnSpPr>
          <p:spPr>
            <a:xfrm>
              <a:off x="2099438" y="3294061"/>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5E31448C-B190-4843-8F62-B2FF78CF0C9F}"/>
                </a:ext>
              </a:extLst>
            </p:cNvPr>
            <p:cNvCxnSpPr>
              <a:cxnSpLocks/>
              <a:stCxn id="80" idx="7"/>
              <a:endCxn id="78" idx="4"/>
            </p:cNvCxnSpPr>
            <p:nvPr/>
          </p:nvCxnSpPr>
          <p:spPr>
            <a:xfrm flipV="1">
              <a:off x="2226731" y="4085747"/>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CDC60516-B260-41A5-ADAA-ED1CCE9C3BD0}"/>
                </a:ext>
              </a:extLst>
            </p:cNvPr>
            <p:cNvSpPr txBox="1"/>
            <p:nvPr/>
          </p:nvSpPr>
          <p:spPr>
            <a:xfrm>
              <a:off x="893446" y="2317711"/>
              <a:ext cx="2520280" cy="521899"/>
            </a:xfrm>
            <a:prstGeom prst="rect">
              <a:avLst/>
            </a:prstGeom>
            <a:noFill/>
          </p:spPr>
          <p:txBody>
            <a:bodyPr wrap="square" rtlCol="0">
              <a:spAutoFit/>
            </a:bodyPr>
            <a:lstStyle/>
            <a:p>
              <a:pPr algn="ctr"/>
              <a:r>
                <a:rPr lang="en-US" u="sng" dirty="0"/>
                <a:t>BN Step4</a:t>
              </a:r>
              <a:endParaRPr lang="en-IL" u="sng" dirty="0"/>
            </a:p>
          </p:txBody>
        </p:sp>
      </p:grpSp>
      <p:sp>
        <p:nvSpPr>
          <p:cNvPr id="12" name="Arrow: Right 11">
            <a:extLst>
              <a:ext uri="{FF2B5EF4-FFF2-40B4-BE49-F238E27FC236}">
                <a16:creationId xmlns:a16="http://schemas.microsoft.com/office/drawing/2014/main" id="{DB6204C8-EAAB-4A04-AF06-957B05EB71DE}"/>
              </a:ext>
            </a:extLst>
          </p:cNvPr>
          <p:cNvSpPr/>
          <p:nvPr/>
        </p:nvSpPr>
        <p:spPr>
          <a:xfrm>
            <a:off x="4816846" y="4153332"/>
            <a:ext cx="1008112" cy="40019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L"/>
          </a:p>
        </p:txBody>
      </p:sp>
      <p:cxnSp>
        <p:nvCxnSpPr>
          <p:cNvPr id="6" name="Connector: Curved 5">
            <a:extLst>
              <a:ext uri="{FF2B5EF4-FFF2-40B4-BE49-F238E27FC236}">
                <a16:creationId xmlns:a16="http://schemas.microsoft.com/office/drawing/2014/main" id="{0A7B8409-BB45-4215-8E3D-1D8C5B121287}"/>
              </a:ext>
            </a:extLst>
          </p:cNvPr>
          <p:cNvCxnSpPr>
            <a:stCxn id="77" idx="4"/>
            <a:endCxn id="80" idx="5"/>
          </p:cNvCxnSpPr>
          <p:nvPr/>
        </p:nvCxnSpPr>
        <p:spPr>
          <a:xfrm rot="5400000">
            <a:off x="6867634" y="4071429"/>
            <a:ext cx="1037161" cy="665123"/>
          </a:xfrm>
          <a:prstGeom prst="curvedConnector3">
            <a:avLst>
              <a:gd name="adj1" fmla="val 125639"/>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17F0EF17-F1D8-4F8F-8601-0F998F84BDFD}"/>
              </a:ext>
            </a:extLst>
          </p:cNvPr>
          <p:cNvCxnSpPr>
            <a:stCxn id="81" idx="2"/>
            <a:endCxn id="76" idx="6"/>
          </p:cNvCxnSpPr>
          <p:nvPr/>
        </p:nvCxnSpPr>
        <p:spPr>
          <a:xfrm flipH="1">
            <a:off x="6330928" y="3758016"/>
            <a:ext cx="485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1620159-AF30-44C5-A585-E3EF6E3B51AB}"/>
              </a:ext>
            </a:extLst>
          </p:cNvPr>
          <p:cNvCxnSpPr>
            <a:stCxn id="79" idx="1"/>
            <a:endCxn id="76" idx="4"/>
          </p:cNvCxnSpPr>
          <p:nvPr/>
        </p:nvCxnSpPr>
        <p:spPr>
          <a:xfrm flipH="1" flipV="1">
            <a:off x="6191862" y="3885410"/>
            <a:ext cx="283393" cy="342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2" name="Group 31">
            <a:extLst>
              <a:ext uri="{FF2B5EF4-FFF2-40B4-BE49-F238E27FC236}">
                <a16:creationId xmlns:a16="http://schemas.microsoft.com/office/drawing/2014/main" id="{A5155AD2-174E-47F9-8BBC-A42DD8E3F383}"/>
              </a:ext>
            </a:extLst>
          </p:cNvPr>
          <p:cNvGrpSpPr/>
          <p:nvPr/>
        </p:nvGrpSpPr>
        <p:grpSpPr>
          <a:xfrm>
            <a:off x="6080186" y="932320"/>
            <a:ext cx="1946931" cy="1765407"/>
            <a:chOff x="893446" y="2317711"/>
            <a:chExt cx="2520280" cy="2494677"/>
          </a:xfrm>
        </p:grpSpPr>
        <p:sp>
          <p:nvSpPr>
            <p:cNvPr id="33" name="Oval 32">
              <a:extLst>
                <a:ext uri="{FF2B5EF4-FFF2-40B4-BE49-F238E27FC236}">
                  <a16:creationId xmlns:a16="http://schemas.microsoft.com/office/drawing/2014/main" id="{208EFF66-AE49-41F5-A9E6-3357A2569182}"/>
                </a:ext>
              </a:extLst>
            </p:cNvPr>
            <p:cNvSpPr/>
            <p:nvPr/>
          </p:nvSpPr>
          <p:spPr>
            <a:xfrm>
              <a:off x="931132"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endParaRPr lang="en-IL" dirty="0">
                <a:solidFill>
                  <a:schemeClr val="tx1"/>
                </a:solidFill>
                <a:latin typeface="Arial" panose="020B0604020202020204" pitchFamily="34" charset="0"/>
                <a:cs typeface="Arial" panose="020B0604020202020204" pitchFamily="34" charset="0"/>
              </a:endParaRPr>
            </a:p>
          </p:txBody>
        </p:sp>
        <p:sp>
          <p:nvSpPr>
            <p:cNvPr id="34" name="Oval 33">
              <a:extLst>
                <a:ext uri="{FF2B5EF4-FFF2-40B4-BE49-F238E27FC236}">
                  <a16:creationId xmlns:a16="http://schemas.microsoft.com/office/drawing/2014/main" id="{F1252B02-24A8-4C26-903E-2B4F1D507404}"/>
                </a:ext>
              </a:extLst>
            </p:cNvPr>
            <p:cNvSpPr/>
            <p:nvPr/>
          </p:nvSpPr>
          <p:spPr>
            <a:xfrm>
              <a:off x="2907704"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endParaRPr lang="en-IL" dirty="0">
                <a:solidFill>
                  <a:schemeClr val="tx1"/>
                </a:solidFill>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02CDBD25-D267-4C86-9C19-557A3C0149D9}"/>
                </a:ext>
              </a:extLst>
            </p:cNvPr>
            <p:cNvSpPr/>
            <p:nvPr/>
          </p:nvSpPr>
          <p:spPr>
            <a:xfrm>
              <a:off x="2413561"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endParaRPr lang="en-IL" dirty="0">
                <a:solidFill>
                  <a:schemeClr val="tx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07A5EEC6-2BA7-4464-95C5-1AB16FBDF069}"/>
                </a:ext>
              </a:extLst>
            </p:cNvPr>
            <p:cNvSpPr/>
            <p:nvPr/>
          </p:nvSpPr>
          <p:spPr>
            <a:xfrm>
              <a:off x="1425275"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endParaRPr lang="en-IL" dirty="0">
                <a:solidFill>
                  <a:schemeClr val="tx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E06254F7-27F7-49A8-8B49-B3FC102FA56B}"/>
                </a:ext>
              </a:extLst>
            </p:cNvPr>
            <p:cNvSpPr/>
            <p:nvPr/>
          </p:nvSpPr>
          <p:spPr>
            <a:xfrm>
              <a:off x="1919418" y="4452348"/>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endParaRPr lang="en-IL" dirty="0">
                <a:solidFill>
                  <a:schemeClr val="tx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A91DF45B-61D6-4C62-B91E-0AFC0FFC0FCA}"/>
                </a:ext>
              </a:extLst>
            </p:cNvPr>
            <p:cNvSpPr/>
            <p:nvPr/>
          </p:nvSpPr>
          <p:spPr>
            <a:xfrm>
              <a:off x="1919418"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endParaRPr lang="en-IL" dirty="0">
                <a:solidFill>
                  <a:schemeClr val="tx1"/>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5509A6C2-77FC-4C49-8C64-771765E28429}"/>
                </a:ext>
              </a:extLst>
            </p:cNvPr>
            <p:cNvCxnSpPr>
              <a:stCxn id="38" idx="6"/>
              <a:endCxn id="34" idx="2"/>
            </p:cNvCxnSpPr>
            <p:nvPr/>
          </p:nvCxnSpPr>
          <p:spPr>
            <a:xfrm>
              <a:off x="2279458" y="3114041"/>
              <a:ext cx="628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F03354F-3D92-4666-9F6A-84EE7F3D2D8A}"/>
                </a:ext>
              </a:extLst>
            </p:cNvPr>
            <p:cNvCxnSpPr>
              <a:cxnSpLocks/>
              <a:stCxn id="38" idx="4"/>
              <a:endCxn id="35" idx="1"/>
            </p:cNvCxnSpPr>
            <p:nvPr/>
          </p:nvCxnSpPr>
          <p:spPr>
            <a:xfrm>
              <a:off x="2099438" y="3294061"/>
              <a:ext cx="366850" cy="484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A1007DB5-DEEA-4F70-8B09-842CF75F3CFE}"/>
                </a:ext>
              </a:extLst>
            </p:cNvPr>
            <p:cNvCxnSpPr>
              <a:cxnSpLocks/>
              <a:stCxn id="37" idx="7"/>
              <a:endCxn id="35" idx="4"/>
            </p:cNvCxnSpPr>
            <p:nvPr/>
          </p:nvCxnSpPr>
          <p:spPr>
            <a:xfrm flipV="1">
              <a:off x="2226731" y="4085747"/>
              <a:ext cx="366850" cy="419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8905A6D6-BE20-46C7-A239-B0338D87E9A1}"/>
                </a:ext>
              </a:extLst>
            </p:cNvPr>
            <p:cNvSpPr txBox="1"/>
            <p:nvPr/>
          </p:nvSpPr>
          <p:spPr>
            <a:xfrm>
              <a:off x="893446" y="2317711"/>
              <a:ext cx="2520280" cy="521899"/>
            </a:xfrm>
            <a:prstGeom prst="rect">
              <a:avLst/>
            </a:prstGeom>
            <a:noFill/>
          </p:spPr>
          <p:txBody>
            <a:bodyPr wrap="square" rtlCol="0">
              <a:spAutoFit/>
            </a:bodyPr>
            <a:lstStyle/>
            <a:p>
              <a:pPr algn="ctr"/>
              <a:r>
                <a:rPr lang="en-US" u="sng" dirty="0"/>
                <a:t>BN Step3</a:t>
              </a:r>
              <a:endParaRPr lang="en-IL" u="sng" dirty="0"/>
            </a:p>
          </p:txBody>
        </p:sp>
      </p:grpSp>
      <p:cxnSp>
        <p:nvCxnSpPr>
          <p:cNvPr id="43" name="Straight Connector 42">
            <a:extLst>
              <a:ext uri="{FF2B5EF4-FFF2-40B4-BE49-F238E27FC236}">
                <a16:creationId xmlns:a16="http://schemas.microsoft.com/office/drawing/2014/main" id="{24BAF939-9A03-4DDB-98BF-0D2FFF5986C9}"/>
              </a:ext>
            </a:extLst>
          </p:cNvPr>
          <p:cNvCxnSpPr>
            <a:stCxn id="33" idx="6"/>
            <a:endCxn id="38" idx="2"/>
          </p:cNvCxnSpPr>
          <p:nvPr/>
        </p:nvCxnSpPr>
        <p:spPr>
          <a:xfrm>
            <a:off x="6387432" y="1495859"/>
            <a:ext cx="485323"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C714DA22-470C-413A-8478-A1248B2848E1}"/>
              </a:ext>
            </a:extLst>
          </p:cNvPr>
          <p:cNvCxnSpPr>
            <a:stCxn id="33" idx="4"/>
            <a:endCxn id="36" idx="1"/>
          </p:cNvCxnSpPr>
          <p:nvPr/>
        </p:nvCxnSpPr>
        <p:spPr>
          <a:xfrm>
            <a:off x="6248366" y="1623253"/>
            <a:ext cx="283393" cy="342776"/>
          </a:xfrm>
          <a:prstGeom prst="line">
            <a:avLst/>
          </a:prstGeom>
        </p:spPr>
        <p:style>
          <a:lnRef idx="1">
            <a:schemeClr val="dk1"/>
          </a:lnRef>
          <a:fillRef idx="0">
            <a:schemeClr val="dk1"/>
          </a:fillRef>
          <a:effectRef idx="0">
            <a:schemeClr val="dk1"/>
          </a:effectRef>
          <a:fontRef idx="minor">
            <a:schemeClr val="tx1"/>
          </a:fontRef>
        </p:style>
      </p:cxnSp>
      <p:cxnSp>
        <p:nvCxnSpPr>
          <p:cNvPr id="45" name="Connector: Curved 44">
            <a:extLst>
              <a:ext uri="{FF2B5EF4-FFF2-40B4-BE49-F238E27FC236}">
                <a16:creationId xmlns:a16="http://schemas.microsoft.com/office/drawing/2014/main" id="{67EF48E9-1465-475F-ABD8-172B640FE58A}"/>
              </a:ext>
            </a:extLst>
          </p:cNvPr>
          <p:cNvCxnSpPr>
            <a:stCxn id="34" idx="4"/>
            <a:endCxn id="37" idx="5"/>
          </p:cNvCxnSpPr>
          <p:nvPr/>
        </p:nvCxnSpPr>
        <p:spPr>
          <a:xfrm rot="5400000">
            <a:off x="6924138" y="1809272"/>
            <a:ext cx="1037161" cy="665123"/>
          </a:xfrm>
          <a:prstGeom prst="curvedConnector3">
            <a:avLst>
              <a:gd name="adj1" fmla="val 125639"/>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3290208-88B5-4614-A425-F9206CCCE2E4}"/>
              </a:ext>
            </a:extLst>
          </p:cNvPr>
          <p:cNvSpPr txBox="1"/>
          <p:nvPr/>
        </p:nvSpPr>
        <p:spPr>
          <a:xfrm>
            <a:off x="975909" y="3885410"/>
            <a:ext cx="3216545" cy="1200329"/>
          </a:xfrm>
          <a:prstGeom prst="rect">
            <a:avLst/>
          </a:prstGeom>
          <a:noFill/>
        </p:spPr>
        <p:txBody>
          <a:bodyPr wrap="square" rtlCol="0">
            <a:spAutoFit/>
          </a:bodyPr>
          <a:lstStyle/>
          <a:p>
            <a:pPr algn="ctr"/>
            <a:r>
              <a:rPr lang="en-US" b="1" dirty="0"/>
              <a:t>Check nodes 2 – 1 – 4:</a:t>
            </a:r>
          </a:p>
          <a:p>
            <a:r>
              <a:rPr lang="en-US" dirty="0"/>
              <a:t>1 is not in separation set of 2, 4 - they are independent given [] (from step 3)</a:t>
            </a:r>
            <a:endParaRPr lang="en-IL" dirty="0"/>
          </a:p>
        </p:txBody>
      </p:sp>
      <p:grpSp>
        <p:nvGrpSpPr>
          <p:cNvPr id="61" name="Group 60">
            <a:extLst>
              <a:ext uri="{FF2B5EF4-FFF2-40B4-BE49-F238E27FC236}">
                <a16:creationId xmlns:a16="http://schemas.microsoft.com/office/drawing/2014/main" id="{5870A267-5265-43ED-88A4-A11634305C55}"/>
              </a:ext>
            </a:extLst>
          </p:cNvPr>
          <p:cNvGrpSpPr/>
          <p:nvPr/>
        </p:nvGrpSpPr>
        <p:grpSpPr>
          <a:xfrm>
            <a:off x="242872" y="5733255"/>
            <a:ext cx="8584154" cy="490573"/>
            <a:chOff x="242872" y="5830132"/>
            <a:chExt cx="6197815" cy="352542"/>
          </a:xfrm>
          <a:solidFill>
            <a:schemeClr val="accent4">
              <a:lumMod val="20000"/>
              <a:lumOff val="80000"/>
            </a:schemeClr>
          </a:solidFill>
        </p:grpSpPr>
        <p:grpSp>
          <p:nvGrpSpPr>
            <p:cNvPr id="62" name="Group 61">
              <a:extLst>
                <a:ext uri="{FF2B5EF4-FFF2-40B4-BE49-F238E27FC236}">
                  <a16:creationId xmlns:a16="http://schemas.microsoft.com/office/drawing/2014/main" id="{4F0CF3F4-54E2-4CFC-9FEA-90DB9AD3C5BB}"/>
                </a:ext>
              </a:extLst>
            </p:cNvPr>
            <p:cNvGrpSpPr/>
            <p:nvPr/>
          </p:nvGrpSpPr>
          <p:grpSpPr>
            <a:xfrm>
              <a:off x="242872" y="5830132"/>
              <a:ext cx="6197815" cy="352542"/>
              <a:chOff x="-409781" y="5927207"/>
              <a:chExt cx="5337484" cy="301874"/>
            </a:xfrm>
            <a:grpFill/>
          </p:grpSpPr>
          <p:sp>
            <p:nvSpPr>
              <p:cNvPr id="64" name="Arrow: Chevron 63">
                <a:extLst>
                  <a:ext uri="{FF2B5EF4-FFF2-40B4-BE49-F238E27FC236}">
                    <a16:creationId xmlns:a16="http://schemas.microsoft.com/office/drawing/2014/main" id="{15FA9033-FD36-4573-83A7-D089F7E8EB95}"/>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CI</a:t>
                </a:r>
                <a:endParaRPr lang="en-IL" sz="1600" dirty="0">
                  <a:solidFill>
                    <a:schemeClr val="tx1">
                      <a:lumMod val="65000"/>
                      <a:lumOff val="35000"/>
                    </a:schemeClr>
                  </a:solidFill>
                </a:endParaRPr>
              </a:p>
            </p:txBody>
          </p:sp>
          <p:sp>
            <p:nvSpPr>
              <p:cNvPr id="65" name="Arrow: Chevron 64">
                <a:extLst>
                  <a:ext uri="{FF2B5EF4-FFF2-40B4-BE49-F238E27FC236}">
                    <a16:creationId xmlns:a16="http://schemas.microsoft.com/office/drawing/2014/main" id="{B53697EC-A44B-4D1E-AC9C-60949605E01F}"/>
                  </a:ext>
                </a:extLst>
              </p:cNvPr>
              <p:cNvSpPr/>
              <p:nvPr/>
            </p:nvSpPr>
            <p:spPr>
              <a:xfrm>
                <a:off x="1734655" y="5937052"/>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sp>
            <p:nvSpPr>
              <p:cNvPr id="66" name="Arrow: Chevron 65">
                <a:extLst>
                  <a:ext uri="{FF2B5EF4-FFF2-40B4-BE49-F238E27FC236}">
                    <a16:creationId xmlns:a16="http://schemas.microsoft.com/office/drawing/2014/main" id="{83E47FAB-1350-4A22-893A-CC15AFD9029F}"/>
                  </a:ext>
                </a:extLst>
              </p:cNvPr>
              <p:cNvSpPr/>
              <p:nvPr/>
            </p:nvSpPr>
            <p:spPr>
              <a:xfrm>
                <a:off x="3847583"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Analyzing &amp; Progress</a:t>
                </a:r>
                <a:endParaRPr lang="en-IL" sz="1600" dirty="0">
                  <a:solidFill>
                    <a:schemeClr val="tx1">
                      <a:lumMod val="65000"/>
                      <a:lumOff val="35000"/>
                    </a:schemeClr>
                  </a:solidFill>
                </a:endParaRPr>
              </a:p>
            </p:txBody>
          </p:sp>
          <p:sp>
            <p:nvSpPr>
              <p:cNvPr id="67" name="Arrow: Chevron 66">
                <a:extLst>
                  <a:ext uri="{FF2B5EF4-FFF2-40B4-BE49-F238E27FC236}">
                    <a16:creationId xmlns:a16="http://schemas.microsoft.com/office/drawing/2014/main" id="{5A9B96E4-96E4-4B04-9D93-5BBBC5E8F8D6}"/>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solidFill>
                      <a:schemeClr val="tx1">
                        <a:lumMod val="65000"/>
                        <a:lumOff val="35000"/>
                      </a:schemeClr>
                    </a:solidFill>
                  </a:rPr>
                  <a:t>Topic</a:t>
                </a:r>
                <a:endParaRPr lang="en-IL" sz="1600" dirty="0">
                  <a:solidFill>
                    <a:schemeClr val="tx1">
                      <a:lumMod val="65000"/>
                      <a:lumOff val="35000"/>
                    </a:schemeClr>
                  </a:solidFill>
                </a:endParaRPr>
              </a:p>
            </p:txBody>
          </p:sp>
        </p:grpSp>
        <p:sp>
          <p:nvSpPr>
            <p:cNvPr id="63" name="Arrow: Chevron 62">
              <a:extLst>
                <a:ext uri="{FF2B5EF4-FFF2-40B4-BE49-F238E27FC236}">
                  <a16:creationId xmlns:a16="http://schemas.microsoft.com/office/drawing/2014/main" id="{92CFEF22-9713-4B9F-AA3F-A94FF5527D37}"/>
                </a:ext>
              </a:extLst>
            </p:cNvPr>
            <p:cNvSpPr/>
            <p:nvPr/>
          </p:nvSpPr>
          <p:spPr>
            <a:xfrm>
              <a:off x="3951444" y="5841637"/>
              <a:ext cx="1254221" cy="33637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Example</a:t>
              </a:r>
              <a:endParaRPr lang="en-IL" sz="1600" b="1" dirty="0">
                <a:solidFill>
                  <a:schemeClr val="tx1"/>
                </a:solidFill>
              </a:endParaRPr>
            </a:p>
          </p:txBody>
        </p:sp>
      </p:grpSp>
    </p:spTree>
    <p:extLst>
      <p:ext uri="{BB962C8B-B14F-4D97-AF65-F5344CB8AC3E}">
        <p14:creationId xmlns:p14="http://schemas.microsoft.com/office/powerpoint/2010/main" val="95239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870171" y="-21514"/>
            <a:ext cx="7406640" cy="1356360"/>
          </a:xfrm>
        </p:spPr>
        <p:txBody>
          <a:bodyPr/>
          <a:lstStyle/>
          <a:p>
            <a:pPr algn="ctr"/>
            <a:r>
              <a:rPr lang="en-US" sz="3200" u="sng" dirty="0"/>
              <a:t>Step 5: Edge Orientation rules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49</a:t>
            </a:fld>
            <a:endParaRPr lang="he-IL"/>
          </a:p>
        </p:txBody>
      </p:sp>
      <p:sp>
        <p:nvSpPr>
          <p:cNvPr id="7" name="TextBox 6">
            <a:extLst>
              <a:ext uri="{FF2B5EF4-FFF2-40B4-BE49-F238E27FC236}">
                <a16:creationId xmlns:a16="http://schemas.microsoft.com/office/drawing/2014/main" id="{D15F937F-B9C2-441E-8341-2EF5A689C169}"/>
              </a:ext>
            </a:extLst>
          </p:cNvPr>
          <p:cNvSpPr txBox="1"/>
          <p:nvPr/>
        </p:nvSpPr>
        <p:spPr>
          <a:xfrm>
            <a:off x="975909" y="1163152"/>
            <a:ext cx="7297919" cy="3970318"/>
          </a:xfrm>
          <a:prstGeom prst="rect">
            <a:avLst/>
          </a:prstGeom>
          <a:noFill/>
        </p:spPr>
        <p:txBody>
          <a:bodyPr wrap="square" rtlCol="0">
            <a:spAutoFit/>
          </a:bodyPr>
          <a:lstStyle/>
          <a:p>
            <a:pPr>
              <a:lnSpc>
                <a:spcPct val="150000"/>
              </a:lnSpc>
            </a:pPr>
            <a:r>
              <a:rPr lang="en-US" b="1" dirty="0"/>
              <a:t>Rule 1: (Serial connections)</a:t>
            </a:r>
          </a:p>
          <a:p>
            <a:pPr marL="285750" indent="-285750">
              <a:buFont typeface="Arial" panose="020B0604020202020204" pitchFamily="34" charset="0"/>
              <a:buChar char="•"/>
            </a:pPr>
            <a:r>
              <a:rPr lang="en-US" dirty="0"/>
              <a:t>A -&gt; B - C / A - B &lt;- C </a:t>
            </a:r>
          </a:p>
          <a:p>
            <a:pPr marL="285750" indent="-285750">
              <a:buFont typeface="Arial" panose="020B0604020202020204" pitchFamily="34" charset="0"/>
              <a:buChar char="•"/>
            </a:pPr>
            <a:r>
              <a:rPr lang="en-US" dirty="0"/>
              <a:t>A &amp; C are not connected at all</a:t>
            </a:r>
          </a:p>
          <a:p>
            <a:pPr marL="285750" indent="-285750">
              <a:buFont typeface="Arial" panose="020B0604020202020204" pitchFamily="34" charset="0"/>
              <a:buChar char="•"/>
            </a:pPr>
            <a:r>
              <a:rPr lang="en-US" dirty="0"/>
              <a:t>B is in separation set of A, C</a:t>
            </a:r>
          </a:p>
          <a:p>
            <a:pPr algn="ctr"/>
            <a:endParaRPr lang="en-US" dirty="0"/>
          </a:p>
          <a:p>
            <a:pPr algn="ctr"/>
            <a:r>
              <a:rPr lang="en-US" dirty="0"/>
              <a:t>Then: A -&gt; B -&gt; C / A &lt;- B &lt;- C</a:t>
            </a:r>
          </a:p>
          <a:p>
            <a:pPr algn="ctr"/>
            <a:endParaRPr lang="en-US" dirty="0"/>
          </a:p>
          <a:p>
            <a:pPr>
              <a:lnSpc>
                <a:spcPct val="150000"/>
              </a:lnSpc>
            </a:pPr>
            <a:r>
              <a:rPr lang="en-US" b="1" dirty="0"/>
              <a:t>Rule 2: (No cycles allowed)</a:t>
            </a:r>
          </a:p>
          <a:p>
            <a:pPr marL="285750" indent="-285750">
              <a:buFont typeface="Arial" panose="020B0604020202020204" pitchFamily="34" charset="0"/>
              <a:buChar char="•"/>
            </a:pPr>
            <a:r>
              <a:rPr lang="en-US" dirty="0"/>
              <a:t>A - B</a:t>
            </a:r>
          </a:p>
          <a:p>
            <a:pPr marL="285750" indent="-285750">
              <a:buFont typeface="Arial" panose="020B0604020202020204" pitchFamily="34" charset="0"/>
              <a:buChar char="•"/>
            </a:pPr>
            <a:r>
              <a:rPr lang="en-US" dirty="0"/>
              <a:t>There is a directed path from A to B</a:t>
            </a:r>
          </a:p>
          <a:p>
            <a:pPr algn="ctr"/>
            <a:endParaRPr lang="en-US" dirty="0"/>
          </a:p>
          <a:p>
            <a:pPr algn="ctr"/>
            <a:r>
              <a:rPr lang="en-US" dirty="0"/>
              <a:t>Then: A -&gt; B</a:t>
            </a:r>
          </a:p>
          <a:p>
            <a:pPr algn="ctr"/>
            <a:endParaRPr lang="en-US" dirty="0"/>
          </a:p>
        </p:txBody>
      </p:sp>
      <p:grpSp>
        <p:nvGrpSpPr>
          <p:cNvPr id="75" name="Group 74">
            <a:extLst>
              <a:ext uri="{FF2B5EF4-FFF2-40B4-BE49-F238E27FC236}">
                <a16:creationId xmlns:a16="http://schemas.microsoft.com/office/drawing/2014/main" id="{CD0AB98D-BA06-4165-A32D-0E17C946B1DD}"/>
              </a:ext>
            </a:extLst>
          </p:cNvPr>
          <p:cNvGrpSpPr/>
          <p:nvPr/>
        </p:nvGrpSpPr>
        <p:grpSpPr>
          <a:xfrm>
            <a:off x="6040454" y="3384272"/>
            <a:ext cx="1946931" cy="1223906"/>
            <a:chOff x="345154" y="2356259"/>
            <a:chExt cx="2520280" cy="1729488"/>
          </a:xfrm>
        </p:grpSpPr>
        <p:sp>
          <p:nvSpPr>
            <p:cNvPr id="76" name="Oval 75">
              <a:extLst>
                <a:ext uri="{FF2B5EF4-FFF2-40B4-BE49-F238E27FC236}">
                  <a16:creationId xmlns:a16="http://schemas.microsoft.com/office/drawing/2014/main" id="{F41E47A3-84E8-4B16-BA00-996BCBB7E1D5}"/>
                </a:ext>
              </a:extLst>
            </p:cNvPr>
            <p:cNvSpPr/>
            <p:nvPr/>
          </p:nvSpPr>
          <p:spPr>
            <a:xfrm>
              <a:off x="931132"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a:t>
              </a:r>
              <a:endParaRPr lang="en-IL" dirty="0">
                <a:solidFill>
                  <a:schemeClr val="tx1"/>
                </a:solidFill>
                <a:latin typeface="Arial" panose="020B0604020202020204" pitchFamily="34" charset="0"/>
                <a:cs typeface="Arial" panose="020B0604020202020204" pitchFamily="34" charset="0"/>
              </a:endParaRPr>
            </a:p>
          </p:txBody>
        </p:sp>
        <p:sp>
          <p:nvSpPr>
            <p:cNvPr id="79" name="Oval 78">
              <a:extLst>
                <a:ext uri="{FF2B5EF4-FFF2-40B4-BE49-F238E27FC236}">
                  <a16:creationId xmlns:a16="http://schemas.microsoft.com/office/drawing/2014/main" id="{0736B280-670D-4824-AF96-0C78EC0FD492}"/>
                </a:ext>
              </a:extLst>
            </p:cNvPr>
            <p:cNvSpPr/>
            <p:nvPr/>
          </p:nvSpPr>
          <p:spPr>
            <a:xfrm>
              <a:off x="1425275" y="37257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a:t>
              </a:r>
              <a:endParaRPr lang="en-IL" dirty="0">
                <a:solidFill>
                  <a:schemeClr val="tx1"/>
                </a:solidFill>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767B00A5-12C6-42C0-8CB8-FD222F3FBCCA}"/>
                </a:ext>
              </a:extLst>
            </p:cNvPr>
            <p:cNvSpPr/>
            <p:nvPr/>
          </p:nvSpPr>
          <p:spPr>
            <a:xfrm>
              <a:off x="1919418" y="2934021"/>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B</a:t>
              </a:r>
              <a:endParaRPr lang="en-IL" dirty="0">
                <a:solidFill>
                  <a:schemeClr val="tx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CDC60516-B260-41A5-ADAA-ED1CCE9C3BD0}"/>
                </a:ext>
              </a:extLst>
            </p:cNvPr>
            <p:cNvSpPr txBox="1"/>
            <p:nvPr/>
          </p:nvSpPr>
          <p:spPr>
            <a:xfrm>
              <a:off x="345154" y="2356259"/>
              <a:ext cx="2520280" cy="521899"/>
            </a:xfrm>
            <a:prstGeom prst="rect">
              <a:avLst/>
            </a:prstGeom>
            <a:noFill/>
          </p:spPr>
          <p:txBody>
            <a:bodyPr wrap="square" rtlCol="0">
              <a:spAutoFit/>
            </a:bodyPr>
            <a:lstStyle/>
            <a:p>
              <a:pPr algn="ctr"/>
              <a:r>
                <a:rPr lang="en-US" u="sng" dirty="0"/>
                <a:t>Rule 2 example</a:t>
              </a:r>
              <a:endParaRPr lang="en-IL" u="sng" dirty="0"/>
            </a:p>
          </p:txBody>
        </p:sp>
      </p:grpSp>
      <p:cxnSp>
        <p:nvCxnSpPr>
          <p:cNvPr id="13" name="Straight Arrow Connector 12">
            <a:extLst>
              <a:ext uri="{FF2B5EF4-FFF2-40B4-BE49-F238E27FC236}">
                <a16:creationId xmlns:a16="http://schemas.microsoft.com/office/drawing/2014/main" id="{E1620159-AF30-44C5-A585-E3EF6E3B51AB}"/>
              </a:ext>
            </a:extLst>
          </p:cNvPr>
          <p:cNvCxnSpPr>
            <a:cxnSpLocks/>
            <a:stCxn id="76" idx="4"/>
            <a:endCxn id="79" idx="1"/>
          </p:cNvCxnSpPr>
          <p:nvPr/>
        </p:nvCxnSpPr>
        <p:spPr>
          <a:xfrm>
            <a:off x="6632193" y="4047925"/>
            <a:ext cx="283393" cy="342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BEE17E6-14E6-435D-BD54-3808F7F282E6}"/>
              </a:ext>
            </a:extLst>
          </p:cNvPr>
          <p:cNvCxnSpPr>
            <a:cxnSpLocks/>
            <a:stCxn id="76" idx="6"/>
          </p:cNvCxnSpPr>
          <p:nvPr/>
        </p:nvCxnSpPr>
        <p:spPr>
          <a:xfrm flipV="1">
            <a:off x="6771259" y="3920530"/>
            <a:ext cx="485323" cy="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441BBF4-2185-4F25-8513-589074F0BD5A}"/>
              </a:ext>
            </a:extLst>
          </p:cNvPr>
          <p:cNvCxnSpPr>
            <a:cxnSpLocks/>
            <a:stCxn id="79" idx="7"/>
            <a:endCxn id="81" idx="4"/>
          </p:cNvCxnSpPr>
          <p:nvPr/>
        </p:nvCxnSpPr>
        <p:spPr>
          <a:xfrm flipV="1">
            <a:off x="7112255" y="4047925"/>
            <a:ext cx="283394" cy="342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155C2AC-D105-4950-8E83-4CAC59DF2957}"/>
              </a:ext>
            </a:extLst>
          </p:cNvPr>
          <p:cNvSpPr txBox="1"/>
          <p:nvPr/>
        </p:nvSpPr>
        <p:spPr>
          <a:xfrm>
            <a:off x="5845020" y="4683921"/>
            <a:ext cx="2304256" cy="369332"/>
          </a:xfrm>
          <a:prstGeom prst="rect">
            <a:avLst/>
          </a:prstGeom>
          <a:noFill/>
        </p:spPr>
        <p:txBody>
          <a:bodyPr wrap="square" rtlCol="0">
            <a:spAutoFit/>
          </a:bodyPr>
          <a:lstStyle/>
          <a:p>
            <a:r>
              <a:rPr lang="en-US" dirty="0"/>
              <a:t>If B -&gt; A we get a cycle</a:t>
            </a:r>
            <a:endParaRPr lang="en-IL" dirty="0"/>
          </a:p>
        </p:txBody>
      </p:sp>
      <p:sp>
        <p:nvSpPr>
          <p:cNvPr id="26" name="TextBox 25">
            <a:extLst>
              <a:ext uri="{FF2B5EF4-FFF2-40B4-BE49-F238E27FC236}">
                <a16:creationId xmlns:a16="http://schemas.microsoft.com/office/drawing/2014/main" id="{2B485D96-2ED9-4C7F-A810-96A2AAEFF8FE}"/>
              </a:ext>
            </a:extLst>
          </p:cNvPr>
          <p:cNvSpPr txBox="1"/>
          <p:nvPr/>
        </p:nvSpPr>
        <p:spPr>
          <a:xfrm>
            <a:off x="988344" y="5053253"/>
            <a:ext cx="3943695" cy="369332"/>
          </a:xfrm>
          <a:prstGeom prst="rect">
            <a:avLst/>
          </a:prstGeom>
          <a:noFill/>
        </p:spPr>
        <p:txBody>
          <a:bodyPr wrap="square" rtlCol="0">
            <a:spAutoFit/>
          </a:bodyPr>
          <a:lstStyle/>
          <a:p>
            <a:r>
              <a:rPr lang="en-US" b="1" dirty="0"/>
              <a:t>* Do iteratively until no more change</a:t>
            </a:r>
            <a:endParaRPr lang="en-IL" b="1" dirty="0"/>
          </a:p>
        </p:txBody>
      </p:sp>
      <p:grpSp>
        <p:nvGrpSpPr>
          <p:cNvPr id="67" name="Group 66">
            <a:extLst>
              <a:ext uri="{FF2B5EF4-FFF2-40B4-BE49-F238E27FC236}">
                <a16:creationId xmlns:a16="http://schemas.microsoft.com/office/drawing/2014/main" id="{CB61DA89-D284-4B4A-B96B-EE00AC388F2F}"/>
              </a:ext>
            </a:extLst>
          </p:cNvPr>
          <p:cNvGrpSpPr/>
          <p:nvPr/>
        </p:nvGrpSpPr>
        <p:grpSpPr>
          <a:xfrm>
            <a:off x="242872" y="5733255"/>
            <a:ext cx="8584154" cy="490573"/>
            <a:chOff x="242872" y="5830132"/>
            <a:chExt cx="6197815" cy="352542"/>
          </a:xfrm>
          <a:solidFill>
            <a:schemeClr val="accent4">
              <a:lumMod val="20000"/>
              <a:lumOff val="80000"/>
            </a:schemeClr>
          </a:solidFill>
        </p:grpSpPr>
        <p:grpSp>
          <p:nvGrpSpPr>
            <p:cNvPr id="68" name="Group 67">
              <a:extLst>
                <a:ext uri="{FF2B5EF4-FFF2-40B4-BE49-F238E27FC236}">
                  <a16:creationId xmlns:a16="http://schemas.microsoft.com/office/drawing/2014/main" id="{D2FDFB45-5697-43AD-88CE-88111D341CE6}"/>
                </a:ext>
              </a:extLst>
            </p:cNvPr>
            <p:cNvGrpSpPr/>
            <p:nvPr/>
          </p:nvGrpSpPr>
          <p:grpSpPr>
            <a:xfrm>
              <a:off x="242872" y="5830132"/>
              <a:ext cx="6197815" cy="352542"/>
              <a:chOff x="-409781" y="5927207"/>
              <a:chExt cx="5337484" cy="301874"/>
            </a:xfrm>
            <a:grpFill/>
          </p:grpSpPr>
          <p:sp>
            <p:nvSpPr>
              <p:cNvPr id="70" name="Arrow: Chevron 69">
                <a:extLst>
                  <a:ext uri="{FF2B5EF4-FFF2-40B4-BE49-F238E27FC236}">
                    <a16:creationId xmlns:a16="http://schemas.microsoft.com/office/drawing/2014/main" id="{30AC9FBE-43CC-4BE5-AECE-F2EB07C94F07}"/>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CI</a:t>
                </a:r>
                <a:endParaRPr lang="en-IL" sz="1600" dirty="0">
                  <a:solidFill>
                    <a:schemeClr val="tx1">
                      <a:lumMod val="65000"/>
                      <a:lumOff val="35000"/>
                    </a:schemeClr>
                  </a:solidFill>
                </a:endParaRPr>
              </a:p>
            </p:txBody>
          </p:sp>
          <p:sp>
            <p:nvSpPr>
              <p:cNvPr id="71" name="Arrow: Chevron 70">
                <a:extLst>
                  <a:ext uri="{FF2B5EF4-FFF2-40B4-BE49-F238E27FC236}">
                    <a16:creationId xmlns:a16="http://schemas.microsoft.com/office/drawing/2014/main" id="{11FAB264-FE90-4022-8FE1-D13F48C96C61}"/>
                  </a:ext>
                </a:extLst>
              </p:cNvPr>
              <p:cNvSpPr/>
              <p:nvPr/>
            </p:nvSpPr>
            <p:spPr>
              <a:xfrm>
                <a:off x="1734655" y="5937052"/>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sp>
            <p:nvSpPr>
              <p:cNvPr id="72" name="Arrow: Chevron 71">
                <a:extLst>
                  <a:ext uri="{FF2B5EF4-FFF2-40B4-BE49-F238E27FC236}">
                    <a16:creationId xmlns:a16="http://schemas.microsoft.com/office/drawing/2014/main" id="{1A7D7F15-7E36-4337-92FD-DF6F0DD1B6DB}"/>
                  </a:ext>
                </a:extLst>
              </p:cNvPr>
              <p:cNvSpPr/>
              <p:nvPr/>
            </p:nvSpPr>
            <p:spPr>
              <a:xfrm>
                <a:off x="3847583"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Analyzing &amp; Progress</a:t>
                </a:r>
                <a:endParaRPr lang="en-IL" sz="1600" dirty="0">
                  <a:solidFill>
                    <a:schemeClr val="tx1">
                      <a:lumMod val="65000"/>
                      <a:lumOff val="35000"/>
                    </a:schemeClr>
                  </a:solidFill>
                </a:endParaRPr>
              </a:p>
            </p:txBody>
          </p:sp>
          <p:sp>
            <p:nvSpPr>
              <p:cNvPr id="73" name="Arrow: Chevron 72">
                <a:extLst>
                  <a:ext uri="{FF2B5EF4-FFF2-40B4-BE49-F238E27FC236}">
                    <a16:creationId xmlns:a16="http://schemas.microsoft.com/office/drawing/2014/main" id="{9C43CB1D-F840-4668-8047-60DDEE429034}"/>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solidFill>
                      <a:schemeClr val="tx1">
                        <a:lumMod val="65000"/>
                        <a:lumOff val="35000"/>
                      </a:schemeClr>
                    </a:solidFill>
                  </a:rPr>
                  <a:t>Topic</a:t>
                </a:r>
                <a:endParaRPr lang="en-IL" sz="1600" dirty="0">
                  <a:solidFill>
                    <a:schemeClr val="tx1">
                      <a:lumMod val="65000"/>
                      <a:lumOff val="35000"/>
                    </a:schemeClr>
                  </a:solidFill>
                </a:endParaRPr>
              </a:p>
            </p:txBody>
          </p:sp>
        </p:grpSp>
        <p:sp>
          <p:nvSpPr>
            <p:cNvPr id="69" name="Arrow: Chevron 68">
              <a:extLst>
                <a:ext uri="{FF2B5EF4-FFF2-40B4-BE49-F238E27FC236}">
                  <a16:creationId xmlns:a16="http://schemas.microsoft.com/office/drawing/2014/main" id="{F3984ED7-11C4-4C72-AEBE-498F6A45076E}"/>
                </a:ext>
              </a:extLst>
            </p:cNvPr>
            <p:cNvSpPr/>
            <p:nvPr/>
          </p:nvSpPr>
          <p:spPr>
            <a:xfrm>
              <a:off x="3951444" y="5841637"/>
              <a:ext cx="1254221" cy="33637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Example</a:t>
              </a:r>
              <a:endParaRPr lang="en-IL" sz="1600" b="1" dirty="0">
                <a:solidFill>
                  <a:schemeClr val="tx1"/>
                </a:solidFill>
              </a:endParaRPr>
            </a:p>
          </p:txBody>
        </p:sp>
      </p:grpSp>
    </p:spTree>
    <p:extLst>
      <p:ext uri="{BB962C8B-B14F-4D97-AF65-F5344CB8AC3E}">
        <p14:creationId xmlns:p14="http://schemas.microsoft.com/office/powerpoint/2010/main" val="290381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500"/>
                                        <p:tgtEl>
                                          <p:spTgt spid="7">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500"/>
                                        <p:tgtEl>
                                          <p:spTgt spid="7">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animEffect transition="in" filter="fade">
                                      <p:cBhvr>
                                        <p:cTn id="30" dur="500"/>
                                        <p:tgtEl>
                                          <p:spTgt spid="7">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nodeType="with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500"/>
                                        <p:tgtEl>
                                          <p:spTgt spid="7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6">
                                            <p:txEl>
                                              <p:pRg st="0" end="0"/>
                                            </p:txEl>
                                          </p:spTgt>
                                        </p:tgtEl>
                                        <p:attrNameLst>
                                          <p:attrName>style.visibility</p:attrName>
                                        </p:attrNameLst>
                                      </p:cBhvr>
                                      <p:to>
                                        <p:strVal val="visible"/>
                                      </p:to>
                                    </p:set>
                                    <p:animEffect transition="in" filter="fade">
                                      <p:cBhvr>
                                        <p:cTn id="55"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Experiments – Structure Learning</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5</a:t>
            </a:fld>
            <a:endParaRPr lang="he-IL"/>
          </a:p>
        </p:txBody>
      </p:sp>
      <p:sp>
        <p:nvSpPr>
          <p:cNvPr id="14" name="Subtitle 2">
            <a:extLst>
              <a:ext uri="{FF2B5EF4-FFF2-40B4-BE49-F238E27FC236}">
                <a16:creationId xmlns:a16="http://schemas.microsoft.com/office/drawing/2014/main" id="{D00672C1-6508-4643-8EB1-0F92794AAD78}"/>
              </a:ext>
            </a:extLst>
          </p:cNvPr>
          <p:cNvSpPr txBox="1">
            <a:spLocks/>
          </p:cNvSpPr>
          <p:nvPr/>
        </p:nvSpPr>
        <p:spPr>
          <a:xfrm>
            <a:off x="506825" y="980728"/>
            <a:ext cx="8130350" cy="43616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2000" b="1" i="1" dirty="0">
              <a:latin typeface="+mj-lt"/>
            </a:endParaRPr>
          </a:p>
          <a:p>
            <a:pPr marL="457200" indent="-457200">
              <a:lnSpc>
                <a:spcPct val="100000"/>
              </a:lnSpc>
              <a:buFont typeface="+mj-lt"/>
              <a:buAutoNum type="arabicPeriod"/>
            </a:pPr>
            <a:endParaRPr lang="en-US" sz="2000" b="1" i="1" dirty="0">
              <a:latin typeface="+mj-lt"/>
            </a:endParaRPr>
          </a:p>
          <a:p>
            <a:pPr marL="457200" indent="-457200">
              <a:lnSpc>
                <a:spcPct val="150000"/>
              </a:lnSpc>
              <a:buFont typeface="+mj-lt"/>
              <a:buAutoNum type="arabicPeriod"/>
            </a:pPr>
            <a:r>
              <a:rPr lang="en-US" sz="2000" b="1" i="1" dirty="0">
                <a:latin typeface="+mj-lt"/>
              </a:rPr>
              <a:t>Previous graph and changed node were given</a:t>
            </a:r>
          </a:p>
          <a:p>
            <a:pPr marL="457200" indent="-457200">
              <a:lnSpc>
                <a:spcPct val="150000"/>
              </a:lnSpc>
              <a:buFont typeface="+mj-lt"/>
              <a:buAutoNum type="arabicPeriod"/>
            </a:pPr>
            <a:r>
              <a:rPr lang="en-US" sz="2000" b="1" i="1" dirty="0">
                <a:latin typeface="+mj-lt"/>
              </a:rPr>
              <a:t>K2 ordering was previous ordering and current ordering</a:t>
            </a:r>
          </a:p>
          <a:p>
            <a:pPr marL="457200" indent="-457200">
              <a:lnSpc>
                <a:spcPct val="150000"/>
              </a:lnSpc>
              <a:buFont typeface="+mj-lt"/>
              <a:buAutoNum type="arabicPeriod"/>
            </a:pPr>
            <a:r>
              <a:rPr lang="en-US" sz="2000" b="1" i="1" dirty="0">
                <a:latin typeface="+mj-lt"/>
              </a:rPr>
              <a:t>Previous approach (S&amp;S) was also tested</a:t>
            </a:r>
          </a:p>
          <a:p>
            <a:pPr marL="0" indent="0">
              <a:lnSpc>
                <a:spcPct val="150000"/>
              </a:lnSpc>
              <a:buNone/>
            </a:pPr>
            <a:r>
              <a:rPr lang="en-US" sz="2000" b="1" i="1" dirty="0">
                <a:latin typeface="+mj-lt"/>
              </a:rPr>
              <a:t>4.    Data sizes were:</a:t>
            </a:r>
          </a:p>
          <a:p>
            <a:pPr marL="0" indent="0" algn="ctr">
              <a:lnSpc>
                <a:spcPct val="100000"/>
              </a:lnSpc>
              <a:buNone/>
            </a:pPr>
            <a:r>
              <a:rPr lang="en-US" sz="2000" b="1" i="1" dirty="0">
                <a:latin typeface="+mj-lt"/>
              </a:rPr>
              <a:t>500, 1500, 5000, 15000 – for small networks</a:t>
            </a:r>
          </a:p>
          <a:p>
            <a:pPr marL="0" indent="0" algn="ctr">
              <a:lnSpc>
                <a:spcPct val="100000"/>
              </a:lnSpc>
              <a:buNone/>
            </a:pPr>
            <a:r>
              <a:rPr lang="en-US" sz="2000" b="1" i="1" dirty="0">
                <a:latin typeface="+mj-lt"/>
              </a:rPr>
              <a:t>50000 – was added to large networks</a:t>
            </a:r>
            <a:endParaRPr lang="en-US" sz="2000" i="1" dirty="0">
              <a:latin typeface="+mj-lt"/>
            </a:endParaRPr>
          </a:p>
        </p:txBody>
      </p:sp>
      <p:grpSp>
        <p:nvGrpSpPr>
          <p:cNvPr id="15" name="Group 14">
            <a:extLst>
              <a:ext uri="{FF2B5EF4-FFF2-40B4-BE49-F238E27FC236}">
                <a16:creationId xmlns:a16="http://schemas.microsoft.com/office/drawing/2014/main" id="{936C0841-9BFF-4584-84D8-0A56E1867ACB}"/>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07ACBF0E-86A0-4F80-95AA-7ECCCCFAD583}"/>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E3997EF2-FF13-40D1-8367-1C6620153481}"/>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4CB99659-C08F-4225-B4F9-81920BF7081A}"/>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0" name="Arrow: Chevron 19">
                <a:extLst>
                  <a:ext uri="{FF2B5EF4-FFF2-40B4-BE49-F238E27FC236}">
                    <a16:creationId xmlns:a16="http://schemas.microsoft.com/office/drawing/2014/main" id="{2C8B131B-7046-45C5-9215-DEF41EE5CD86}"/>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D0DA0559-001E-4956-8FDE-3E6523A50C41}"/>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451EB3DF-49DF-43A7-B30D-47E4B1E91DD7}"/>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27071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fade">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fade">
                                      <p:cBhvr>
                                        <p:cTn id="12" dur="500"/>
                                        <p:tgtEl>
                                          <p:spTgt spid="1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fade">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500"/>
                                        <p:tgtEl>
                                          <p:spTgt spid="1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7" end="7"/>
                                            </p:txEl>
                                          </p:spTgt>
                                        </p:tgtEl>
                                        <p:attrNameLst>
                                          <p:attrName>style.visibility</p:attrName>
                                        </p:attrNameLst>
                                      </p:cBhvr>
                                      <p:to>
                                        <p:strVal val="visible"/>
                                      </p:to>
                                    </p:set>
                                    <p:animEffect transition="in" filter="fade">
                                      <p:cBhvr>
                                        <p:cTn id="32"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870171" y="-21514"/>
            <a:ext cx="7406640" cy="1356360"/>
          </a:xfrm>
        </p:spPr>
        <p:txBody>
          <a:bodyPr/>
          <a:lstStyle/>
          <a:p>
            <a:pPr algn="ctr"/>
            <a:r>
              <a:rPr lang="en-US" sz="3200" u="sng" dirty="0"/>
              <a:t>Step 6: BDeu Score</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50</a:t>
            </a:fld>
            <a:endParaRPr lang="he-IL" dirty="0"/>
          </a:p>
        </p:txBody>
      </p:sp>
      <p:sp>
        <p:nvSpPr>
          <p:cNvPr id="7" name="TextBox 6">
            <a:extLst>
              <a:ext uri="{FF2B5EF4-FFF2-40B4-BE49-F238E27FC236}">
                <a16:creationId xmlns:a16="http://schemas.microsoft.com/office/drawing/2014/main" id="{D15F937F-B9C2-441E-8341-2EF5A689C169}"/>
              </a:ext>
            </a:extLst>
          </p:cNvPr>
          <p:cNvSpPr txBox="1"/>
          <p:nvPr/>
        </p:nvSpPr>
        <p:spPr>
          <a:xfrm>
            <a:off x="975909" y="1163152"/>
            <a:ext cx="7297919" cy="2031325"/>
          </a:xfrm>
          <a:prstGeom prst="rect">
            <a:avLst/>
          </a:prstGeom>
          <a:noFill/>
        </p:spPr>
        <p:txBody>
          <a:bodyPr wrap="square" rtlCol="0">
            <a:spAutoFit/>
          </a:bodyPr>
          <a:lstStyle/>
          <a:p>
            <a:pPr algn="ctr">
              <a:lnSpc>
                <a:spcPct val="150000"/>
              </a:lnSpc>
            </a:pPr>
            <a:r>
              <a:rPr lang="en-US" u="sng" dirty="0"/>
              <a:t>If there are still unoriented edges:</a:t>
            </a:r>
          </a:p>
          <a:p>
            <a:pPr marL="285750" indent="-285750">
              <a:lnSpc>
                <a:spcPct val="150000"/>
              </a:lnSpc>
              <a:buFont typeface="Arial" panose="020B0604020202020204" pitchFamily="34" charset="0"/>
              <a:buChar char="•"/>
            </a:pPr>
            <a:r>
              <a:rPr lang="en-US" dirty="0"/>
              <a:t>Create all possible graphs (orienting the edges with no cycles)</a:t>
            </a:r>
          </a:p>
          <a:p>
            <a:pPr marL="285750" indent="-285750">
              <a:lnSpc>
                <a:spcPct val="150000"/>
              </a:lnSpc>
              <a:buFont typeface="Arial" panose="020B0604020202020204" pitchFamily="34" charset="0"/>
              <a:buChar char="•"/>
            </a:pPr>
            <a:r>
              <a:rPr lang="en-US" dirty="0"/>
              <a:t>Give a BDeU score for all created graphs</a:t>
            </a:r>
          </a:p>
          <a:p>
            <a:pPr marL="285750" indent="-285750">
              <a:lnSpc>
                <a:spcPct val="150000"/>
              </a:lnSpc>
              <a:buFont typeface="Arial" panose="020B0604020202020204" pitchFamily="34" charset="0"/>
              <a:buChar char="•"/>
            </a:pPr>
            <a:r>
              <a:rPr lang="en-US" dirty="0"/>
              <a:t>Chose the graph with the best BDeu score</a:t>
            </a:r>
          </a:p>
          <a:p>
            <a:pPr algn="ctr"/>
            <a:endParaRPr lang="en-US" dirty="0"/>
          </a:p>
        </p:txBody>
      </p:sp>
      <p:pic>
        <p:nvPicPr>
          <p:cNvPr id="6" name="Picture 5">
            <a:extLst>
              <a:ext uri="{FF2B5EF4-FFF2-40B4-BE49-F238E27FC236}">
                <a16:creationId xmlns:a16="http://schemas.microsoft.com/office/drawing/2014/main" id="{DBED1D36-8369-47B3-941C-36FF469164C8}"/>
              </a:ext>
            </a:extLst>
          </p:cNvPr>
          <p:cNvPicPr>
            <a:picLocks noChangeAspect="1"/>
          </p:cNvPicPr>
          <p:nvPr/>
        </p:nvPicPr>
        <p:blipFill>
          <a:blip r:embed="rId3"/>
          <a:stretch>
            <a:fillRect/>
          </a:stretch>
        </p:blipFill>
        <p:spPr>
          <a:xfrm>
            <a:off x="956590" y="3516636"/>
            <a:ext cx="6746359" cy="758965"/>
          </a:xfrm>
          <a:prstGeom prst="rect">
            <a:avLst/>
          </a:prstGeom>
        </p:spPr>
      </p:pic>
      <p:sp>
        <p:nvSpPr>
          <p:cNvPr id="8" name="TextBox 7">
            <a:extLst>
              <a:ext uri="{FF2B5EF4-FFF2-40B4-BE49-F238E27FC236}">
                <a16:creationId xmlns:a16="http://schemas.microsoft.com/office/drawing/2014/main" id="{8CED4B1C-DD66-4B4E-803D-620AB921A10A}"/>
              </a:ext>
            </a:extLst>
          </p:cNvPr>
          <p:cNvSpPr txBox="1"/>
          <p:nvPr/>
        </p:nvSpPr>
        <p:spPr>
          <a:xfrm>
            <a:off x="879300" y="3117171"/>
            <a:ext cx="7317238" cy="369332"/>
          </a:xfrm>
          <a:prstGeom prst="rect">
            <a:avLst/>
          </a:prstGeom>
          <a:noFill/>
        </p:spPr>
        <p:txBody>
          <a:bodyPr wrap="square" rtlCol="0">
            <a:spAutoFit/>
          </a:bodyPr>
          <a:lstStyle/>
          <a:p>
            <a:r>
              <a:rPr lang="en-US" dirty="0"/>
              <a:t>Given graph G and data D, BDeu calculates the fitness of graph G to data D:</a:t>
            </a:r>
            <a:endParaRPr lang="en-IL" dirty="0"/>
          </a:p>
        </p:txBody>
      </p:sp>
      <p:grpSp>
        <p:nvGrpSpPr>
          <p:cNvPr id="25" name="Group 24">
            <a:extLst>
              <a:ext uri="{FF2B5EF4-FFF2-40B4-BE49-F238E27FC236}">
                <a16:creationId xmlns:a16="http://schemas.microsoft.com/office/drawing/2014/main" id="{97A481BF-1964-4120-8920-8A194B565B21}"/>
              </a:ext>
            </a:extLst>
          </p:cNvPr>
          <p:cNvGrpSpPr/>
          <p:nvPr/>
        </p:nvGrpSpPr>
        <p:grpSpPr>
          <a:xfrm>
            <a:off x="242872" y="5733255"/>
            <a:ext cx="8584154" cy="490573"/>
            <a:chOff x="242872" y="5830132"/>
            <a:chExt cx="6197815" cy="352542"/>
          </a:xfrm>
          <a:solidFill>
            <a:schemeClr val="accent4">
              <a:lumMod val="20000"/>
              <a:lumOff val="80000"/>
            </a:schemeClr>
          </a:solidFill>
        </p:grpSpPr>
        <p:grpSp>
          <p:nvGrpSpPr>
            <p:cNvPr id="26" name="Group 25">
              <a:extLst>
                <a:ext uri="{FF2B5EF4-FFF2-40B4-BE49-F238E27FC236}">
                  <a16:creationId xmlns:a16="http://schemas.microsoft.com/office/drawing/2014/main" id="{DBE6E73E-DEAF-4DCD-BA46-EDB939797F24}"/>
                </a:ext>
              </a:extLst>
            </p:cNvPr>
            <p:cNvGrpSpPr/>
            <p:nvPr/>
          </p:nvGrpSpPr>
          <p:grpSpPr>
            <a:xfrm>
              <a:off x="242872" y="5830132"/>
              <a:ext cx="6197815" cy="352542"/>
              <a:chOff x="-409781" y="5927207"/>
              <a:chExt cx="5337484" cy="301874"/>
            </a:xfrm>
            <a:grpFill/>
          </p:grpSpPr>
          <p:sp>
            <p:nvSpPr>
              <p:cNvPr id="28" name="Arrow: Chevron 27">
                <a:extLst>
                  <a:ext uri="{FF2B5EF4-FFF2-40B4-BE49-F238E27FC236}">
                    <a16:creationId xmlns:a16="http://schemas.microsoft.com/office/drawing/2014/main" id="{935E38A4-68F9-462C-A803-91940542FC1E}"/>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CI</a:t>
                </a:r>
                <a:endParaRPr lang="en-IL" sz="1600" dirty="0">
                  <a:solidFill>
                    <a:schemeClr val="tx1">
                      <a:lumMod val="65000"/>
                      <a:lumOff val="35000"/>
                    </a:schemeClr>
                  </a:solidFill>
                </a:endParaRPr>
              </a:p>
            </p:txBody>
          </p:sp>
          <p:sp>
            <p:nvSpPr>
              <p:cNvPr id="29" name="Arrow: Chevron 28">
                <a:extLst>
                  <a:ext uri="{FF2B5EF4-FFF2-40B4-BE49-F238E27FC236}">
                    <a16:creationId xmlns:a16="http://schemas.microsoft.com/office/drawing/2014/main" id="{6A43160C-D9FA-451A-B933-6F40E49ACE5C}"/>
                  </a:ext>
                </a:extLst>
              </p:cNvPr>
              <p:cNvSpPr/>
              <p:nvPr/>
            </p:nvSpPr>
            <p:spPr>
              <a:xfrm>
                <a:off x="1734655" y="5937052"/>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sp>
            <p:nvSpPr>
              <p:cNvPr id="30" name="Arrow: Chevron 29">
                <a:extLst>
                  <a:ext uri="{FF2B5EF4-FFF2-40B4-BE49-F238E27FC236}">
                    <a16:creationId xmlns:a16="http://schemas.microsoft.com/office/drawing/2014/main" id="{DADCFD0F-9912-41A2-817F-6BCF0A337965}"/>
                  </a:ext>
                </a:extLst>
              </p:cNvPr>
              <p:cNvSpPr/>
              <p:nvPr/>
            </p:nvSpPr>
            <p:spPr>
              <a:xfrm>
                <a:off x="3847583"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Analyzing &amp; Progress</a:t>
                </a:r>
                <a:endParaRPr lang="en-IL" sz="1600" dirty="0">
                  <a:solidFill>
                    <a:schemeClr val="tx1">
                      <a:lumMod val="65000"/>
                      <a:lumOff val="35000"/>
                    </a:schemeClr>
                  </a:solidFill>
                </a:endParaRPr>
              </a:p>
            </p:txBody>
          </p:sp>
          <p:sp>
            <p:nvSpPr>
              <p:cNvPr id="31" name="Arrow: Chevron 30">
                <a:extLst>
                  <a:ext uri="{FF2B5EF4-FFF2-40B4-BE49-F238E27FC236}">
                    <a16:creationId xmlns:a16="http://schemas.microsoft.com/office/drawing/2014/main" id="{069C9038-D5B5-452F-BB07-321283F29120}"/>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solidFill>
                      <a:schemeClr val="tx1">
                        <a:lumMod val="65000"/>
                        <a:lumOff val="35000"/>
                      </a:schemeClr>
                    </a:solidFill>
                  </a:rPr>
                  <a:t>Topic</a:t>
                </a:r>
                <a:endParaRPr lang="en-IL" sz="1600" dirty="0">
                  <a:solidFill>
                    <a:schemeClr val="tx1">
                      <a:lumMod val="65000"/>
                      <a:lumOff val="35000"/>
                    </a:schemeClr>
                  </a:solidFill>
                </a:endParaRPr>
              </a:p>
            </p:txBody>
          </p:sp>
        </p:grpSp>
        <p:sp>
          <p:nvSpPr>
            <p:cNvPr id="27" name="Arrow: Chevron 26">
              <a:extLst>
                <a:ext uri="{FF2B5EF4-FFF2-40B4-BE49-F238E27FC236}">
                  <a16:creationId xmlns:a16="http://schemas.microsoft.com/office/drawing/2014/main" id="{C6CF51FB-4FD7-4F46-8A1D-9A963F9540F2}"/>
                </a:ext>
              </a:extLst>
            </p:cNvPr>
            <p:cNvSpPr/>
            <p:nvPr/>
          </p:nvSpPr>
          <p:spPr>
            <a:xfrm>
              <a:off x="3951444" y="5841637"/>
              <a:ext cx="1254221" cy="33637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Example</a:t>
              </a:r>
              <a:endParaRPr lang="en-IL" sz="1600" b="1" dirty="0">
                <a:solidFill>
                  <a:schemeClr val="tx1"/>
                </a:solidFill>
              </a:endParaRPr>
            </a:p>
          </p:txBody>
        </p:sp>
      </p:grpSp>
    </p:spTree>
    <p:extLst>
      <p:ext uri="{BB962C8B-B14F-4D97-AF65-F5344CB8AC3E}">
        <p14:creationId xmlns:p14="http://schemas.microsoft.com/office/powerpoint/2010/main" val="388315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870171" y="-21514"/>
            <a:ext cx="7406640" cy="1356360"/>
          </a:xfrm>
        </p:spPr>
        <p:txBody>
          <a:bodyPr/>
          <a:lstStyle/>
          <a:p>
            <a:pPr algn="ctr"/>
            <a:r>
              <a:rPr lang="en-US" sz="3200" u="sng" dirty="0"/>
              <a:t>Extra Edge Mistake</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51</a:t>
            </a:fld>
            <a:endParaRPr lang="he-IL"/>
          </a:p>
        </p:txBody>
      </p:sp>
      <p:sp>
        <p:nvSpPr>
          <p:cNvPr id="14" name="Oval 13">
            <a:extLst>
              <a:ext uri="{FF2B5EF4-FFF2-40B4-BE49-F238E27FC236}">
                <a16:creationId xmlns:a16="http://schemas.microsoft.com/office/drawing/2014/main" id="{9925EC2E-6E3E-4741-8383-4BE838D2651B}"/>
              </a:ext>
            </a:extLst>
          </p:cNvPr>
          <p:cNvSpPr/>
          <p:nvPr/>
        </p:nvSpPr>
        <p:spPr>
          <a:xfrm>
            <a:off x="859436" y="23086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endParaRPr lang="en-IL" dirty="0">
              <a:solidFill>
                <a:schemeClr val="tx1"/>
              </a:solidFill>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7A66C263-6D4E-41DB-AE04-4EE402FC7BBE}"/>
              </a:ext>
            </a:extLst>
          </p:cNvPr>
          <p:cNvSpPr/>
          <p:nvPr/>
        </p:nvSpPr>
        <p:spPr>
          <a:xfrm>
            <a:off x="2493018" y="1816673"/>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endParaRPr lang="en-IL" dirty="0">
              <a:solidFill>
                <a:schemeClr val="tx1"/>
              </a:solidFill>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8E64BC6-2A83-46C9-BF5B-4A2A8D058426}"/>
              </a:ext>
            </a:extLst>
          </p:cNvPr>
          <p:cNvSpPr/>
          <p:nvPr/>
        </p:nvSpPr>
        <p:spPr>
          <a:xfrm>
            <a:off x="3487223" y="1816673"/>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endParaRPr lang="en-IL" dirty="0">
              <a:solidFill>
                <a:schemeClr val="tx1"/>
              </a:solidFill>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99F2B6D2-A8A2-4350-B354-713B45F2CA6E}"/>
              </a:ext>
            </a:extLst>
          </p:cNvPr>
          <p:cNvSpPr/>
          <p:nvPr/>
        </p:nvSpPr>
        <p:spPr>
          <a:xfrm>
            <a:off x="4044030" y="230860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endParaRPr lang="en-IL" dirty="0">
              <a:solidFill>
                <a:schemeClr val="tx1"/>
              </a:solidFill>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785FBEFF-E863-46E6-B1EC-44623C3E16F9}"/>
              </a:ext>
            </a:extLst>
          </p:cNvPr>
          <p:cNvSpPr/>
          <p:nvPr/>
        </p:nvSpPr>
        <p:spPr>
          <a:xfrm>
            <a:off x="2462975" y="2813542"/>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endParaRPr lang="en-IL" dirty="0">
              <a:solidFill>
                <a:schemeClr val="tx1"/>
              </a:solidFill>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068210FD-3474-478B-AC1A-2A44C5666B40}"/>
              </a:ext>
            </a:extLst>
          </p:cNvPr>
          <p:cNvSpPr/>
          <p:nvPr/>
        </p:nvSpPr>
        <p:spPr>
          <a:xfrm>
            <a:off x="1587717" y="1821726"/>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2</a:t>
            </a:r>
            <a:endParaRPr lang="en-IL" dirty="0">
              <a:solidFill>
                <a:schemeClr val="tx1"/>
              </a:solidFill>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5FBE1835-C29F-421D-9B36-7E0833EE41AA}"/>
              </a:ext>
            </a:extLst>
          </p:cNvPr>
          <p:cNvCxnSpPr>
            <a:cxnSpLocks/>
            <a:stCxn id="14" idx="7"/>
            <a:endCxn id="26" idx="2"/>
          </p:cNvCxnSpPr>
          <p:nvPr/>
        </p:nvCxnSpPr>
        <p:spPr>
          <a:xfrm flipV="1">
            <a:off x="1166749" y="2001746"/>
            <a:ext cx="420968" cy="359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CF3A26A-3169-413A-8F98-DACDD24EC5BE}"/>
              </a:ext>
            </a:extLst>
          </p:cNvPr>
          <p:cNvCxnSpPr>
            <a:stCxn id="26" idx="6"/>
            <a:endCxn id="15" idx="2"/>
          </p:cNvCxnSpPr>
          <p:nvPr/>
        </p:nvCxnSpPr>
        <p:spPr>
          <a:xfrm flipV="1">
            <a:off x="1947757" y="1996693"/>
            <a:ext cx="545261" cy="5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0986F0F-64CF-4F8A-BF5C-5DF8BA0D8295}"/>
              </a:ext>
            </a:extLst>
          </p:cNvPr>
          <p:cNvCxnSpPr>
            <a:cxnSpLocks/>
            <a:stCxn id="14" idx="5"/>
            <a:endCxn id="25" idx="2"/>
          </p:cNvCxnSpPr>
          <p:nvPr/>
        </p:nvCxnSpPr>
        <p:spPr>
          <a:xfrm>
            <a:off x="1166749" y="2615920"/>
            <a:ext cx="1296226" cy="377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B31748EB-7D83-4483-A343-F144DB814CBF}"/>
              </a:ext>
            </a:extLst>
          </p:cNvPr>
          <p:cNvCxnSpPr>
            <a:cxnSpLocks/>
            <a:stCxn id="25" idx="6"/>
            <a:endCxn id="24" idx="3"/>
          </p:cNvCxnSpPr>
          <p:nvPr/>
        </p:nvCxnSpPr>
        <p:spPr>
          <a:xfrm flipV="1">
            <a:off x="2823015" y="2615920"/>
            <a:ext cx="1273742" cy="377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C3BA4D4-A183-4058-AF14-89106D79D9BA}"/>
              </a:ext>
            </a:extLst>
          </p:cNvPr>
          <p:cNvCxnSpPr>
            <a:cxnSpLocks/>
            <a:stCxn id="15" idx="6"/>
            <a:endCxn id="23" idx="2"/>
          </p:cNvCxnSpPr>
          <p:nvPr/>
        </p:nvCxnSpPr>
        <p:spPr>
          <a:xfrm>
            <a:off x="2853058" y="1996693"/>
            <a:ext cx="6341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7AA3445-2C19-4B60-8FC3-4A1C1F0259D2}"/>
              </a:ext>
            </a:extLst>
          </p:cNvPr>
          <p:cNvCxnSpPr>
            <a:cxnSpLocks/>
            <a:stCxn id="23" idx="5"/>
            <a:endCxn id="24" idx="1"/>
          </p:cNvCxnSpPr>
          <p:nvPr/>
        </p:nvCxnSpPr>
        <p:spPr>
          <a:xfrm>
            <a:off x="3794536" y="2123986"/>
            <a:ext cx="302221" cy="237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A0BEC9C-D788-415C-897F-7E7527E3A96A}"/>
              </a:ext>
            </a:extLst>
          </p:cNvPr>
          <p:cNvSpPr txBox="1"/>
          <p:nvPr/>
        </p:nvSpPr>
        <p:spPr>
          <a:xfrm>
            <a:off x="1615254" y="1133980"/>
            <a:ext cx="2520280" cy="369332"/>
          </a:xfrm>
          <a:prstGeom prst="rect">
            <a:avLst/>
          </a:prstGeom>
          <a:noFill/>
        </p:spPr>
        <p:txBody>
          <a:bodyPr wrap="square" rtlCol="0">
            <a:spAutoFit/>
          </a:bodyPr>
          <a:lstStyle/>
          <a:p>
            <a:r>
              <a:rPr lang="en-US" u="sng" dirty="0"/>
              <a:t>BN before change</a:t>
            </a:r>
            <a:endParaRPr lang="en-IL" u="sng" dirty="0"/>
          </a:p>
        </p:txBody>
      </p:sp>
      <p:sp>
        <p:nvSpPr>
          <p:cNvPr id="47" name="TextBox 46">
            <a:extLst>
              <a:ext uri="{FF2B5EF4-FFF2-40B4-BE49-F238E27FC236}">
                <a16:creationId xmlns:a16="http://schemas.microsoft.com/office/drawing/2014/main" id="{D848DF09-D4DF-47EE-9534-CE807AB5DF94}"/>
              </a:ext>
            </a:extLst>
          </p:cNvPr>
          <p:cNvSpPr txBox="1"/>
          <p:nvPr/>
        </p:nvSpPr>
        <p:spPr>
          <a:xfrm>
            <a:off x="5960452" y="1126993"/>
            <a:ext cx="2520280" cy="369332"/>
          </a:xfrm>
          <a:prstGeom prst="rect">
            <a:avLst/>
          </a:prstGeom>
          <a:noFill/>
        </p:spPr>
        <p:txBody>
          <a:bodyPr wrap="square" rtlCol="0">
            <a:spAutoFit/>
          </a:bodyPr>
          <a:lstStyle/>
          <a:p>
            <a:r>
              <a:rPr lang="en-US" u="sng" dirty="0"/>
              <a:t>BN after change</a:t>
            </a:r>
            <a:endParaRPr lang="en-IL" u="sng" dirty="0"/>
          </a:p>
        </p:txBody>
      </p:sp>
      <p:sp>
        <p:nvSpPr>
          <p:cNvPr id="62" name="Oval 61">
            <a:extLst>
              <a:ext uri="{FF2B5EF4-FFF2-40B4-BE49-F238E27FC236}">
                <a16:creationId xmlns:a16="http://schemas.microsoft.com/office/drawing/2014/main" id="{76B31FCA-7548-4BB9-BD33-92AC6B240C59}"/>
              </a:ext>
            </a:extLst>
          </p:cNvPr>
          <p:cNvSpPr/>
          <p:nvPr/>
        </p:nvSpPr>
        <p:spPr>
          <a:xfrm>
            <a:off x="4955833" y="228672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endParaRPr lang="en-IL" dirty="0">
              <a:solidFill>
                <a:schemeClr val="tx1"/>
              </a:solidFill>
              <a:latin typeface="Arial" panose="020B0604020202020204" pitchFamily="34" charset="0"/>
              <a:cs typeface="Arial" panose="020B0604020202020204" pitchFamily="34" charset="0"/>
            </a:endParaRPr>
          </a:p>
        </p:txBody>
      </p:sp>
      <p:sp>
        <p:nvSpPr>
          <p:cNvPr id="63" name="Oval 62">
            <a:extLst>
              <a:ext uri="{FF2B5EF4-FFF2-40B4-BE49-F238E27FC236}">
                <a16:creationId xmlns:a16="http://schemas.microsoft.com/office/drawing/2014/main" id="{685A6AA3-152E-4831-AEFB-90EA071E34A0}"/>
              </a:ext>
            </a:extLst>
          </p:cNvPr>
          <p:cNvSpPr/>
          <p:nvPr/>
        </p:nvSpPr>
        <p:spPr>
          <a:xfrm>
            <a:off x="6589415" y="1794793"/>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endParaRPr lang="en-IL" dirty="0">
              <a:solidFill>
                <a:schemeClr val="tx1"/>
              </a:solidFill>
              <a:latin typeface="Arial" panose="020B0604020202020204" pitchFamily="34" charset="0"/>
              <a:cs typeface="Arial" panose="020B0604020202020204" pitchFamily="34" charset="0"/>
            </a:endParaRPr>
          </a:p>
        </p:txBody>
      </p:sp>
      <p:sp>
        <p:nvSpPr>
          <p:cNvPr id="64" name="Oval 63">
            <a:extLst>
              <a:ext uri="{FF2B5EF4-FFF2-40B4-BE49-F238E27FC236}">
                <a16:creationId xmlns:a16="http://schemas.microsoft.com/office/drawing/2014/main" id="{BB556958-75F7-4102-95BF-BA8925B4089D}"/>
              </a:ext>
            </a:extLst>
          </p:cNvPr>
          <p:cNvSpPr/>
          <p:nvPr/>
        </p:nvSpPr>
        <p:spPr>
          <a:xfrm>
            <a:off x="7583620" y="1794793"/>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endParaRPr lang="en-IL" dirty="0">
              <a:solidFill>
                <a:schemeClr val="tx1"/>
              </a:solidFill>
              <a:latin typeface="Arial" panose="020B0604020202020204" pitchFamily="34" charset="0"/>
              <a:cs typeface="Arial" panose="020B0604020202020204" pitchFamily="34" charset="0"/>
            </a:endParaRPr>
          </a:p>
        </p:txBody>
      </p:sp>
      <p:sp>
        <p:nvSpPr>
          <p:cNvPr id="65" name="Oval 64">
            <a:extLst>
              <a:ext uri="{FF2B5EF4-FFF2-40B4-BE49-F238E27FC236}">
                <a16:creationId xmlns:a16="http://schemas.microsoft.com/office/drawing/2014/main" id="{BD405123-F8B0-4074-93A2-7BFAE549C853}"/>
              </a:ext>
            </a:extLst>
          </p:cNvPr>
          <p:cNvSpPr/>
          <p:nvPr/>
        </p:nvSpPr>
        <p:spPr>
          <a:xfrm>
            <a:off x="8140427" y="2286727"/>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endParaRPr lang="en-IL" dirty="0">
              <a:solidFill>
                <a:schemeClr val="tx1"/>
              </a:solidFill>
              <a:latin typeface="Arial" panose="020B0604020202020204" pitchFamily="34" charset="0"/>
              <a:cs typeface="Arial" panose="020B0604020202020204" pitchFamily="34" charset="0"/>
            </a:endParaRPr>
          </a:p>
        </p:txBody>
      </p:sp>
      <p:sp>
        <p:nvSpPr>
          <p:cNvPr id="66" name="Oval 65">
            <a:extLst>
              <a:ext uri="{FF2B5EF4-FFF2-40B4-BE49-F238E27FC236}">
                <a16:creationId xmlns:a16="http://schemas.microsoft.com/office/drawing/2014/main" id="{F0C72033-7F30-43D5-80D5-CAABC19E0AAE}"/>
              </a:ext>
            </a:extLst>
          </p:cNvPr>
          <p:cNvSpPr/>
          <p:nvPr/>
        </p:nvSpPr>
        <p:spPr>
          <a:xfrm>
            <a:off x="6559372" y="2791662"/>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endParaRPr lang="en-IL" dirty="0">
              <a:solidFill>
                <a:schemeClr val="tx1"/>
              </a:solidFill>
              <a:latin typeface="Arial" panose="020B0604020202020204" pitchFamily="34" charset="0"/>
              <a:cs typeface="Arial" panose="020B0604020202020204" pitchFamily="34" charset="0"/>
            </a:endParaRPr>
          </a:p>
        </p:txBody>
      </p:sp>
      <p:sp>
        <p:nvSpPr>
          <p:cNvPr id="67" name="Oval 66">
            <a:extLst>
              <a:ext uri="{FF2B5EF4-FFF2-40B4-BE49-F238E27FC236}">
                <a16:creationId xmlns:a16="http://schemas.microsoft.com/office/drawing/2014/main" id="{CB3CE8B5-F734-4002-988F-77D6C9610F78}"/>
              </a:ext>
            </a:extLst>
          </p:cNvPr>
          <p:cNvSpPr/>
          <p:nvPr/>
        </p:nvSpPr>
        <p:spPr>
          <a:xfrm>
            <a:off x="5684114" y="1799846"/>
            <a:ext cx="360040" cy="3600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2</a:t>
            </a:r>
            <a:endParaRPr lang="en-IL" dirty="0">
              <a:solidFill>
                <a:schemeClr val="tx1"/>
              </a:solidFill>
              <a:latin typeface="Arial" panose="020B0604020202020204" pitchFamily="34" charset="0"/>
              <a:cs typeface="Arial" panose="020B0604020202020204" pitchFamily="34" charset="0"/>
            </a:endParaRPr>
          </a:p>
        </p:txBody>
      </p:sp>
      <p:cxnSp>
        <p:nvCxnSpPr>
          <p:cNvPr id="68" name="Straight Arrow Connector 67">
            <a:extLst>
              <a:ext uri="{FF2B5EF4-FFF2-40B4-BE49-F238E27FC236}">
                <a16:creationId xmlns:a16="http://schemas.microsoft.com/office/drawing/2014/main" id="{48BEDDB7-7FB3-496F-A0F5-70290AAA08A3}"/>
              </a:ext>
            </a:extLst>
          </p:cNvPr>
          <p:cNvCxnSpPr>
            <a:cxnSpLocks/>
            <a:stCxn id="62" idx="7"/>
            <a:endCxn id="67" idx="2"/>
          </p:cNvCxnSpPr>
          <p:nvPr/>
        </p:nvCxnSpPr>
        <p:spPr>
          <a:xfrm flipV="1">
            <a:off x="5263146" y="1979866"/>
            <a:ext cx="420968" cy="359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DDAC66FF-4095-40BC-B536-2BE833179DFD}"/>
              </a:ext>
            </a:extLst>
          </p:cNvPr>
          <p:cNvCxnSpPr>
            <a:stCxn id="67" idx="6"/>
            <a:endCxn id="63" idx="2"/>
          </p:cNvCxnSpPr>
          <p:nvPr/>
        </p:nvCxnSpPr>
        <p:spPr>
          <a:xfrm flipV="1">
            <a:off x="6044154" y="1974813"/>
            <a:ext cx="545261" cy="5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46D59211-25F1-43F0-A5B6-D4E6AA11F95E}"/>
              </a:ext>
            </a:extLst>
          </p:cNvPr>
          <p:cNvCxnSpPr>
            <a:cxnSpLocks/>
            <a:stCxn id="62" idx="5"/>
            <a:endCxn id="66" idx="2"/>
          </p:cNvCxnSpPr>
          <p:nvPr/>
        </p:nvCxnSpPr>
        <p:spPr>
          <a:xfrm>
            <a:off x="5263146" y="2594040"/>
            <a:ext cx="1296226" cy="377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EE938C34-B7EA-4B86-ABD9-11D9B8FCDFC5}"/>
              </a:ext>
            </a:extLst>
          </p:cNvPr>
          <p:cNvCxnSpPr>
            <a:cxnSpLocks/>
            <a:stCxn id="66" idx="6"/>
            <a:endCxn id="65" idx="3"/>
          </p:cNvCxnSpPr>
          <p:nvPr/>
        </p:nvCxnSpPr>
        <p:spPr>
          <a:xfrm flipV="1">
            <a:off x="6919412" y="2594040"/>
            <a:ext cx="1273742" cy="377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3CF89D1E-12E0-4318-B872-AD33F4B8B6A9}"/>
              </a:ext>
            </a:extLst>
          </p:cNvPr>
          <p:cNvCxnSpPr>
            <a:cxnSpLocks/>
            <a:stCxn id="63" idx="6"/>
            <a:endCxn id="64" idx="2"/>
          </p:cNvCxnSpPr>
          <p:nvPr/>
        </p:nvCxnSpPr>
        <p:spPr>
          <a:xfrm>
            <a:off x="6949455" y="1974813"/>
            <a:ext cx="6341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C5CBBA5D-F191-4E0A-A2A0-2DFA866BAE7B}"/>
              </a:ext>
            </a:extLst>
          </p:cNvPr>
          <p:cNvCxnSpPr>
            <a:cxnSpLocks/>
            <a:stCxn id="64" idx="5"/>
            <a:endCxn id="65" idx="1"/>
          </p:cNvCxnSpPr>
          <p:nvPr/>
        </p:nvCxnSpPr>
        <p:spPr>
          <a:xfrm>
            <a:off x="7890933" y="2102106"/>
            <a:ext cx="302221" cy="237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DE11F68C-27CF-40F3-868D-494640E2FBF2}"/>
              </a:ext>
            </a:extLst>
          </p:cNvPr>
          <p:cNvCxnSpPr>
            <a:stCxn id="62" idx="6"/>
            <a:endCxn id="63" idx="3"/>
          </p:cNvCxnSpPr>
          <p:nvPr/>
        </p:nvCxnSpPr>
        <p:spPr>
          <a:xfrm flipV="1">
            <a:off x="5315873" y="2102106"/>
            <a:ext cx="1326269" cy="364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53D635D8-051D-481A-B98C-CDE6906DBEBA}"/>
              </a:ext>
            </a:extLst>
          </p:cNvPr>
          <p:cNvCxnSpPr>
            <a:stCxn id="63" idx="5"/>
            <a:endCxn id="65" idx="2"/>
          </p:cNvCxnSpPr>
          <p:nvPr/>
        </p:nvCxnSpPr>
        <p:spPr>
          <a:xfrm>
            <a:off x="6896728" y="2102106"/>
            <a:ext cx="1243699" cy="364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800154DE-2239-4AD2-9AAE-6A74BB355639}"/>
              </a:ext>
            </a:extLst>
          </p:cNvPr>
          <p:cNvSpPr txBox="1"/>
          <p:nvPr/>
        </p:nvSpPr>
        <p:spPr>
          <a:xfrm>
            <a:off x="2051720" y="3789040"/>
            <a:ext cx="5038174" cy="1323439"/>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4 is not in PC16 in BN before change, therefore we will not check it as a condition set between 1 and 6.</a:t>
            </a:r>
          </a:p>
          <a:p>
            <a:pPr algn="ctr"/>
            <a:r>
              <a:rPr lang="en-US" sz="1600" dirty="0">
                <a:latin typeface="Arial" panose="020B0604020202020204" pitchFamily="34" charset="0"/>
                <a:cs typeface="Arial" panose="020B0604020202020204" pitchFamily="34" charset="0"/>
              </a:rPr>
              <a:t>We will mistakenly learn 1 -&gt; 6.</a:t>
            </a:r>
          </a:p>
          <a:p>
            <a:pPr algn="ctr"/>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This is true only if 4 is not a collider.</a:t>
            </a:r>
            <a:endParaRPr lang="en-IL" sz="1600" dirty="0">
              <a:latin typeface="Arial" panose="020B0604020202020204" pitchFamily="34" charset="0"/>
              <a:cs typeface="Arial" panose="020B0604020202020204" pitchFamily="34" charset="0"/>
            </a:endParaRPr>
          </a:p>
        </p:txBody>
      </p:sp>
      <p:grpSp>
        <p:nvGrpSpPr>
          <p:cNvPr id="86" name="Group 85">
            <a:extLst>
              <a:ext uri="{FF2B5EF4-FFF2-40B4-BE49-F238E27FC236}">
                <a16:creationId xmlns:a16="http://schemas.microsoft.com/office/drawing/2014/main" id="{A18CA971-F162-4449-A44E-590E2C3E3B9F}"/>
              </a:ext>
            </a:extLst>
          </p:cNvPr>
          <p:cNvGrpSpPr/>
          <p:nvPr/>
        </p:nvGrpSpPr>
        <p:grpSpPr>
          <a:xfrm>
            <a:off x="242872" y="5733255"/>
            <a:ext cx="8584154" cy="490573"/>
            <a:chOff x="242872" y="5830132"/>
            <a:chExt cx="6197815" cy="352542"/>
          </a:xfrm>
          <a:solidFill>
            <a:schemeClr val="accent4">
              <a:lumMod val="20000"/>
              <a:lumOff val="80000"/>
            </a:schemeClr>
          </a:solidFill>
        </p:grpSpPr>
        <p:grpSp>
          <p:nvGrpSpPr>
            <p:cNvPr id="87" name="Group 86">
              <a:extLst>
                <a:ext uri="{FF2B5EF4-FFF2-40B4-BE49-F238E27FC236}">
                  <a16:creationId xmlns:a16="http://schemas.microsoft.com/office/drawing/2014/main" id="{56A45BA7-71F3-470F-9D23-FFDF316FC4A4}"/>
                </a:ext>
              </a:extLst>
            </p:cNvPr>
            <p:cNvGrpSpPr/>
            <p:nvPr/>
          </p:nvGrpSpPr>
          <p:grpSpPr>
            <a:xfrm>
              <a:off x="242872" y="5830132"/>
              <a:ext cx="6197815" cy="352542"/>
              <a:chOff x="-409781" y="5927207"/>
              <a:chExt cx="5337484" cy="301874"/>
            </a:xfrm>
            <a:grpFill/>
          </p:grpSpPr>
          <p:sp>
            <p:nvSpPr>
              <p:cNvPr id="89" name="Arrow: Chevron 88">
                <a:extLst>
                  <a:ext uri="{FF2B5EF4-FFF2-40B4-BE49-F238E27FC236}">
                    <a16:creationId xmlns:a16="http://schemas.microsoft.com/office/drawing/2014/main" id="{2695D5EA-B2C7-4D1B-98C7-D46734352794}"/>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CI</a:t>
                </a:r>
                <a:endParaRPr lang="en-IL" sz="1600" dirty="0">
                  <a:solidFill>
                    <a:schemeClr val="tx1">
                      <a:lumMod val="65000"/>
                      <a:lumOff val="35000"/>
                    </a:schemeClr>
                  </a:solidFill>
                </a:endParaRPr>
              </a:p>
            </p:txBody>
          </p:sp>
          <p:sp>
            <p:nvSpPr>
              <p:cNvPr id="90" name="Arrow: Chevron 89">
                <a:extLst>
                  <a:ext uri="{FF2B5EF4-FFF2-40B4-BE49-F238E27FC236}">
                    <a16:creationId xmlns:a16="http://schemas.microsoft.com/office/drawing/2014/main" id="{5E06B4D5-0E34-474B-B382-E37DF24B5004}"/>
                  </a:ext>
                </a:extLst>
              </p:cNvPr>
              <p:cNvSpPr/>
              <p:nvPr/>
            </p:nvSpPr>
            <p:spPr>
              <a:xfrm>
                <a:off x="1734655" y="5937052"/>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sp>
            <p:nvSpPr>
              <p:cNvPr id="91" name="Arrow: Chevron 90">
                <a:extLst>
                  <a:ext uri="{FF2B5EF4-FFF2-40B4-BE49-F238E27FC236}">
                    <a16:creationId xmlns:a16="http://schemas.microsoft.com/office/drawing/2014/main" id="{95C5BCAB-F5CF-4A69-8F33-9DBABC7D089C}"/>
                  </a:ext>
                </a:extLst>
              </p:cNvPr>
              <p:cNvSpPr/>
              <p:nvPr/>
            </p:nvSpPr>
            <p:spPr>
              <a:xfrm>
                <a:off x="3847583"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Analyzing &amp; Progress</a:t>
                </a:r>
                <a:endParaRPr lang="en-IL" sz="1600" b="1" dirty="0">
                  <a:solidFill>
                    <a:schemeClr val="tx1"/>
                  </a:solidFill>
                </a:endParaRPr>
              </a:p>
            </p:txBody>
          </p:sp>
          <p:sp>
            <p:nvSpPr>
              <p:cNvPr id="92" name="Arrow: Chevron 91">
                <a:extLst>
                  <a:ext uri="{FF2B5EF4-FFF2-40B4-BE49-F238E27FC236}">
                    <a16:creationId xmlns:a16="http://schemas.microsoft.com/office/drawing/2014/main" id="{C2F44106-4A87-4BF2-9445-7136286CF8FD}"/>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solidFill>
                      <a:schemeClr val="tx1">
                        <a:lumMod val="65000"/>
                        <a:lumOff val="35000"/>
                      </a:schemeClr>
                    </a:solidFill>
                  </a:rPr>
                  <a:t>Topic</a:t>
                </a:r>
                <a:endParaRPr lang="en-IL" sz="1600" dirty="0">
                  <a:solidFill>
                    <a:schemeClr val="tx1">
                      <a:lumMod val="65000"/>
                      <a:lumOff val="35000"/>
                    </a:schemeClr>
                  </a:solidFill>
                </a:endParaRPr>
              </a:p>
            </p:txBody>
          </p:sp>
        </p:grpSp>
        <p:sp>
          <p:nvSpPr>
            <p:cNvPr id="88" name="Arrow: Chevron 87">
              <a:extLst>
                <a:ext uri="{FF2B5EF4-FFF2-40B4-BE49-F238E27FC236}">
                  <a16:creationId xmlns:a16="http://schemas.microsoft.com/office/drawing/2014/main" id="{4CCDEF39-4A99-4AEF-BADB-C961FBD49AC6}"/>
                </a:ext>
              </a:extLst>
            </p:cNvPr>
            <p:cNvSpPr/>
            <p:nvPr/>
          </p:nvSpPr>
          <p:spPr>
            <a:xfrm>
              <a:off x="3951444" y="5841637"/>
              <a:ext cx="1254221" cy="33637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Example</a:t>
              </a:r>
              <a:endParaRPr lang="en-IL" sz="1600" dirty="0">
                <a:solidFill>
                  <a:schemeClr val="tx1">
                    <a:lumMod val="65000"/>
                    <a:lumOff val="35000"/>
                  </a:schemeClr>
                </a:solidFill>
              </a:endParaRPr>
            </a:p>
          </p:txBody>
        </p:sp>
      </p:grpSp>
    </p:spTree>
    <p:extLst>
      <p:ext uri="{BB962C8B-B14F-4D97-AF65-F5344CB8AC3E}">
        <p14:creationId xmlns:p14="http://schemas.microsoft.com/office/powerpoint/2010/main" val="327323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500"/>
                                        <p:tgtEl>
                                          <p:spTgt spid="6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fade">
                                      <p:cBhvr>
                                        <p:cTn id="66" dur="500"/>
                                        <p:tgtEl>
                                          <p:spTgt spid="67"/>
                                        </p:tgtEl>
                                      </p:cBhvr>
                                    </p:animEffect>
                                  </p:childTnLst>
                                </p:cTn>
                              </p:par>
                              <p:par>
                                <p:cTn id="67" presetID="10"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fade">
                                      <p:cBhvr>
                                        <p:cTn id="69" dur="500"/>
                                        <p:tgtEl>
                                          <p:spTgt spid="68"/>
                                        </p:tgtEl>
                                      </p:cBhvr>
                                    </p:animEffect>
                                  </p:childTnLst>
                                </p:cTn>
                              </p:par>
                              <p:par>
                                <p:cTn id="70" presetID="10" presetClass="entr" presetSubtype="0"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fade">
                                      <p:cBhvr>
                                        <p:cTn id="72" dur="500"/>
                                        <p:tgtEl>
                                          <p:spTgt spid="69"/>
                                        </p:tgtEl>
                                      </p:cBhvr>
                                    </p:animEffect>
                                  </p:childTnLst>
                                </p:cTn>
                              </p:par>
                              <p:par>
                                <p:cTn id="73" presetID="10" presetClass="entr" presetSubtype="0" fill="hold" nodeType="with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fade">
                                      <p:cBhvr>
                                        <p:cTn id="75" dur="500"/>
                                        <p:tgtEl>
                                          <p:spTgt spid="70"/>
                                        </p:tgtEl>
                                      </p:cBhvr>
                                    </p:animEffect>
                                  </p:childTnLst>
                                </p:cTn>
                              </p:par>
                              <p:par>
                                <p:cTn id="76" presetID="10"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500"/>
                                        <p:tgtEl>
                                          <p:spTgt spid="73"/>
                                        </p:tgtEl>
                                      </p:cBhvr>
                                    </p:animEffect>
                                  </p:childTnLst>
                                </p:cTn>
                              </p:par>
                              <p:par>
                                <p:cTn id="85" presetID="10" presetClass="entr" presetSubtype="0" fill="hold" nodeType="with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par>
                                <p:cTn id="88" presetID="10" presetClass="entr" presetSubtype="0" fill="hold" nodeType="withEffect">
                                  <p:stCondLst>
                                    <p:cond delay="0"/>
                                  </p:stCondLst>
                                  <p:childTnLst>
                                    <p:set>
                                      <p:cBhvr>
                                        <p:cTn id="89" dur="1" fill="hold">
                                          <p:stCondLst>
                                            <p:cond delay="0"/>
                                          </p:stCondLst>
                                        </p:cTn>
                                        <p:tgtEl>
                                          <p:spTgt spid="77"/>
                                        </p:tgtEl>
                                        <p:attrNameLst>
                                          <p:attrName>style.visibility</p:attrName>
                                        </p:attrNameLst>
                                      </p:cBhvr>
                                      <p:to>
                                        <p:strVal val="visible"/>
                                      </p:to>
                                    </p:set>
                                    <p:animEffect transition="in" filter="fade">
                                      <p:cBhvr>
                                        <p:cTn id="90" dur="500"/>
                                        <p:tgtEl>
                                          <p:spTgt spid="7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78"/>
                                        </p:tgtEl>
                                        <p:attrNameLst>
                                          <p:attrName>style.visibility</p:attrName>
                                        </p:attrNameLst>
                                      </p:cBhvr>
                                      <p:to>
                                        <p:strVal val="visible"/>
                                      </p:to>
                                    </p:set>
                                    <p:animEffect transition="in" filter="fade">
                                      <p:cBhvr>
                                        <p:cTn id="9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3" grpId="0" animBg="1"/>
      <p:bldP spid="24" grpId="0" animBg="1"/>
      <p:bldP spid="25" grpId="0" animBg="1"/>
      <p:bldP spid="26" grpId="0" animBg="1"/>
      <p:bldP spid="46" grpId="0"/>
      <p:bldP spid="47" grpId="0"/>
      <p:bldP spid="62" grpId="0" animBg="1"/>
      <p:bldP spid="63" grpId="0" animBg="1"/>
      <p:bldP spid="64" grpId="0" animBg="1"/>
      <p:bldP spid="65" grpId="0" animBg="1"/>
      <p:bldP spid="66" grpId="0" animBg="1"/>
      <p:bldP spid="67" grpId="0" animBg="1"/>
      <p:bldP spid="7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Asia</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6</a:t>
            </a:fld>
            <a:endParaRPr lang="he-IL"/>
          </a:p>
        </p:txBody>
      </p:sp>
      <p:pic>
        <p:nvPicPr>
          <p:cNvPr id="5" name="Picture 4">
            <a:extLst>
              <a:ext uri="{FF2B5EF4-FFF2-40B4-BE49-F238E27FC236}">
                <a16:creationId xmlns:a16="http://schemas.microsoft.com/office/drawing/2014/main" id="{D9530779-7E16-4F0D-8F3D-02A236DBEC0B}"/>
              </a:ext>
            </a:extLst>
          </p:cNvPr>
          <p:cNvPicPr>
            <a:picLocks noChangeAspect="1"/>
          </p:cNvPicPr>
          <p:nvPr/>
        </p:nvPicPr>
        <p:blipFill>
          <a:blip r:embed="rId3"/>
          <a:stretch>
            <a:fillRect/>
          </a:stretch>
        </p:blipFill>
        <p:spPr>
          <a:xfrm>
            <a:off x="1355158" y="1340768"/>
            <a:ext cx="2561730" cy="2840829"/>
          </a:xfrm>
          <a:prstGeom prst="rect">
            <a:avLst/>
          </a:prstGeom>
        </p:spPr>
      </p:pic>
      <p:pic>
        <p:nvPicPr>
          <p:cNvPr id="7" name="Picture 6">
            <a:extLst>
              <a:ext uri="{FF2B5EF4-FFF2-40B4-BE49-F238E27FC236}">
                <a16:creationId xmlns:a16="http://schemas.microsoft.com/office/drawing/2014/main" id="{ED17D44C-6F86-4BA7-94DE-C4B0E9AD8435}"/>
              </a:ext>
            </a:extLst>
          </p:cNvPr>
          <p:cNvPicPr>
            <a:picLocks noChangeAspect="1"/>
          </p:cNvPicPr>
          <p:nvPr/>
        </p:nvPicPr>
        <p:blipFill>
          <a:blip r:embed="rId4"/>
          <a:stretch>
            <a:fillRect/>
          </a:stretch>
        </p:blipFill>
        <p:spPr>
          <a:xfrm>
            <a:off x="4948518" y="1826624"/>
            <a:ext cx="3438894" cy="2130493"/>
          </a:xfrm>
          <a:prstGeom prst="rect">
            <a:avLst/>
          </a:prstGeom>
        </p:spPr>
      </p:pic>
      <p:sp>
        <p:nvSpPr>
          <p:cNvPr id="8" name="TextBox 7">
            <a:extLst>
              <a:ext uri="{FF2B5EF4-FFF2-40B4-BE49-F238E27FC236}">
                <a16:creationId xmlns:a16="http://schemas.microsoft.com/office/drawing/2014/main" id="{5A873012-FD18-4DED-A30B-1D73F8873DFE}"/>
              </a:ext>
            </a:extLst>
          </p:cNvPr>
          <p:cNvSpPr txBox="1"/>
          <p:nvPr/>
        </p:nvSpPr>
        <p:spPr>
          <a:xfrm>
            <a:off x="1355158" y="4653136"/>
            <a:ext cx="6601218" cy="400110"/>
          </a:xfrm>
          <a:prstGeom prst="rect">
            <a:avLst/>
          </a:prstGeom>
          <a:noFill/>
        </p:spPr>
        <p:txBody>
          <a:bodyPr wrap="square" rtlCol="0">
            <a:spAutoFit/>
          </a:bodyPr>
          <a:lstStyle/>
          <a:p>
            <a:pPr algn="ctr"/>
            <a:r>
              <a:rPr lang="en-US" sz="2000" b="1" i="1" dirty="0"/>
              <a:t>The connection between lung cancer and visits to Asia</a:t>
            </a:r>
            <a:endParaRPr lang="en-IL" sz="2000" b="1" i="1" dirty="0"/>
          </a:p>
        </p:txBody>
      </p:sp>
      <p:grpSp>
        <p:nvGrpSpPr>
          <p:cNvPr id="17" name="Group 16">
            <a:extLst>
              <a:ext uri="{FF2B5EF4-FFF2-40B4-BE49-F238E27FC236}">
                <a16:creationId xmlns:a16="http://schemas.microsoft.com/office/drawing/2014/main" id="{B5058D4E-BCC0-47EC-AA05-A9283C6A0E30}"/>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8" name="Group 17">
              <a:extLst>
                <a:ext uri="{FF2B5EF4-FFF2-40B4-BE49-F238E27FC236}">
                  <a16:creationId xmlns:a16="http://schemas.microsoft.com/office/drawing/2014/main" id="{2A7B252E-41BF-4612-BAA2-D9AFC78A2BC8}"/>
                </a:ext>
              </a:extLst>
            </p:cNvPr>
            <p:cNvGrpSpPr/>
            <p:nvPr/>
          </p:nvGrpSpPr>
          <p:grpSpPr>
            <a:xfrm>
              <a:off x="242872" y="5830132"/>
              <a:ext cx="6258050" cy="352542"/>
              <a:chOff x="-409781" y="5927207"/>
              <a:chExt cx="5389358" cy="301874"/>
            </a:xfrm>
            <a:grpFill/>
          </p:grpSpPr>
          <p:sp>
            <p:nvSpPr>
              <p:cNvPr id="20" name="Arrow: Chevron 19">
                <a:extLst>
                  <a:ext uri="{FF2B5EF4-FFF2-40B4-BE49-F238E27FC236}">
                    <a16:creationId xmlns:a16="http://schemas.microsoft.com/office/drawing/2014/main" id="{CD39AF23-F43F-4E70-B88E-B9C554F61D1C}"/>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83DE2AEC-0417-4C56-8766-CC7400B4BBE6}"/>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7" name="Arrow: Chevron 26">
                <a:extLst>
                  <a:ext uri="{FF2B5EF4-FFF2-40B4-BE49-F238E27FC236}">
                    <a16:creationId xmlns:a16="http://schemas.microsoft.com/office/drawing/2014/main" id="{0A0E64BA-C916-43F5-A827-71591BB6DB08}"/>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8" name="Arrow: Chevron 27">
                <a:extLst>
                  <a:ext uri="{FF2B5EF4-FFF2-40B4-BE49-F238E27FC236}">
                    <a16:creationId xmlns:a16="http://schemas.microsoft.com/office/drawing/2014/main" id="{3F0854C7-B883-44A8-AFFE-EC3D1034D7C1}"/>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9" name="Arrow: Chevron 18">
              <a:extLst>
                <a:ext uri="{FF2B5EF4-FFF2-40B4-BE49-F238E27FC236}">
                  <a16:creationId xmlns:a16="http://schemas.microsoft.com/office/drawing/2014/main" id="{35E95161-830A-48BA-9028-AF0AE38AC4F2}"/>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173340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Asia (SHD)</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7</a:t>
            </a:fld>
            <a:endParaRPr lang="he-IL"/>
          </a:p>
        </p:txBody>
      </p:sp>
      <p:sp>
        <p:nvSpPr>
          <p:cNvPr id="4" name="TextBox 3">
            <a:extLst>
              <a:ext uri="{FF2B5EF4-FFF2-40B4-BE49-F238E27FC236}">
                <a16:creationId xmlns:a16="http://schemas.microsoft.com/office/drawing/2014/main" id="{F41CD707-8A95-4694-9147-0C20E3A57914}"/>
              </a:ext>
            </a:extLst>
          </p:cNvPr>
          <p:cNvSpPr txBox="1"/>
          <p:nvPr/>
        </p:nvSpPr>
        <p:spPr>
          <a:xfrm>
            <a:off x="330082" y="1340768"/>
            <a:ext cx="8496944" cy="646331"/>
          </a:xfrm>
          <a:prstGeom prst="rect">
            <a:avLst/>
          </a:prstGeom>
          <a:noFill/>
        </p:spPr>
        <p:txBody>
          <a:bodyPr wrap="square" rtlCol="0">
            <a:spAutoFit/>
          </a:bodyPr>
          <a:lstStyle/>
          <a:p>
            <a:pPr algn="ctr"/>
            <a:r>
              <a:rPr lang="en-US" dirty="0"/>
              <a:t>3 experiments were done – adding an edge, removing an edge and reversing an edge. </a:t>
            </a:r>
          </a:p>
          <a:p>
            <a:pPr algn="ctr"/>
            <a:r>
              <a:rPr lang="en-US" dirty="0"/>
              <a:t>Results are averages over all three experiments.</a:t>
            </a:r>
            <a:endParaRPr lang="en-IL" dirty="0"/>
          </a:p>
        </p:txBody>
      </p:sp>
      <p:pic>
        <p:nvPicPr>
          <p:cNvPr id="11" name="Picture 10" descr="Chart, bar chart&#10;&#10;Description automatically generated">
            <a:extLst>
              <a:ext uri="{FF2B5EF4-FFF2-40B4-BE49-F238E27FC236}">
                <a16:creationId xmlns:a16="http://schemas.microsoft.com/office/drawing/2014/main" id="{3C0DD483-CAF5-488A-949E-60616717F97D}"/>
              </a:ext>
            </a:extLst>
          </p:cNvPr>
          <p:cNvPicPr>
            <a:picLocks noChangeAspect="1"/>
          </p:cNvPicPr>
          <p:nvPr/>
        </p:nvPicPr>
        <p:blipFill rotWithShape="1">
          <a:blip r:embed="rId3">
            <a:extLst>
              <a:ext uri="{28A0092B-C50C-407E-A947-70E740481C1C}">
                <a14:useLocalDpi xmlns:a14="http://schemas.microsoft.com/office/drawing/2010/main" val="0"/>
              </a:ext>
            </a:extLst>
          </a:blip>
          <a:srcRect l="8634" t="7302" r="8372" b="6283"/>
          <a:stretch/>
        </p:blipFill>
        <p:spPr>
          <a:xfrm>
            <a:off x="745928" y="2008966"/>
            <a:ext cx="7665251" cy="3508266"/>
          </a:xfrm>
          <a:prstGeom prst="rect">
            <a:avLst/>
          </a:prstGeom>
        </p:spPr>
      </p:pic>
      <p:grpSp>
        <p:nvGrpSpPr>
          <p:cNvPr id="19" name="Group 18">
            <a:extLst>
              <a:ext uri="{FF2B5EF4-FFF2-40B4-BE49-F238E27FC236}">
                <a16:creationId xmlns:a16="http://schemas.microsoft.com/office/drawing/2014/main" id="{F461F792-E3D5-42B0-8036-94C1BFE388B3}"/>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20" name="Group 19">
              <a:extLst>
                <a:ext uri="{FF2B5EF4-FFF2-40B4-BE49-F238E27FC236}">
                  <a16:creationId xmlns:a16="http://schemas.microsoft.com/office/drawing/2014/main" id="{F9471337-FDFD-4B2A-8EE9-B47AE23EF161}"/>
                </a:ext>
              </a:extLst>
            </p:cNvPr>
            <p:cNvGrpSpPr/>
            <p:nvPr/>
          </p:nvGrpSpPr>
          <p:grpSpPr>
            <a:xfrm>
              <a:off x="242872" y="5830132"/>
              <a:ext cx="6258050" cy="352542"/>
              <a:chOff x="-409781" y="5927207"/>
              <a:chExt cx="5389358" cy="301874"/>
            </a:xfrm>
            <a:grpFill/>
          </p:grpSpPr>
          <p:sp>
            <p:nvSpPr>
              <p:cNvPr id="27" name="Arrow: Chevron 26">
                <a:extLst>
                  <a:ext uri="{FF2B5EF4-FFF2-40B4-BE49-F238E27FC236}">
                    <a16:creationId xmlns:a16="http://schemas.microsoft.com/office/drawing/2014/main" id="{2D6640F6-71C0-41B4-B078-5CA4F59117D0}"/>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28" name="Arrow: Chevron 27">
                <a:extLst>
                  <a:ext uri="{FF2B5EF4-FFF2-40B4-BE49-F238E27FC236}">
                    <a16:creationId xmlns:a16="http://schemas.microsoft.com/office/drawing/2014/main" id="{ED82DC50-B5A0-44F2-9312-4352560F2313}"/>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9" name="Arrow: Chevron 28">
                <a:extLst>
                  <a:ext uri="{FF2B5EF4-FFF2-40B4-BE49-F238E27FC236}">
                    <a16:creationId xmlns:a16="http://schemas.microsoft.com/office/drawing/2014/main" id="{5D87B5CF-76C5-402D-947A-B2EB079E5012}"/>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30" name="Arrow: Chevron 29">
                <a:extLst>
                  <a:ext uri="{FF2B5EF4-FFF2-40B4-BE49-F238E27FC236}">
                    <a16:creationId xmlns:a16="http://schemas.microsoft.com/office/drawing/2014/main" id="{8C876598-EF61-485F-83CF-B3A89C46737C}"/>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21" name="Arrow: Chevron 20">
              <a:extLst>
                <a:ext uri="{FF2B5EF4-FFF2-40B4-BE49-F238E27FC236}">
                  <a16:creationId xmlns:a16="http://schemas.microsoft.com/office/drawing/2014/main" id="{DCE2E074-6E8B-4779-8809-5E314BF34EC2}"/>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221150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Asia (Run Time)</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8</a:t>
            </a:fld>
            <a:endParaRPr lang="he-IL"/>
          </a:p>
        </p:txBody>
      </p:sp>
      <p:pic>
        <p:nvPicPr>
          <p:cNvPr id="14" name="Picture 13" descr="Chart, bar chart&#10;&#10;Description automatically generated">
            <a:extLst>
              <a:ext uri="{FF2B5EF4-FFF2-40B4-BE49-F238E27FC236}">
                <a16:creationId xmlns:a16="http://schemas.microsoft.com/office/drawing/2014/main" id="{5219415B-ACD0-4A5A-AB2D-BE6D05C2B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13" y="1390092"/>
            <a:ext cx="8440759" cy="4077816"/>
          </a:xfrm>
          <a:prstGeom prst="rect">
            <a:avLst/>
          </a:prstGeom>
        </p:spPr>
      </p:pic>
      <p:grpSp>
        <p:nvGrpSpPr>
          <p:cNvPr id="15" name="Group 14">
            <a:extLst>
              <a:ext uri="{FF2B5EF4-FFF2-40B4-BE49-F238E27FC236}">
                <a16:creationId xmlns:a16="http://schemas.microsoft.com/office/drawing/2014/main" id="{593BE224-8F7F-417A-A2AC-0754FDC31565}"/>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348D3A63-3F2C-48A6-B9ED-7DA3D582E70E}"/>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E9C004C9-3EC8-4878-AD2C-9D4BA47AFD1C}"/>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B2B739A4-9DCA-46C9-B53D-A125007EBBB0}"/>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0" name="Arrow: Chevron 19">
                <a:extLst>
                  <a:ext uri="{FF2B5EF4-FFF2-40B4-BE49-F238E27FC236}">
                    <a16:creationId xmlns:a16="http://schemas.microsoft.com/office/drawing/2014/main" id="{FE0F9F9C-1A3C-4940-B210-8EC7942E61D9}"/>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5835B68C-DECA-4602-8035-A8F4FCF7F581}"/>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6A792415-5432-40DD-92E3-EFD865D316D5}"/>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427158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E44-9D8A-481C-9C7E-CA7C4832CE0B}"/>
              </a:ext>
            </a:extLst>
          </p:cNvPr>
          <p:cNvSpPr>
            <a:spLocks noGrp="1"/>
          </p:cNvSpPr>
          <p:nvPr>
            <p:ph type="title"/>
          </p:nvPr>
        </p:nvSpPr>
        <p:spPr>
          <a:xfrm>
            <a:off x="323528" y="188640"/>
            <a:ext cx="8496944" cy="1356360"/>
          </a:xfrm>
        </p:spPr>
        <p:txBody>
          <a:bodyPr/>
          <a:lstStyle/>
          <a:p>
            <a:pPr algn="ctr"/>
            <a:r>
              <a:rPr lang="en-US" u="sng" dirty="0"/>
              <a:t>Results – Asia (CI Tests)</a:t>
            </a:r>
            <a:endParaRPr lang="en-IL" u="sng" dirty="0"/>
          </a:p>
        </p:txBody>
      </p:sp>
      <p:sp>
        <p:nvSpPr>
          <p:cNvPr id="3" name="Slide Number Placeholder 2">
            <a:extLst>
              <a:ext uri="{FF2B5EF4-FFF2-40B4-BE49-F238E27FC236}">
                <a16:creationId xmlns:a16="http://schemas.microsoft.com/office/drawing/2014/main" id="{E366515D-D65E-41DE-B8AB-40467E4CC1ED}"/>
              </a:ext>
            </a:extLst>
          </p:cNvPr>
          <p:cNvSpPr>
            <a:spLocks noGrp="1"/>
          </p:cNvSpPr>
          <p:nvPr>
            <p:ph type="sldNum" sz="quarter" idx="12"/>
          </p:nvPr>
        </p:nvSpPr>
        <p:spPr/>
        <p:txBody>
          <a:bodyPr/>
          <a:lstStyle/>
          <a:p>
            <a:fld id="{DAF22AC9-109E-4E4D-92F9-530E51D9A3A2}" type="slidenum">
              <a:rPr lang="he-IL" smtClean="0"/>
              <a:t>9</a:t>
            </a:fld>
            <a:endParaRPr lang="he-IL"/>
          </a:p>
        </p:txBody>
      </p:sp>
      <p:pic>
        <p:nvPicPr>
          <p:cNvPr id="5" name="Picture 4" descr="Chart, bar chart&#10;&#10;Description automatically generated">
            <a:extLst>
              <a:ext uri="{FF2B5EF4-FFF2-40B4-BE49-F238E27FC236}">
                <a16:creationId xmlns:a16="http://schemas.microsoft.com/office/drawing/2014/main" id="{2338D532-F5C3-4045-A3EB-CC1ED10E5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5" y="1142995"/>
            <a:ext cx="8359482" cy="4572009"/>
          </a:xfrm>
          <a:prstGeom prst="rect">
            <a:avLst/>
          </a:prstGeom>
        </p:spPr>
      </p:pic>
      <p:grpSp>
        <p:nvGrpSpPr>
          <p:cNvPr id="15" name="Group 14">
            <a:extLst>
              <a:ext uri="{FF2B5EF4-FFF2-40B4-BE49-F238E27FC236}">
                <a16:creationId xmlns:a16="http://schemas.microsoft.com/office/drawing/2014/main" id="{AD569D7B-2685-4F21-966C-B9709F9413C6}"/>
              </a:ext>
            </a:extLst>
          </p:cNvPr>
          <p:cNvGrpSpPr/>
          <p:nvPr/>
        </p:nvGrpSpPr>
        <p:grpSpPr>
          <a:xfrm>
            <a:off x="242872" y="5733255"/>
            <a:ext cx="8667581" cy="490573"/>
            <a:chOff x="242872" y="5830132"/>
            <a:chExt cx="6258050" cy="352542"/>
          </a:xfrm>
          <a:solidFill>
            <a:schemeClr val="accent4">
              <a:lumMod val="20000"/>
              <a:lumOff val="80000"/>
            </a:schemeClr>
          </a:solidFill>
        </p:grpSpPr>
        <p:grpSp>
          <p:nvGrpSpPr>
            <p:cNvPr id="16" name="Group 15">
              <a:extLst>
                <a:ext uri="{FF2B5EF4-FFF2-40B4-BE49-F238E27FC236}">
                  <a16:creationId xmlns:a16="http://schemas.microsoft.com/office/drawing/2014/main" id="{C12F01BE-1E17-4BE6-BCD9-0F1365F40A95}"/>
                </a:ext>
              </a:extLst>
            </p:cNvPr>
            <p:cNvGrpSpPr/>
            <p:nvPr/>
          </p:nvGrpSpPr>
          <p:grpSpPr>
            <a:xfrm>
              <a:off x="242872" y="5830132"/>
              <a:ext cx="6258050" cy="352542"/>
              <a:chOff x="-409781" y="5927207"/>
              <a:chExt cx="5389358" cy="301874"/>
            </a:xfrm>
            <a:grpFill/>
          </p:grpSpPr>
          <p:sp>
            <p:nvSpPr>
              <p:cNvPr id="18" name="Arrow: Chevron 17">
                <a:extLst>
                  <a:ext uri="{FF2B5EF4-FFF2-40B4-BE49-F238E27FC236}">
                    <a16:creationId xmlns:a16="http://schemas.microsoft.com/office/drawing/2014/main" id="{F36BCC79-6E5B-4EA4-8B64-BE2E3D2C9927}"/>
                  </a:ext>
                </a:extLst>
              </p:cNvPr>
              <p:cNvSpPr/>
              <p:nvPr/>
            </p:nvSpPr>
            <p:spPr>
              <a:xfrm>
                <a:off x="644850" y="5935055"/>
                <a:ext cx="1123632" cy="280184"/>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Competitors</a:t>
                </a:r>
                <a:endParaRPr lang="en-IL" sz="1600" dirty="0">
                  <a:solidFill>
                    <a:schemeClr val="tx1">
                      <a:lumMod val="65000"/>
                      <a:lumOff val="35000"/>
                    </a:schemeClr>
                  </a:solidFill>
                </a:endParaRPr>
              </a:p>
            </p:txBody>
          </p:sp>
          <p:sp>
            <p:nvSpPr>
              <p:cNvPr id="19" name="Arrow: Chevron 18">
                <a:extLst>
                  <a:ext uri="{FF2B5EF4-FFF2-40B4-BE49-F238E27FC236}">
                    <a16:creationId xmlns:a16="http://schemas.microsoft.com/office/drawing/2014/main" id="{46948F1F-DEEF-440F-8F5C-791F8A92E342}"/>
                  </a:ext>
                </a:extLst>
              </p:cNvPr>
              <p:cNvSpPr/>
              <p:nvPr/>
            </p:nvSpPr>
            <p:spPr>
              <a:xfrm>
                <a:off x="1734655" y="5937052"/>
                <a:ext cx="1097413" cy="27818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SL Experiments</a:t>
                </a:r>
                <a:endParaRPr lang="en-IL" sz="1600" b="1" dirty="0">
                  <a:solidFill>
                    <a:schemeClr val="tx1"/>
                  </a:solidFill>
                </a:endParaRPr>
              </a:p>
            </p:txBody>
          </p:sp>
          <p:sp>
            <p:nvSpPr>
              <p:cNvPr id="20" name="Arrow: Chevron 19">
                <a:extLst>
                  <a:ext uri="{FF2B5EF4-FFF2-40B4-BE49-F238E27FC236}">
                    <a16:creationId xmlns:a16="http://schemas.microsoft.com/office/drawing/2014/main" id="{643CD70E-A29D-4471-8971-F6EBAC8DB386}"/>
                  </a:ext>
                </a:extLst>
              </p:cNvPr>
              <p:cNvSpPr/>
              <p:nvPr/>
            </p:nvSpPr>
            <p:spPr>
              <a:xfrm>
                <a:off x="3899457" y="5941049"/>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Conclusions</a:t>
                </a:r>
                <a:endParaRPr lang="en-IL" sz="1600" dirty="0">
                  <a:solidFill>
                    <a:schemeClr val="tx1">
                      <a:lumMod val="65000"/>
                      <a:lumOff val="35000"/>
                    </a:schemeClr>
                  </a:solidFill>
                </a:endParaRPr>
              </a:p>
            </p:txBody>
          </p:sp>
          <p:sp>
            <p:nvSpPr>
              <p:cNvPr id="21" name="Arrow: Chevron 20">
                <a:extLst>
                  <a:ext uri="{FF2B5EF4-FFF2-40B4-BE49-F238E27FC236}">
                    <a16:creationId xmlns:a16="http://schemas.microsoft.com/office/drawing/2014/main" id="{651FD4AA-669F-4389-998E-4AC83FCEA179}"/>
                  </a:ext>
                </a:extLst>
              </p:cNvPr>
              <p:cNvSpPr/>
              <p:nvPr/>
            </p:nvSpPr>
            <p:spPr>
              <a:xfrm>
                <a:off x="-409781" y="5927207"/>
                <a:ext cx="1080120" cy="288032"/>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Algorithm</a:t>
                </a:r>
                <a:endParaRPr lang="en-IL" sz="1600" dirty="0">
                  <a:solidFill>
                    <a:schemeClr val="tx1">
                      <a:lumMod val="65000"/>
                      <a:lumOff val="35000"/>
                    </a:schemeClr>
                  </a:solidFill>
                </a:endParaRPr>
              </a:p>
            </p:txBody>
          </p:sp>
        </p:grpSp>
        <p:sp>
          <p:nvSpPr>
            <p:cNvPr id="17" name="Arrow: Chevron 16">
              <a:extLst>
                <a:ext uri="{FF2B5EF4-FFF2-40B4-BE49-F238E27FC236}">
                  <a16:creationId xmlns:a16="http://schemas.microsoft.com/office/drawing/2014/main" id="{4EEDA890-1712-4091-B5C6-7AA3681E5B34}"/>
                </a:ext>
              </a:extLst>
            </p:cNvPr>
            <p:cNvSpPr/>
            <p:nvPr/>
          </p:nvSpPr>
          <p:spPr>
            <a:xfrm>
              <a:off x="3951444" y="5841637"/>
              <a:ext cx="1318122" cy="341037"/>
            </a:xfrm>
            <a:prstGeom prst="chevron">
              <a:avLst/>
            </a:prstGeom>
            <a:grpFill/>
            <a:ln>
              <a:solidFill>
                <a:schemeClr val="accent4">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65000"/>
                      <a:lumOff val="35000"/>
                    </a:schemeClr>
                  </a:solidFill>
                </a:rPr>
                <a:t>Classification Experiments</a:t>
              </a:r>
              <a:endParaRPr lang="en-IL" sz="1000" dirty="0">
                <a:solidFill>
                  <a:schemeClr val="tx1">
                    <a:lumMod val="65000"/>
                    <a:lumOff val="35000"/>
                  </a:schemeClr>
                </a:solidFill>
              </a:endParaRPr>
            </a:p>
          </p:txBody>
        </p:sp>
      </p:grpSp>
    </p:spTree>
    <p:extLst>
      <p:ext uri="{BB962C8B-B14F-4D97-AF65-F5344CB8AC3E}">
        <p14:creationId xmlns:p14="http://schemas.microsoft.com/office/powerpoint/2010/main" val="390309044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13177</TotalTime>
  <Words>2304</Words>
  <Application>Microsoft Office PowerPoint</Application>
  <PresentationFormat>On-screen Show (4:3)</PresentationFormat>
  <Paragraphs>655</Paragraphs>
  <Slides>51</Slides>
  <Notes>51</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-apple-system</vt:lpstr>
      <vt:lpstr>Arial</vt:lpstr>
      <vt:lpstr>Calibri</vt:lpstr>
      <vt:lpstr>Cambria Math</vt:lpstr>
      <vt:lpstr>Corbel</vt:lpstr>
      <vt:lpstr>Basis</vt:lpstr>
      <vt:lpstr>PowerPoint Presentation</vt:lpstr>
      <vt:lpstr>General Algorithm</vt:lpstr>
      <vt:lpstr>Competitors</vt:lpstr>
      <vt:lpstr>Experiments – Structure Learning</vt:lpstr>
      <vt:lpstr>Experiments – Structure Learning</vt:lpstr>
      <vt:lpstr>Results - Asia</vt:lpstr>
      <vt:lpstr>Results – Asia (SHD)</vt:lpstr>
      <vt:lpstr>Results – Asia (Run Time)</vt:lpstr>
      <vt:lpstr>Results – Asia (CI Tests)</vt:lpstr>
      <vt:lpstr>Results - Sachs</vt:lpstr>
      <vt:lpstr>Results – Sachs (SHD)</vt:lpstr>
      <vt:lpstr>Results – Sachs (Run Time)</vt:lpstr>
      <vt:lpstr>Results – Sachs (CI Tests)</vt:lpstr>
      <vt:lpstr>Results - Alarm</vt:lpstr>
      <vt:lpstr>Results – Alarm (SHD)</vt:lpstr>
      <vt:lpstr>Results – Alarm (Run Time)</vt:lpstr>
      <vt:lpstr>Results – Alarm (CI Tests)</vt:lpstr>
      <vt:lpstr>Results - Barley</vt:lpstr>
      <vt:lpstr>Results – Barley (SHD)</vt:lpstr>
      <vt:lpstr>Results – Barley (Run Time)</vt:lpstr>
      <vt:lpstr>Results – Barley (CI Tests)</vt:lpstr>
      <vt:lpstr>Results - Andes</vt:lpstr>
      <vt:lpstr>Results – Andes (SHD)</vt:lpstr>
      <vt:lpstr>Results – Andes (Run Time)</vt:lpstr>
      <vt:lpstr>Results – Andes (CI Tests)</vt:lpstr>
      <vt:lpstr>Aggregated Results (Structure Learning)</vt:lpstr>
      <vt:lpstr>Aggregated Results (Structure Learning)</vt:lpstr>
      <vt:lpstr>Aggregated Results (Structure Learning)</vt:lpstr>
      <vt:lpstr>Experiments – Classification</vt:lpstr>
      <vt:lpstr>Results – Sin</vt:lpstr>
      <vt:lpstr>Results – Sin (CDDRL vs. Ensembles)</vt:lpstr>
      <vt:lpstr>Results – Sin (CDDRL vs. SL Methods)</vt:lpstr>
      <vt:lpstr>Results – Sin (Run Time)</vt:lpstr>
      <vt:lpstr>Results – STAGGER</vt:lpstr>
      <vt:lpstr>STAGGER (CDDRL vs. Ensembles)</vt:lpstr>
      <vt:lpstr>STAGGER (CDDRL vs. SL Methods)</vt:lpstr>
      <vt:lpstr>STAGGER (Run Time)</vt:lpstr>
      <vt:lpstr>Results – Uniform</vt:lpstr>
      <vt:lpstr>Uniform (CDDRL vs. Ensembles)</vt:lpstr>
      <vt:lpstr>Uniform (CDDRL vs. SL Methods)</vt:lpstr>
      <vt:lpstr>Uniform (Run Time)</vt:lpstr>
      <vt:lpstr>Aggregated Results (Classification)</vt:lpstr>
      <vt:lpstr>Conclusions</vt:lpstr>
      <vt:lpstr>Example</vt:lpstr>
      <vt:lpstr>Step 1: Must Have Edges</vt:lpstr>
      <vt:lpstr>Step 2: CMI Tests for Edge Removal</vt:lpstr>
      <vt:lpstr>Step 3: CMI Tests for Edge Addition</vt:lpstr>
      <vt:lpstr>Step 4: V-Structures</vt:lpstr>
      <vt:lpstr>Step 5: Edge Orientation rules</vt:lpstr>
      <vt:lpstr>Step 6: BDeu Score</vt:lpstr>
      <vt:lpstr>Extra Edge Mistake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2021-01-133 זיהוי עקת מים בצמחי בננה Water Stress Detection In Banana Plants</dc:title>
  <dc:creator>yotam baron</dc:creator>
  <cp:lastModifiedBy>yotam baron</cp:lastModifiedBy>
  <cp:revision>449</cp:revision>
  <dcterms:created xsi:type="dcterms:W3CDTF">2020-12-30T13:14:55Z</dcterms:created>
  <dcterms:modified xsi:type="dcterms:W3CDTF">2022-02-27T19:25:37Z</dcterms:modified>
</cp:coreProperties>
</file>