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56" r:id="rId2"/>
    <p:sldId id="257" r:id="rId3"/>
    <p:sldId id="259" r:id="rId4"/>
    <p:sldId id="264" r:id="rId5"/>
    <p:sldId id="273" r:id="rId6"/>
    <p:sldId id="267" r:id="rId7"/>
    <p:sldId id="27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156" autoAdjust="0"/>
  </p:normalViewPr>
  <p:slideViewPr>
    <p:cSldViewPr snapToGrid="0">
      <p:cViewPr varScale="1">
        <p:scale>
          <a:sx n="61" d="100"/>
          <a:sy n="61" d="100"/>
        </p:scale>
        <p:origin x="144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28D36-FB86-4EBF-8E25-54EA9CE3893F}" type="datetimeFigureOut">
              <a:rPr lang="en-US" smtClean="0"/>
              <a:t>02-Nov-19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E2320-EC51-4254-915D-8872AEEA38D0}" type="slidenum">
              <a:rPr lang="en-US" smtClean="0"/>
              <a:t>‹#›</a:t>
            </a:fld>
            <a:endParaRPr lang="en-US"/>
          </a:p>
        </p:txBody>
      </p:sp>
    </p:spTree>
    <p:extLst>
      <p:ext uri="{BB962C8B-B14F-4D97-AF65-F5344CB8AC3E}">
        <p14:creationId xmlns:p14="http://schemas.microsoft.com/office/powerpoint/2010/main" val="418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E2320-EC51-4254-915D-8872AEEA38D0}" type="slidenum">
              <a:rPr lang="en-US" smtClean="0"/>
              <a:t>2</a:t>
            </a:fld>
            <a:endParaRPr lang="en-US"/>
          </a:p>
        </p:txBody>
      </p:sp>
    </p:spTree>
    <p:extLst>
      <p:ext uri="{BB962C8B-B14F-4D97-AF65-F5344CB8AC3E}">
        <p14:creationId xmlns:p14="http://schemas.microsoft.com/office/powerpoint/2010/main" val="3644992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E2320-EC51-4254-915D-8872AEEA38D0}" type="slidenum">
              <a:rPr lang="en-US" smtClean="0"/>
              <a:t>3</a:t>
            </a:fld>
            <a:endParaRPr lang="en-US"/>
          </a:p>
        </p:txBody>
      </p:sp>
    </p:spTree>
    <p:extLst>
      <p:ext uri="{BB962C8B-B14F-4D97-AF65-F5344CB8AC3E}">
        <p14:creationId xmlns:p14="http://schemas.microsoft.com/office/powerpoint/2010/main" val="286150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chose these because we to see the differences between cities that we believed would be have very similar voting patterns (Ramat Gan and Givatayim), cities that we believed would have very different voting patterns (Tel Aviv and </a:t>
            </a:r>
            <a:r>
              <a:rPr lang="en-US" sz="1200" dirty="0" err="1"/>
              <a:t>Bnei</a:t>
            </a:r>
            <a:r>
              <a:rPr lang="en-US" sz="1200" dirty="0"/>
              <a:t> </a:t>
            </a:r>
            <a:r>
              <a:rPr lang="en-US" sz="1200" dirty="0" err="1"/>
              <a:t>Brak</a:t>
            </a:r>
            <a:r>
              <a:rPr lang="en-US" sz="1200" dirty="0"/>
              <a:t>) and cities whose voting patterns we believed wouldn’t be very similar yet not different to the extreme (Jerusalem and Haifa).</a:t>
            </a:r>
            <a:endParaRPr lang="en-US" dirty="0"/>
          </a:p>
          <a:p>
            <a:endParaRPr lang="en-US" dirty="0"/>
          </a:p>
          <a:p>
            <a:r>
              <a:rPr lang="en-US" dirty="0"/>
              <a:t>Jerusalem vs. Haifa: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expected, based on demographics and socio-economic status, that the voting preferences in Jerusalem would tend to favor conservative and religious parties, while the voting preferences in Haifa would tend to favor more liberal and secular parties.</a:t>
            </a:r>
          </a:p>
          <a:p>
            <a:pPr marL="0" indent="0" algn="just">
              <a:lnSpc>
                <a:spcPct val="200000"/>
              </a:lnSpc>
              <a:buClr>
                <a:schemeClr val="accent1"/>
              </a:buClr>
              <a:buSzPct val="200000"/>
              <a:buFont typeface="Arial" panose="020B0604020202020204" pitchFamily="34" charset="0"/>
              <a:buNone/>
            </a:pPr>
            <a:r>
              <a:rPr lang="en-US" sz="1200" dirty="0"/>
              <a:t>One thing that struck us as interesting when analyzing the voting patterns in these two cities was that the percentages of votes for </a:t>
            </a:r>
            <a:r>
              <a:rPr lang="he-IL" sz="1200" dirty="0"/>
              <a:t>'מחל'</a:t>
            </a:r>
            <a:r>
              <a:rPr lang="en-US" sz="1200" dirty="0"/>
              <a:t>, a secular right-wing party, were about the same in both cities, at about 23%.</a:t>
            </a:r>
          </a:p>
          <a:p>
            <a:pPr marL="0" indent="0" algn="just">
              <a:lnSpc>
                <a:spcPct val="200000"/>
              </a:lnSpc>
              <a:buClr>
                <a:schemeClr val="accent1"/>
              </a:buClr>
              <a:buSzPct val="200000"/>
              <a:buFont typeface="Arial" panose="020B0604020202020204" pitchFamily="34" charset="0"/>
              <a:buNone/>
            </a:pPr>
            <a:r>
              <a:rPr lang="en-US" sz="1200" dirty="0"/>
              <a:t>Another was that both Jerusalem and Haifa are known for being ‘mixed’ cities, i.e. with large Jewish and Arab populations, however the share of votes for </a:t>
            </a:r>
            <a:r>
              <a:rPr lang="he-IL" sz="1200" dirty="0"/>
              <a:t>'ודעם'</a:t>
            </a:r>
            <a:r>
              <a:rPr lang="en-US" sz="1200" dirty="0"/>
              <a:t>, the only primarily Arab party, was very different, with this party receiving almost 9% of the vote in Haifa, compared to less than 1.5% in Jerusalem.</a:t>
            </a:r>
          </a:p>
          <a:p>
            <a:pPr marL="0" indent="0" algn="just">
              <a:lnSpc>
                <a:spcPct val="200000"/>
              </a:lnSpc>
              <a:buClr>
                <a:schemeClr val="accent1"/>
              </a:buClr>
              <a:buSzPct val="200000"/>
              <a:buFont typeface="Arial" panose="020B0604020202020204" pitchFamily="34" charset="0"/>
              <a:buNone/>
            </a:pPr>
            <a:endParaRPr lang="en-US" sz="1200" dirty="0"/>
          </a:p>
          <a:p>
            <a:pPr marL="0" indent="0" algn="just">
              <a:lnSpc>
                <a:spcPct val="200000"/>
              </a:lnSpc>
              <a:buClr>
                <a:schemeClr val="accent1"/>
              </a:buClr>
              <a:buSzPct val="200000"/>
              <a:buFont typeface="Arial" panose="020B0604020202020204" pitchFamily="34" charset="0"/>
              <a:buNone/>
            </a:pPr>
            <a:r>
              <a:rPr lang="en-US" sz="1200" dirty="0"/>
              <a:t>Ramat Gan vs. Givatayim</a:t>
            </a:r>
          </a:p>
          <a:p>
            <a:pPr marL="0" indent="0" algn="just">
              <a:lnSpc>
                <a:spcPct val="200000"/>
              </a:lnSpc>
              <a:buClr>
                <a:schemeClr val="accent1"/>
              </a:buClr>
              <a:buSzPct val="200000"/>
              <a:buFont typeface="Arial" panose="020B0604020202020204" pitchFamily="34" charset="0"/>
              <a:buNone/>
            </a:pPr>
            <a:r>
              <a:rPr lang="en-US" dirty="0"/>
              <a:t>We chose to analyze the voting patterns in Ramat Gan and Givatayim precisely because we expected the patterns to be relatively similar. The cities are located right next to each other and the demographics and socio-economic levels of their inhabitants are relatively similar.</a:t>
            </a:r>
          </a:p>
          <a:p>
            <a:pPr marL="0" indent="0" algn="just">
              <a:lnSpc>
                <a:spcPct val="200000"/>
              </a:lnSpc>
              <a:buClr>
                <a:schemeClr val="accent1"/>
              </a:buClr>
              <a:buSzPct val="200000"/>
              <a:buFont typeface="Arial" panose="020B0604020202020204" pitchFamily="34" charset="0"/>
              <a:buNone/>
            </a:pPr>
            <a:r>
              <a:rPr lang="en-US" dirty="0"/>
              <a:t>The largest differences were for the two parties which received the most votes, both in these two cities as well as countrywide, with </a:t>
            </a:r>
            <a:r>
              <a:rPr lang="he-IL" dirty="0"/>
              <a:t>'פה'</a:t>
            </a:r>
            <a:r>
              <a:rPr lang="en-US" dirty="0"/>
              <a:t> receiving about a 7.5% higher vote share in Givatayim than in Ramat Gan, while </a:t>
            </a:r>
            <a:r>
              <a:rPr lang="he-IL" dirty="0"/>
              <a:t>'מחל'</a:t>
            </a:r>
            <a:r>
              <a:rPr lang="en-US" dirty="0"/>
              <a:t> received about a 7.5% higher vote share in Ramat Gan than in Givatayim.</a:t>
            </a:r>
          </a:p>
          <a:p>
            <a:endParaRPr lang="en-US" dirty="0"/>
          </a:p>
          <a:p>
            <a:r>
              <a:rPr lang="en-US" dirty="0"/>
              <a:t>Tel Aviv vs. </a:t>
            </a:r>
            <a:r>
              <a:rPr lang="en-US" dirty="0" err="1"/>
              <a:t>Bnei</a:t>
            </a:r>
            <a:r>
              <a:rPr lang="en-US" dirty="0"/>
              <a:t> </a:t>
            </a:r>
            <a:r>
              <a:rPr lang="en-US" dirty="0" err="1"/>
              <a:t>Brak</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chose to analyze the voting patterns in Tel Aviv vs. </a:t>
            </a:r>
            <a:r>
              <a:rPr lang="en-US" dirty="0" err="1"/>
              <a:t>Bnei</a:t>
            </a:r>
            <a:r>
              <a:rPr lang="en-US" dirty="0"/>
              <a:t> </a:t>
            </a:r>
            <a:r>
              <a:rPr lang="en-US" dirty="0" err="1"/>
              <a:t>Brak</a:t>
            </a:r>
            <a:r>
              <a:rPr lang="en-US" dirty="0"/>
              <a:t> precisely because we expected them to be very different, since Tel Aviv and </a:t>
            </a:r>
            <a:r>
              <a:rPr lang="en-US" dirty="0" err="1"/>
              <a:t>Bnei</a:t>
            </a:r>
            <a:r>
              <a:rPr lang="en-US" dirty="0"/>
              <a:t> </a:t>
            </a:r>
            <a:r>
              <a:rPr lang="en-US" dirty="0" err="1"/>
              <a:t>Brak</a:t>
            </a:r>
            <a:r>
              <a:rPr lang="en-US" dirty="0"/>
              <a:t> are very different with respect to demographics, religious tendencies and socio-economic status.</a:t>
            </a:r>
          </a:p>
        </p:txBody>
      </p:sp>
      <p:sp>
        <p:nvSpPr>
          <p:cNvPr id="4" name="Slide Number Placeholder 3"/>
          <p:cNvSpPr>
            <a:spLocks noGrp="1"/>
          </p:cNvSpPr>
          <p:nvPr>
            <p:ph type="sldNum" sz="quarter" idx="10"/>
          </p:nvPr>
        </p:nvSpPr>
        <p:spPr/>
        <p:txBody>
          <a:bodyPr/>
          <a:lstStyle/>
          <a:p>
            <a:fld id="{B25E2320-EC51-4254-915D-8872AEEA38D0}" type="slidenum">
              <a:rPr lang="en-US" smtClean="0"/>
              <a:t>5</a:t>
            </a:fld>
            <a:endParaRPr lang="en-US"/>
          </a:p>
        </p:txBody>
      </p:sp>
    </p:spTree>
    <p:extLst>
      <p:ext uri="{BB962C8B-B14F-4D97-AF65-F5344CB8AC3E}">
        <p14:creationId xmlns:p14="http://schemas.microsoft.com/office/powerpoint/2010/main" val="2974140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E2320-EC51-4254-915D-8872AEEA38D0}" type="slidenum">
              <a:rPr lang="en-US" smtClean="0"/>
              <a:t>7</a:t>
            </a:fld>
            <a:endParaRPr lang="en-US"/>
          </a:p>
        </p:txBody>
      </p:sp>
    </p:spTree>
    <p:extLst>
      <p:ext uri="{BB962C8B-B14F-4D97-AF65-F5344CB8AC3E}">
        <p14:creationId xmlns:p14="http://schemas.microsoft.com/office/powerpoint/2010/main" val="3336056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02-Nov-19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3607789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1EA250-6D6E-4B19-A950-D066F2807D6B}" type="datetimeFigureOut">
              <a:rPr lang="en-US" smtClean="0"/>
              <a:t>02-Nov-19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380527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02-Nov-19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290534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02-Nov-19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832039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02-Nov-19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242030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02-Nov-19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3594358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02-Nov-19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89817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02-Nov-19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332021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02-Nov-19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92978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02-Nov-19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4128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02-Nov-19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977359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1EA250-6D6E-4B19-A950-D066F2807D6B}" type="datetimeFigureOut">
              <a:rPr lang="en-US" smtClean="0"/>
              <a:t>02-Nov-19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2632962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1EA250-6D6E-4B19-A950-D066F2807D6B}" type="datetimeFigureOut">
              <a:rPr lang="en-US" smtClean="0"/>
              <a:t>02-Nov-19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019105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1EA250-6D6E-4B19-A950-D066F2807D6B}" type="datetimeFigureOut">
              <a:rPr lang="en-US" smtClean="0"/>
              <a:t>02-Nov-19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1878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EA250-6D6E-4B19-A950-D066F2807D6B}" type="datetimeFigureOut">
              <a:rPr lang="en-US" smtClean="0"/>
              <a:t>02-Nov-19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11077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1EA250-6D6E-4B19-A950-D066F2807D6B}" type="datetimeFigureOut">
              <a:rPr lang="en-US" smtClean="0"/>
              <a:t>02-Nov-19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22816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1EA250-6D6E-4B19-A950-D066F2807D6B}" type="datetimeFigureOut">
              <a:rPr lang="en-US" smtClean="0"/>
              <a:t>02-Nov-19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75908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1EA250-6D6E-4B19-A950-D066F2807D6B}" type="datetimeFigureOut">
              <a:rPr lang="en-US" smtClean="0"/>
              <a:t>02-Nov-19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86E9AC-4565-404C-A296-3A06D3755FBB}" type="slidenum">
              <a:rPr lang="en-US" smtClean="0"/>
              <a:t>‹#›</a:t>
            </a:fld>
            <a:endParaRPr lang="en-US"/>
          </a:p>
        </p:txBody>
      </p:sp>
    </p:spTree>
    <p:extLst>
      <p:ext uri="{BB962C8B-B14F-4D97-AF65-F5344CB8AC3E}">
        <p14:creationId xmlns:p14="http://schemas.microsoft.com/office/powerpoint/2010/main" val="181461064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DECF-45BF-44E3-A398-E774F072D02F}"/>
              </a:ext>
            </a:extLst>
          </p:cNvPr>
          <p:cNvSpPr>
            <a:spLocks noGrp="1"/>
          </p:cNvSpPr>
          <p:nvPr>
            <p:ph type="ctrTitle"/>
          </p:nvPr>
        </p:nvSpPr>
        <p:spPr>
          <a:xfrm>
            <a:off x="2928401" y="1467750"/>
            <a:ext cx="6987645" cy="2616199"/>
          </a:xfrm>
        </p:spPr>
        <p:txBody>
          <a:bodyPr/>
          <a:lstStyle/>
          <a:p>
            <a:pPr algn="ctr"/>
            <a:r>
              <a:rPr lang="en-US" dirty="0"/>
              <a:t>Stat. Lab</a:t>
            </a:r>
            <a:br>
              <a:rPr lang="en-US" dirty="0"/>
            </a:br>
            <a:r>
              <a:rPr lang="en-US" sz="4800" dirty="0"/>
              <a:t>Week 1</a:t>
            </a:r>
          </a:p>
        </p:txBody>
      </p:sp>
      <p:sp>
        <p:nvSpPr>
          <p:cNvPr id="3" name="Subtitle 2">
            <a:extLst>
              <a:ext uri="{FF2B5EF4-FFF2-40B4-BE49-F238E27FC236}">
                <a16:creationId xmlns:a16="http://schemas.microsoft.com/office/drawing/2014/main" id="{52E1D751-64B9-471B-AFA5-224BFBC470A4}"/>
              </a:ext>
            </a:extLst>
          </p:cNvPr>
          <p:cNvSpPr>
            <a:spLocks noGrp="1"/>
          </p:cNvSpPr>
          <p:nvPr>
            <p:ph type="subTitle" idx="1"/>
          </p:nvPr>
        </p:nvSpPr>
        <p:spPr/>
        <p:txBody>
          <a:bodyPr>
            <a:normAutofit/>
          </a:bodyPr>
          <a:lstStyle/>
          <a:p>
            <a:pPr algn="l"/>
            <a:r>
              <a:rPr lang="en-US" sz="4400" b="1" dirty="0"/>
              <a:t>Y. </a:t>
            </a:r>
            <a:r>
              <a:rPr lang="en-US" sz="3200" b="1" dirty="0"/>
              <a:t>Braun </a:t>
            </a:r>
            <a:r>
              <a:rPr lang="en-US" sz="4400" b="1" dirty="0"/>
              <a:t>    M. </a:t>
            </a:r>
            <a:r>
              <a:rPr lang="en-US" sz="3200" b="1" dirty="0"/>
              <a:t>Joffe</a:t>
            </a:r>
          </a:p>
          <a:p>
            <a:pPr algn="l"/>
            <a:r>
              <a:rPr lang="en-US" sz="2400" b="1" dirty="0"/>
              <a:t>309914646		324680461</a:t>
            </a:r>
          </a:p>
        </p:txBody>
      </p:sp>
    </p:spTree>
    <p:extLst>
      <p:ext uri="{BB962C8B-B14F-4D97-AF65-F5344CB8AC3E}">
        <p14:creationId xmlns:p14="http://schemas.microsoft.com/office/powerpoint/2010/main" val="225477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7D30-9786-4970-8FD6-9073E3E2EBE3}"/>
              </a:ext>
            </a:extLst>
          </p:cNvPr>
          <p:cNvSpPr>
            <a:spLocks noGrp="1"/>
          </p:cNvSpPr>
          <p:nvPr>
            <p:ph type="title"/>
          </p:nvPr>
        </p:nvSpPr>
        <p:spPr>
          <a:xfrm>
            <a:off x="1484311" y="685801"/>
            <a:ext cx="10018713" cy="1288774"/>
          </a:xfrm>
        </p:spPr>
        <p:txBody>
          <a:bodyPr/>
          <a:lstStyle/>
          <a:p>
            <a:r>
              <a:rPr lang="en-US" dirty="0"/>
              <a:t>Intro:</a:t>
            </a:r>
          </a:p>
        </p:txBody>
      </p:sp>
      <p:sp>
        <p:nvSpPr>
          <p:cNvPr id="3" name="Content Placeholder 2">
            <a:extLst>
              <a:ext uri="{FF2B5EF4-FFF2-40B4-BE49-F238E27FC236}">
                <a16:creationId xmlns:a16="http://schemas.microsoft.com/office/drawing/2014/main" id="{7D05814D-9B17-4A81-99DC-47700BB66D7A}"/>
              </a:ext>
            </a:extLst>
          </p:cNvPr>
          <p:cNvSpPr>
            <a:spLocks noGrp="1"/>
          </p:cNvSpPr>
          <p:nvPr>
            <p:ph idx="1"/>
          </p:nvPr>
        </p:nvSpPr>
        <p:spPr>
          <a:xfrm>
            <a:off x="1484310" y="1748077"/>
            <a:ext cx="10018713" cy="4368800"/>
          </a:xfrm>
        </p:spPr>
        <p:txBody>
          <a:bodyPr/>
          <a:lstStyle/>
          <a:p>
            <a:pPr algn="just"/>
            <a:r>
              <a:rPr lang="en-US" dirty="0"/>
              <a:t>In this exercise we familiarized ourselves with some of python’s most important libraries, specifically pandas, </a:t>
            </a:r>
            <a:r>
              <a:rPr lang="en-US" dirty="0" err="1"/>
              <a:t>os</a:t>
            </a:r>
            <a:r>
              <a:rPr lang="en-US" dirty="0"/>
              <a:t> and matplotlib.</a:t>
            </a:r>
          </a:p>
          <a:p>
            <a:pPr algn="just"/>
            <a:r>
              <a:rPr lang="en-US" dirty="0"/>
              <a:t>We performed some analyses on the results of the September 2019 elections in Israel.</a:t>
            </a:r>
          </a:p>
          <a:p>
            <a:pPr algn="just"/>
            <a:r>
              <a:rPr lang="en-US" dirty="0"/>
              <a:t>Among these we found the city with the largest number of disqualified votes.</a:t>
            </a:r>
          </a:p>
          <a:p>
            <a:pPr algn="just"/>
            <a:r>
              <a:rPr lang="en-US" dirty="0"/>
              <a:t>We wrote a function that compares voting patterns in 2 given cities.</a:t>
            </a:r>
          </a:p>
          <a:p>
            <a:pPr algn="just"/>
            <a:r>
              <a:rPr lang="en-US" dirty="0"/>
              <a:t>We implemented a function that calculates the ‘distances’ (as per the multinomial distribution described in the exercise pdf) between each city/town and the whole country.</a:t>
            </a:r>
          </a:p>
        </p:txBody>
      </p:sp>
    </p:spTree>
    <p:extLst>
      <p:ext uri="{BB962C8B-B14F-4D97-AF65-F5344CB8AC3E}">
        <p14:creationId xmlns:p14="http://schemas.microsoft.com/office/powerpoint/2010/main" val="145826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EE1A-80E3-4CEA-9DE3-F5354C2C2673}"/>
              </a:ext>
            </a:extLst>
          </p:cNvPr>
          <p:cNvSpPr>
            <a:spLocks noGrp="1"/>
          </p:cNvSpPr>
          <p:nvPr>
            <p:ph type="title"/>
          </p:nvPr>
        </p:nvSpPr>
        <p:spPr>
          <a:xfrm>
            <a:off x="1086642" y="387074"/>
            <a:ext cx="10018713" cy="546652"/>
          </a:xfrm>
        </p:spPr>
        <p:txBody>
          <a:bodyPr>
            <a:normAutofit fontScale="90000"/>
          </a:bodyPr>
          <a:lstStyle/>
          <a:p>
            <a:r>
              <a:rPr lang="en-US" dirty="0"/>
              <a:t>Invalid Votes</a:t>
            </a:r>
          </a:p>
        </p:txBody>
      </p:sp>
      <p:pic>
        <p:nvPicPr>
          <p:cNvPr id="5" name="Picture 4" descr="A screenshot of a cell phone&#10;&#10;Description automatically generated">
            <a:extLst>
              <a:ext uri="{FF2B5EF4-FFF2-40B4-BE49-F238E27FC236}">
                <a16:creationId xmlns:a16="http://schemas.microsoft.com/office/drawing/2014/main" id="{863D21A1-9756-4A32-AEE4-521E7CCE0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22" y="1996965"/>
            <a:ext cx="5053030" cy="3451857"/>
          </a:xfrm>
          <a:prstGeom prst="rect">
            <a:avLst/>
          </a:prstGeom>
        </p:spPr>
      </p:pic>
      <p:sp>
        <p:nvSpPr>
          <p:cNvPr id="4" name="TextBox 3">
            <a:extLst>
              <a:ext uri="{FF2B5EF4-FFF2-40B4-BE49-F238E27FC236}">
                <a16:creationId xmlns:a16="http://schemas.microsoft.com/office/drawing/2014/main" id="{E31F4F31-BDB0-46C6-8199-03AA15B516E1}"/>
              </a:ext>
            </a:extLst>
          </p:cNvPr>
          <p:cNvSpPr txBox="1"/>
          <p:nvPr/>
        </p:nvSpPr>
        <p:spPr>
          <a:xfrm>
            <a:off x="5228252" y="956729"/>
            <a:ext cx="6788525" cy="5898218"/>
          </a:xfrm>
          <a:prstGeom prst="rect">
            <a:avLst/>
          </a:prstGeom>
          <a:noFill/>
        </p:spPr>
        <p:txBody>
          <a:bodyPr wrap="square" rtlCol="0">
            <a:spAutoFit/>
          </a:bodyPr>
          <a:lstStyle/>
          <a:p>
            <a:pPr marL="285750" indent="-285750" algn="just">
              <a:lnSpc>
                <a:spcPct val="200000"/>
              </a:lnSpc>
              <a:buClr>
                <a:schemeClr val="accent1"/>
              </a:buClr>
              <a:buSzPct val="200000"/>
              <a:buFont typeface="Arial" panose="020B0604020202020204" pitchFamily="34" charset="0"/>
              <a:buChar char="•"/>
            </a:pPr>
            <a:r>
              <a:rPr lang="en-US" sz="2400" dirty="0"/>
              <a:t>As can be seen, a significant number of towns and cities had very low (0 or close to 0) disqualified votes.</a:t>
            </a:r>
          </a:p>
          <a:p>
            <a:pPr marL="285750" indent="-285750" algn="just">
              <a:lnSpc>
                <a:spcPct val="200000"/>
              </a:lnSpc>
              <a:buClr>
                <a:schemeClr val="accent1"/>
              </a:buClr>
              <a:buSzPct val="200000"/>
              <a:buFont typeface="Arial" panose="020B0604020202020204" pitchFamily="34" charset="0"/>
              <a:buChar char="•"/>
            </a:pPr>
            <a:r>
              <a:rPr lang="en-US" sz="2400" dirty="0"/>
              <a:t>The vast majority of towns and cities had less than 2% of the total votes disqualified.</a:t>
            </a:r>
          </a:p>
          <a:p>
            <a:pPr marL="285750" indent="-285750" algn="just">
              <a:lnSpc>
                <a:spcPct val="200000"/>
              </a:lnSpc>
              <a:buClr>
                <a:schemeClr val="accent1"/>
              </a:buClr>
              <a:buSzPct val="200000"/>
              <a:buFont typeface="Arial" panose="020B0604020202020204" pitchFamily="34" charset="0"/>
              <a:buChar char="•"/>
            </a:pPr>
            <a:r>
              <a:rPr lang="en-US" sz="2400" dirty="0"/>
              <a:t>The city/town with the largest percentage of disqualified votes was: </a:t>
            </a:r>
            <a:r>
              <a:rPr lang="he-IL" sz="2400" dirty="0"/>
              <a:t>ברקת</a:t>
            </a:r>
            <a:r>
              <a:rPr lang="en-US" sz="2400" dirty="0"/>
              <a:t> with 11.884% of their total votes disqualified.</a:t>
            </a:r>
          </a:p>
        </p:txBody>
      </p:sp>
    </p:spTree>
    <p:extLst>
      <p:ext uri="{BB962C8B-B14F-4D97-AF65-F5344CB8AC3E}">
        <p14:creationId xmlns:p14="http://schemas.microsoft.com/office/powerpoint/2010/main" val="144615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3D0824-ECB1-4D46-85E4-9706DE7B2681}"/>
              </a:ext>
            </a:extLst>
          </p:cNvPr>
          <p:cNvSpPr txBox="1">
            <a:spLocks/>
          </p:cNvSpPr>
          <p:nvPr/>
        </p:nvSpPr>
        <p:spPr>
          <a:xfrm>
            <a:off x="2" y="120870"/>
            <a:ext cx="4256720" cy="1072055"/>
          </a:xfrm>
          <a:prstGeom prst="rect">
            <a:avLst/>
          </a:prstGeom>
          <a:solidFill>
            <a:schemeClr val="bg1">
              <a:alpha val="60000"/>
            </a:schemeClr>
          </a:solidFill>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Jerusalem vs. Haifa</a:t>
            </a:r>
          </a:p>
        </p:txBody>
      </p:sp>
      <p:sp>
        <p:nvSpPr>
          <p:cNvPr id="8" name="Title 1">
            <a:extLst>
              <a:ext uri="{FF2B5EF4-FFF2-40B4-BE49-F238E27FC236}">
                <a16:creationId xmlns:a16="http://schemas.microsoft.com/office/drawing/2014/main" id="{7EA8B44C-2E4F-4252-812A-9152A42B6371}"/>
              </a:ext>
            </a:extLst>
          </p:cNvPr>
          <p:cNvSpPr txBox="1">
            <a:spLocks/>
          </p:cNvSpPr>
          <p:nvPr/>
        </p:nvSpPr>
        <p:spPr>
          <a:xfrm>
            <a:off x="7935277" y="120870"/>
            <a:ext cx="4256720" cy="1072055"/>
          </a:xfrm>
          <a:prstGeom prst="rect">
            <a:avLst/>
          </a:prstGeom>
          <a:solidFill>
            <a:schemeClr val="bg1">
              <a:alpha val="60000"/>
            </a:schemeClr>
          </a:solidFill>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Ramat Gan vs. Givatayim</a:t>
            </a:r>
          </a:p>
        </p:txBody>
      </p:sp>
      <p:sp>
        <p:nvSpPr>
          <p:cNvPr id="9" name="Title 1">
            <a:extLst>
              <a:ext uri="{FF2B5EF4-FFF2-40B4-BE49-F238E27FC236}">
                <a16:creationId xmlns:a16="http://schemas.microsoft.com/office/drawing/2014/main" id="{2C565DF0-B318-49AF-9B93-3646EDA5BAFF}"/>
              </a:ext>
            </a:extLst>
          </p:cNvPr>
          <p:cNvSpPr txBox="1">
            <a:spLocks/>
          </p:cNvSpPr>
          <p:nvPr/>
        </p:nvSpPr>
        <p:spPr>
          <a:xfrm>
            <a:off x="3967638" y="2892972"/>
            <a:ext cx="4256720" cy="1072055"/>
          </a:xfrm>
          <a:prstGeom prst="rect">
            <a:avLst/>
          </a:prstGeom>
          <a:solidFill>
            <a:schemeClr val="bg1">
              <a:alpha val="60000"/>
            </a:schemeClr>
          </a:solidFill>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Tel Aviv vs. </a:t>
            </a:r>
            <a:r>
              <a:rPr lang="en-US" sz="2800" dirty="0" err="1"/>
              <a:t>Bnei</a:t>
            </a:r>
            <a:r>
              <a:rPr lang="en-US" sz="2800" dirty="0"/>
              <a:t> </a:t>
            </a:r>
            <a:r>
              <a:rPr lang="en-US" sz="2800" dirty="0" err="1"/>
              <a:t>Brak</a:t>
            </a:r>
            <a:endParaRPr lang="en-US" sz="2800" dirty="0"/>
          </a:p>
        </p:txBody>
      </p:sp>
      <p:sp>
        <p:nvSpPr>
          <p:cNvPr id="2" name="Title 1">
            <a:extLst>
              <a:ext uri="{FF2B5EF4-FFF2-40B4-BE49-F238E27FC236}">
                <a16:creationId xmlns:a16="http://schemas.microsoft.com/office/drawing/2014/main" id="{EF1A8838-ECD7-435E-8DAD-546E84FAD03A}"/>
              </a:ext>
            </a:extLst>
          </p:cNvPr>
          <p:cNvSpPr>
            <a:spLocks noGrp="1"/>
          </p:cNvSpPr>
          <p:nvPr>
            <p:ph type="title"/>
          </p:nvPr>
        </p:nvSpPr>
        <p:spPr>
          <a:xfrm>
            <a:off x="1086643" y="0"/>
            <a:ext cx="10018713" cy="1072055"/>
          </a:xfrm>
        </p:spPr>
        <p:txBody>
          <a:bodyPr/>
          <a:lstStyle/>
          <a:p>
            <a:r>
              <a:rPr lang="en-US" dirty="0"/>
              <a:t>City Comparison</a:t>
            </a:r>
          </a:p>
        </p:txBody>
      </p:sp>
      <p:pic>
        <p:nvPicPr>
          <p:cNvPr id="6" name="Picture 5" descr="A screenshot of a cell phone&#10;&#10;Description automatically generated">
            <a:extLst>
              <a:ext uri="{FF2B5EF4-FFF2-40B4-BE49-F238E27FC236}">
                <a16:creationId xmlns:a16="http://schemas.microsoft.com/office/drawing/2014/main" id="{DDDBF717-AAEB-4BCA-A0CF-3D19FCF2D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8" y="854326"/>
            <a:ext cx="4165583" cy="3124187"/>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F7B304E4-E167-415C-BBFA-998F38F521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5278" y="854325"/>
            <a:ext cx="4165583" cy="3124188"/>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BBB2E0B1-35BC-421B-9AA9-B14DD8600A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3207" y="3639555"/>
            <a:ext cx="4165583" cy="3124187"/>
          </a:xfrm>
          <a:prstGeom prst="rect">
            <a:avLst/>
          </a:prstGeom>
        </p:spPr>
      </p:pic>
    </p:spTree>
    <p:extLst>
      <p:ext uri="{BB962C8B-B14F-4D97-AF65-F5344CB8AC3E}">
        <p14:creationId xmlns:p14="http://schemas.microsoft.com/office/powerpoint/2010/main" val="1217780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EE1A-80E3-4CEA-9DE3-F5354C2C2673}"/>
              </a:ext>
            </a:extLst>
          </p:cNvPr>
          <p:cNvSpPr>
            <a:spLocks noGrp="1"/>
          </p:cNvSpPr>
          <p:nvPr>
            <p:ph type="title"/>
          </p:nvPr>
        </p:nvSpPr>
        <p:spPr>
          <a:xfrm>
            <a:off x="1086642" y="387074"/>
            <a:ext cx="10018713" cy="546652"/>
          </a:xfrm>
        </p:spPr>
        <p:txBody>
          <a:bodyPr>
            <a:normAutofit fontScale="90000"/>
          </a:bodyPr>
          <a:lstStyle/>
          <a:p>
            <a:r>
              <a:rPr lang="en-US" dirty="0"/>
              <a:t>City Comparison</a:t>
            </a:r>
          </a:p>
        </p:txBody>
      </p:sp>
      <p:sp>
        <p:nvSpPr>
          <p:cNvPr id="3" name="TextBox 2">
            <a:extLst>
              <a:ext uri="{FF2B5EF4-FFF2-40B4-BE49-F238E27FC236}">
                <a16:creationId xmlns:a16="http://schemas.microsoft.com/office/drawing/2014/main" id="{F8760395-0EDE-4FFB-8779-DB046F8C893F}"/>
              </a:ext>
            </a:extLst>
          </p:cNvPr>
          <p:cNvSpPr txBox="1"/>
          <p:nvPr/>
        </p:nvSpPr>
        <p:spPr>
          <a:xfrm>
            <a:off x="688932" y="903899"/>
            <a:ext cx="11411210" cy="5507149"/>
          </a:xfrm>
          <a:prstGeom prst="rect">
            <a:avLst/>
          </a:prstGeom>
          <a:solidFill>
            <a:schemeClr val="bg1">
              <a:alpha val="60000"/>
            </a:schemeClr>
          </a:solidFill>
        </p:spPr>
        <p:txBody>
          <a:bodyPr wrap="square" rtlCol="0">
            <a:spAutoFit/>
          </a:bodyPr>
          <a:lstStyle/>
          <a:p>
            <a:pPr algn="just">
              <a:lnSpc>
                <a:spcPct val="200000"/>
              </a:lnSpc>
              <a:buClr>
                <a:schemeClr val="accent1"/>
              </a:buClr>
              <a:buSzPct val="200000"/>
            </a:pPr>
            <a:r>
              <a:rPr lang="en-US" dirty="0"/>
              <a:t>The 3 pairs of cities we chose to compare are: Jerusalem vs. Haifa, Ramat Gan vs. Givatayim and Tel Aviv vs. </a:t>
            </a:r>
            <a:r>
              <a:rPr lang="en-US" dirty="0" err="1"/>
              <a:t>Bnei</a:t>
            </a:r>
            <a:r>
              <a:rPr lang="en-US" dirty="0"/>
              <a:t> </a:t>
            </a:r>
            <a:r>
              <a:rPr lang="en-US" dirty="0" err="1"/>
              <a:t>Brak</a:t>
            </a:r>
            <a:r>
              <a:rPr lang="en-US" dirty="0"/>
              <a:t>.</a:t>
            </a:r>
          </a:p>
          <a:p>
            <a:pPr marL="285750" indent="-285750" algn="just">
              <a:lnSpc>
                <a:spcPct val="200000"/>
              </a:lnSpc>
              <a:buClr>
                <a:schemeClr val="accent1"/>
              </a:buClr>
              <a:buSzPct val="200000"/>
              <a:buFont typeface="Arial" panose="020B0604020202020204" pitchFamily="34" charset="0"/>
              <a:buChar char="•"/>
            </a:pPr>
            <a:r>
              <a:rPr lang="en-US" sz="1600" dirty="0"/>
              <a:t>In Jerusalem vs. Haifa, the 3 ‘religious’ parties (</a:t>
            </a:r>
            <a:r>
              <a:rPr lang="he-IL" sz="1600" dirty="0"/>
              <a:t>'ג', 'שס', 'טב'</a:t>
            </a:r>
            <a:r>
              <a:rPr lang="en-US" sz="1600" dirty="0"/>
              <a:t>) received significantly higher vote shares in Jerusalem than in Haifa, with </a:t>
            </a:r>
            <a:r>
              <a:rPr lang="he-IL" sz="1600" dirty="0"/>
              <a:t>'ג'</a:t>
            </a:r>
            <a:r>
              <a:rPr lang="en-US" sz="1600" dirty="0"/>
              <a:t> receiving over 25% of the total vote in Jerusalem (compared to less than 5% in Haifa), while in Haifa, two of the more secular parties (</a:t>
            </a:r>
            <a:r>
              <a:rPr lang="he-IL" sz="1600" dirty="0"/>
              <a:t>'פה', 'ל'</a:t>
            </a:r>
            <a:r>
              <a:rPr lang="en-US" sz="1600" dirty="0"/>
              <a:t>) received significantly higher vote shares than in Jerusalem, with </a:t>
            </a:r>
            <a:r>
              <a:rPr lang="he-IL" sz="1600" dirty="0"/>
              <a:t>'פה'</a:t>
            </a:r>
            <a:r>
              <a:rPr lang="en-US" sz="1600" dirty="0"/>
              <a:t> receiving well over 30% of the total vote in Haifa (compared to about 12% in Jerusalem).</a:t>
            </a:r>
          </a:p>
          <a:p>
            <a:pPr marL="285750" indent="-285750" algn="just">
              <a:lnSpc>
                <a:spcPct val="200000"/>
              </a:lnSpc>
              <a:buClr>
                <a:schemeClr val="accent1"/>
              </a:buClr>
              <a:buSzPct val="200000"/>
              <a:buFont typeface="Arial" panose="020B0604020202020204" pitchFamily="34" charset="0"/>
              <a:buChar char="•"/>
            </a:pPr>
            <a:r>
              <a:rPr lang="en-US" sz="1600" dirty="0"/>
              <a:t>In Ramat Gan vs. Givatayim, we found that there were no significant differences in the voting patterns, with no party receiving more than 7.5% more votes in one city vs. the other.</a:t>
            </a:r>
          </a:p>
          <a:p>
            <a:pPr marL="285750" indent="-285750" algn="just">
              <a:lnSpc>
                <a:spcPct val="200000"/>
              </a:lnSpc>
              <a:buClr>
                <a:schemeClr val="accent1"/>
              </a:buClr>
              <a:buSzPct val="200000"/>
              <a:buFont typeface="Arial" panose="020B0604020202020204" pitchFamily="34" charset="0"/>
              <a:buChar char="•"/>
            </a:pPr>
            <a:r>
              <a:rPr lang="en-US" sz="1600" dirty="0"/>
              <a:t>In Tel Aviv vs. </a:t>
            </a:r>
            <a:r>
              <a:rPr lang="en-US" sz="1600" dirty="0" err="1"/>
              <a:t>Bnei</a:t>
            </a:r>
            <a:r>
              <a:rPr lang="en-US" sz="1600" dirty="0"/>
              <a:t> </a:t>
            </a:r>
            <a:r>
              <a:rPr lang="en-US" sz="1600" dirty="0" err="1"/>
              <a:t>Brak</a:t>
            </a:r>
            <a:r>
              <a:rPr lang="en-US" sz="1600" dirty="0"/>
              <a:t>, the two parties that tend to be favored by the ultra-orthodox population (which constitute an absolute majority in </a:t>
            </a:r>
            <a:r>
              <a:rPr lang="en-US" sz="1600" dirty="0" err="1"/>
              <a:t>Bnei</a:t>
            </a:r>
            <a:r>
              <a:rPr lang="en-US" sz="1600" dirty="0"/>
              <a:t> </a:t>
            </a:r>
            <a:r>
              <a:rPr lang="en-US" sz="1600" dirty="0" err="1"/>
              <a:t>Brak</a:t>
            </a:r>
            <a:r>
              <a:rPr lang="en-US" sz="1600" dirty="0"/>
              <a:t>) together garnered over 89% of the votes in </a:t>
            </a:r>
            <a:r>
              <a:rPr lang="en-US" sz="1600" dirty="0" err="1"/>
              <a:t>Bnei</a:t>
            </a:r>
            <a:r>
              <a:rPr lang="en-US" sz="1600" dirty="0"/>
              <a:t> </a:t>
            </a:r>
            <a:r>
              <a:rPr lang="en-US" sz="1600" dirty="0" err="1"/>
              <a:t>Brak</a:t>
            </a:r>
            <a:r>
              <a:rPr lang="en-US" sz="1600" dirty="0"/>
              <a:t> (</a:t>
            </a:r>
            <a:r>
              <a:rPr lang="he-IL" sz="1600" dirty="0"/>
              <a:t>'ג'</a:t>
            </a:r>
            <a:r>
              <a:rPr lang="en-US" sz="1600" dirty="0"/>
              <a:t> with over 61% and </a:t>
            </a:r>
            <a:r>
              <a:rPr lang="he-IL" sz="1600" dirty="0"/>
              <a:t>'שס'</a:t>
            </a:r>
            <a:r>
              <a:rPr lang="en-US" sz="1600" dirty="0"/>
              <a:t> with just over 28%), while no other party received even 5% of the vote. In Tel Aviv, the top 5 parties in terms of vote share were all secular parties (</a:t>
            </a:r>
            <a:r>
              <a:rPr lang="he-IL" sz="1600" dirty="0"/>
              <a:t>'פה'</a:t>
            </a:r>
            <a:r>
              <a:rPr lang="en-US" sz="1600" dirty="0"/>
              <a:t>, </a:t>
            </a:r>
            <a:r>
              <a:rPr lang="he-IL" sz="1600" dirty="0"/>
              <a:t>'מחל'</a:t>
            </a:r>
            <a:r>
              <a:rPr lang="en-US" sz="1600" dirty="0"/>
              <a:t>, </a:t>
            </a:r>
            <a:r>
              <a:rPr lang="he-IL" sz="1600" dirty="0"/>
              <a:t>'מרצ'</a:t>
            </a:r>
            <a:r>
              <a:rPr lang="en-US" sz="1600" dirty="0"/>
              <a:t>, </a:t>
            </a:r>
            <a:r>
              <a:rPr lang="he-IL" sz="1600" dirty="0"/>
              <a:t>'אמת' </a:t>
            </a:r>
            <a:r>
              <a:rPr lang="en-US" sz="1600" dirty="0"/>
              <a:t> and </a:t>
            </a:r>
            <a:r>
              <a:rPr lang="he-IL" sz="1600" dirty="0"/>
              <a:t>'ל'</a:t>
            </a:r>
            <a:r>
              <a:rPr lang="en-US" sz="1600" dirty="0"/>
              <a:t>), constituting nearly 88% of the vote share, while </a:t>
            </a:r>
            <a:r>
              <a:rPr lang="he-IL" sz="1600" dirty="0"/>
              <a:t>'ג'</a:t>
            </a:r>
            <a:r>
              <a:rPr lang="en-US" sz="1600" dirty="0"/>
              <a:t> and </a:t>
            </a:r>
            <a:r>
              <a:rPr lang="he-IL" sz="1600" dirty="0"/>
              <a:t>'שס'</a:t>
            </a:r>
            <a:r>
              <a:rPr lang="en-US" sz="1600" dirty="0"/>
              <a:t> together received just over 5% of the total vote.</a:t>
            </a:r>
          </a:p>
        </p:txBody>
      </p:sp>
    </p:spTree>
    <p:extLst>
      <p:ext uri="{BB962C8B-B14F-4D97-AF65-F5344CB8AC3E}">
        <p14:creationId xmlns:p14="http://schemas.microsoft.com/office/powerpoint/2010/main" val="491972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8838-ECD7-435E-8DAD-546E84FAD03A}"/>
              </a:ext>
            </a:extLst>
          </p:cNvPr>
          <p:cNvSpPr>
            <a:spLocks noGrp="1"/>
          </p:cNvSpPr>
          <p:nvPr>
            <p:ph type="title"/>
          </p:nvPr>
        </p:nvSpPr>
        <p:spPr>
          <a:xfrm>
            <a:off x="4346489" y="0"/>
            <a:ext cx="7845508" cy="1110343"/>
          </a:xfrm>
        </p:spPr>
        <p:txBody>
          <a:bodyPr/>
          <a:lstStyle/>
          <a:p>
            <a:r>
              <a:rPr lang="en-US" dirty="0"/>
              <a:t>Distances</a:t>
            </a:r>
          </a:p>
        </p:txBody>
      </p:sp>
      <p:pic>
        <p:nvPicPr>
          <p:cNvPr id="7" name="Picture 6" descr="A screenshot of a cell phone&#10;&#10;Description automatically generated">
            <a:extLst>
              <a:ext uri="{FF2B5EF4-FFF2-40B4-BE49-F238E27FC236}">
                <a16:creationId xmlns:a16="http://schemas.microsoft.com/office/drawing/2014/main" id="{62AEB241-0A55-48C1-99D8-7B3AD68C5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8" y="51648"/>
            <a:ext cx="5534418" cy="3106764"/>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E1FF8CF2-B0BE-4179-BF9C-03BB06CC7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69" y="3775332"/>
            <a:ext cx="5534417" cy="303102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AF97552-3494-4D40-991C-8846C40ED8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1530" y="2337640"/>
            <a:ext cx="5223354" cy="3917515"/>
          </a:xfrm>
          <a:prstGeom prst="rect">
            <a:avLst/>
          </a:prstGeom>
        </p:spPr>
      </p:pic>
      <p:sp>
        <p:nvSpPr>
          <p:cNvPr id="6" name="Title 1">
            <a:extLst>
              <a:ext uri="{FF2B5EF4-FFF2-40B4-BE49-F238E27FC236}">
                <a16:creationId xmlns:a16="http://schemas.microsoft.com/office/drawing/2014/main" id="{CA5FF961-C1DD-47DE-90D5-6684BDF22B14}"/>
              </a:ext>
            </a:extLst>
          </p:cNvPr>
          <p:cNvSpPr txBox="1">
            <a:spLocks/>
          </p:cNvSpPr>
          <p:nvPr/>
        </p:nvSpPr>
        <p:spPr>
          <a:xfrm>
            <a:off x="728617" y="2918024"/>
            <a:ext cx="4256720" cy="107205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Min</a:t>
            </a:r>
          </a:p>
        </p:txBody>
      </p:sp>
      <p:sp>
        <p:nvSpPr>
          <p:cNvPr id="8" name="Title 1">
            <a:extLst>
              <a:ext uri="{FF2B5EF4-FFF2-40B4-BE49-F238E27FC236}">
                <a16:creationId xmlns:a16="http://schemas.microsoft.com/office/drawing/2014/main" id="{ACADC692-EFBB-45C4-A8D5-800048A3A0F4}"/>
              </a:ext>
            </a:extLst>
          </p:cNvPr>
          <p:cNvSpPr txBox="1">
            <a:spLocks/>
          </p:cNvSpPr>
          <p:nvPr/>
        </p:nvSpPr>
        <p:spPr>
          <a:xfrm>
            <a:off x="7234847" y="1478156"/>
            <a:ext cx="4256720" cy="107205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Max</a:t>
            </a:r>
          </a:p>
        </p:txBody>
      </p:sp>
    </p:spTree>
    <p:extLst>
      <p:ext uri="{BB962C8B-B14F-4D97-AF65-F5344CB8AC3E}">
        <p14:creationId xmlns:p14="http://schemas.microsoft.com/office/powerpoint/2010/main" val="3455192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EE1A-80E3-4CEA-9DE3-F5354C2C2673}"/>
              </a:ext>
            </a:extLst>
          </p:cNvPr>
          <p:cNvSpPr>
            <a:spLocks noGrp="1"/>
          </p:cNvSpPr>
          <p:nvPr>
            <p:ph type="title"/>
          </p:nvPr>
        </p:nvSpPr>
        <p:spPr>
          <a:xfrm>
            <a:off x="1086642" y="387074"/>
            <a:ext cx="10018713" cy="546652"/>
          </a:xfrm>
        </p:spPr>
        <p:txBody>
          <a:bodyPr>
            <a:normAutofit fontScale="90000"/>
          </a:bodyPr>
          <a:lstStyle/>
          <a:p>
            <a:r>
              <a:rPr lang="en-US" dirty="0"/>
              <a:t>Distances:</a:t>
            </a:r>
          </a:p>
        </p:txBody>
      </p:sp>
      <p:sp>
        <p:nvSpPr>
          <p:cNvPr id="5" name="Rectangle 4">
            <a:extLst>
              <a:ext uri="{FF2B5EF4-FFF2-40B4-BE49-F238E27FC236}">
                <a16:creationId xmlns:a16="http://schemas.microsoft.com/office/drawing/2014/main" id="{9465CC45-9CB4-4CF4-AA23-20ED2359B9A3}"/>
              </a:ext>
            </a:extLst>
          </p:cNvPr>
          <p:cNvSpPr/>
          <p:nvPr/>
        </p:nvSpPr>
        <p:spPr>
          <a:xfrm>
            <a:off x="1086642" y="1141210"/>
            <a:ext cx="10938344" cy="5546134"/>
          </a:xfrm>
          <a:prstGeom prst="rect">
            <a:avLst/>
          </a:prstGeom>
          <a:solidFill>
            <a:schemeClr val="bg1">
              <a:alpha val="60000"/>
            </a:schemeClr>
          </a:solidFill>
        </p:spPr>
        <p:txBody>
          <a:bodyPr wrap="square">
            <a:spAutoFit/>
          </a:bodyPr>
          <a:lstStyle/>
          <a:p>
            <a:pPr marL="285750" indent="-285750" algn="just">
              <a:lnSpc>
                <a:spcPct val="200000"/>
              </a:lnSpc>
              <a:buClr>
                <a:schemeClr val="accent1"/>
              </a:buClr>
              <a:buSzPct val="200000"/>
              <a:buFont typeface="Arial" panose="020B0604020202020204" pitchFamily="34" charset="0"/>
              <a:buChar char="•"/>
            </a:pPr>
            <a:r>
              <a:rPr lang="en-US" sz="2000" dirty="0"/>
              <a:t>For these graphs we took all of the parties that ran in the election, even those that didn’t pass the threshold of 3.25% to win seats in the Knesset.</a:t>
            </a:r>
          </a:p>
          <a:p>
            <a:pPr marL="285750" indent="-285750" algn="just">
              <a:lnSpc>
                <a:spcPct val="200000"/>
              </a:lnSpc>
              <a:buClr>
                <a:schemeClr val="accent1"/>
              </a:buClr>
              <a:buSzPct val="200000"/>
              <a:buFont typeface="Arial" panose="020B0604020202020204" pitchFamily="34" charset="0"/>
              <a:buChar char="•"/>
            </a:pPr>
            <a:r>
              <a:rPr lang="en-US" sz="2000" dirty="0"/>
              <a:t>For the Min Distance graph (the closest city/town after calculating the multinomial distribution using the formula provided in the exercise description), we found that the results for </a:t>
            </a:r>
            <a:r>
              <a:rPr lang="he-IL" sz="2000" dirty="0"/>
              <a:t>'מעטפות חיצוניות'</a:t>
            </a:r>
            <a:r>
              <a:rPr lang="en-US" sz="2000" dirty="0"/>
              <a:t> most resembled the countrywide results, with a distance ‘score’ of about 0.008.</a:t>
            </a:r>
          </a:p>
          <a:p>
            <a:pPr marL="285750" indent="-285750" algn="just">
              <a:lnSpc>
                <a:spcPct val="200000"/>
              </a:lnSpc>
              <a:buClr>
                <a:schemeClr val="accent1"/>
              </a:buClr>
              <a:buSzPct val="200000"/>
              <a:buFont typeface="Arial" panose="020B0604020202020204" pitchFamily="34" charset="0"/>
              <a:buChar char="•"/>
            </a:pPr>
            <a:r>
              <a:rPr lang="en-US" sz="2000" dirty="0"/>
              <a:t>However, since </a:t>
            </a:r>
            <a:r>
              <a:rPr lang="he-IL" sz="2000" dirty="0"/>
              <a:t>'מעטפות חיצוניות'</a:t>
            </a:r>
            <a:r>
              <a:rPr lang="en-US" sz="2000" dirty="0"/>
              <a:t> is not actually a city, we also found the city with the second smallest distance ‘score’, which was </a:t>
            </a:r>
            <a:r>
              <a:rPr lang="he-IL" sz="2000" dirty="0"/>
              <a:t>'חיפה'</a:t>
            </a:r>
            <a:r>
              <a:rPr lang="en-US" sz="2000" dirty="0"/>
              <a:t> with a ‘score’ of about 0.011.</a:t>
            </a:r>
          </a:p>
          <a:p>
            <a:pPr marL="285750" indent="-285750" algn="just">
              <a:lnSpc>
                <a:spcPct val="200000"/>
              </a:lnSpc>
              <a:buClr>
                <a:schemeClr val="accent1"/>
              </a:buClr>
              <a:buSzPct val="200000"/>
              <a:buFont typeface="Arial" panose="020B0604020202020204" pitchFamily="34" charset="0"/>
              <a:buChar char="•"/>
            </a:pPr>
            <a:r>
              <a:rPr lang="en-US" sz="2000" dirty="0"/>
              <a:t>For the Max Distance graph (the furthest city/town), we found that </a:t>
            </a:r>
            <a:r>
              <a:rPr lang="he-IL" sz="2000" dirty="0"/>
              <a:t>'קוממיות’</a:t>
            </a:r>
            <a:r>
              <a:rPr lang="en-US" sz="2000" dirty="0"/>
              <a:t> was the town whose voting pattern least resembled that of the country as a whole, with a distance ‘score’ of about 0.987.</a:t>
            </a:r>
          </a:p>
        </p:txBody>
      </p:sp>
    </p:spTree>
    <p:extLst>
      <p:ext uri="{BB962C8B-B14F-4D97-AF65-F5344CB8AC3E}">
        <p14:creationId xmlns:p14="http://schemas.microsoft.com/office/powerpoint/2010/main" val="2527258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3139</TotalTime>
  <Words>905</Words>
  <Application>Microsoft Office PowerPoint</Application>
  <PresentationFormat>Widescreen</PresentationFormat>
  <Paragraphs>47</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Corbel</vt:lpstr>
      <vt:lpstr>Parallax</vt:lpstr>
      <vt:lpstr>Stat. Lab Week 1</vt:lpstr>
      <vt:lpstr>Intro:</vt:lpstr>
      <vt:lpstr>Invalid Votes</vt:lpstr>
      <vt:lpstr>City Comparison</vt:lpstr>
      <vt:lpstr>City Comparison</vt:lpstr>
      <vt:lpstr>Distances</vt:lpstr>
      <vt:lpstr>Distances: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Lab, week 4</dc:title>
  <dc:creator>Daniel Deygin</dc:creator>
  <cp:lastModifiedBy>Meir Joffe</cp:lastModifiedBy>
  <cp:revision>68</cp:revision>
  <dcterms:created xsi:type="dcterms:W3CDTF">2018-11-07T11:54:54Z</dcterms:created>
  <dcterms:modified xsi:type="dcterms:W3CDTF">2019-11-02T07:14:57Z</dcterms:modified>
</cp:coreProperties>
</file>