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9" r:id="rId4"/>
    <p:sldId id="270" r:id="rId5"/>
    <p:sldId id="266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5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195" autoAdjust="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28D36-FB86-4EBF-8E25-54EA9CE3893F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E2320-EC51-4254-915D-8872AEEA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E2320-EC51-4254-915D-8872AEEA38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07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E2320-EC51-4254-915D-8872AEEA38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92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E2320-EC51-4254-915D-8872AEEA38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01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E2320-EC51-4254-915D-8872AEEA38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13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E2320-EC51-4254-915D-8872AEEA38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58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E2320-EC51-4254-915D-8872AEEA38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8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7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34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39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30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58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1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21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8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8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5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6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0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70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8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1EA250-6D6E-4B19-A950-D066F2807D6B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1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DECF-45BF-44E3-A398-E774F072D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467750"/>
            <a:ext cx="6987645" cy="2616199"/>
          </a:xfrm>
        </p:spPr>
        <p:txBody>
          <a:bodyPr/>
          <a:lstStyle/>
          <a:p>
            <a:pPr algn="ctr"/>
            <a:r>
              <a:rPr lang="he-IL" dirty="0"/>
              <a:t>מעבדה 2</a:t>
            </a:r>
            <a:br>
              <a:rPr lang="en-US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1D751-64B9-471B-AFA5-224BFBC47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122965"/>
            <a:ext cx="6987645" cy="138853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Y. </a:t>
            </a:r>
            <a:r>
              <a:rPr lang="en-US" sz="3200" b="1" dirty="0"/>
              <a:t>Braun </a:t>
            </a:r>
            <a:r>
              <a:rPr lang="en-US" sz="4400" b="1" dirty="0"/>
              <a:t>    M. </a:t>
            </a:r>
            <a:r>
              <a:rPr lang="en-US" sz="3200" b="1" dirty="0"/>
              <a:t>Joffe</a:t>
            </a:r>
          </a:p>
          <a:p>
            <a:pPr algn="l"/>
            <a:r>
              <a:rPr lang="en-US" sz="2400" b="1" dirty="0"/>
              <a:t>309914646		324680461</a:t>
            </a:r>
          </a:p>
        </p:txBody>
      </p:sp>
      <p:pic>
        <p:nvPicPr>
          <p:cNvPr id="5" name="תמונה 4" descr="תמונה שמכילה אלקטרוניקה, כתום, מחשב, ישיבה&#10;&#10;התיאור נוצר באופן אוטומטי">
            <a:extLst>
              <a:ext uri="{FF2B5EF4-FFF2-40B4-BE49-F238E27FC236}">
                <a16:creationId xmlns:a16="http://schemas.microsoft.com/office/drawing/2014/main" id="{DD55D96F-64B8-4CCA-B981-3FA0A3F69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387" y="-10535"/>
            <a:ext cx="4224322" cy="2827480"/>
          </a:xfrm>
          <a:prstGeom prst="rect">
            <a:avLst/>
          </a:prstGeom>
        </p:spPr>
      </p:pic>
      <p:pic>
        <p:nvPicPr>
          <p:cNvPr id="7" name="תמונה 6" descr="תמונה שמכילה אדם, ישיבה, איש, שולחן&#10;&#10;התיאור נוצר באופן אוטומטי">
            <a:extLst>
              <a:ext uri="{FF2B5EF4-FFF2-40B4-BE49-F238E27FC236}">
                <a16:creationId xmlns:a16="http://schemas.microsoft.com/office/drawing/2014/main" id="{C660231A-03C4-428E-863A-6F6EC3D19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13" y="2827219"/>
            <a:ext cx="4381780" cy="2231337"/>
          </a:xfrm>
          <a:prstGeom prst="rect">
            <a:avLst/>
          </a:prstGeom>
        </p:spPr>
      </p:pic>
      <p:pic>
        <p:nvPicPr>
          <p:cNvPr id="9" name="תמונה 8" descr="תמונה שמכילה אדם, מקורה, איש, אישה&#10;&#10;התיאור נוצר באופן אוטומטי">
            <a:extLst>
              <a:ext uri="{FF2B5EF4-FFF2-40B4-BE49-F238E27FC236}">
                <a16:creationId xmlns:a16="http://schemas.microsoft.com/office/drawing/2014/main" id="{3B27C61F-64BF-42DA-A22B-C2AB3B638B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935" y="10013"/>
            <a:ext cx="3295596" cy="2475154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CC6DC9E9-9B20-4F2C-AAE1-0913D9E794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375" y="2766252"/>
            <a:ext cx="3581625" cy="2353270"/>
          </a:xfrm>
          <a:prstGeom prst="rect">
            <a:avLst/>
          </a:prstGeom>
        </p:spPr>
      </p:pic>
      <p:pic>
        <p:nvPicPr>
          <p:cNvPr id="13" name="תמונה 12" descr="תמונה שמכילה איש, צילום, עמידה, לדגמן&#10;&#10;התיאור נוצר באופן אוטומטי">
            <a:extLst>
              <a:ext uri="{FF2B5EF4-FFF2-40B4-BE49-F238E27FC236}">
                <a16:creationId xmlns:a16="http://schemas.microsoft.com/office/drawing/2014/main" id="{00328E2F-AD2F-425A-87DF-B9AD37E690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74" y="4457068"/>
            <a:ext cx="3581625" cy="2383409"/>
          </a:xfrm>
          <a:prstGeom prst="rect">
            <a:avLst/>
          </a:prstGeom>
        </p:spPr>
      </p:pic>
      <p:pic>
        <p:nvPicPr>
          <p:cNvPr id="15" name="תמונה 1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5B164A27-A909-414D-ADEE-6EA568B259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530" y="8680"/>
            <a:ext cx="4704469" cy="2630585"/>
          </a:xfrm>
          <a:prstGeom prst="rect">
            <a:avLst/>
          </a:prstGeom>
        </p:spPr>
      </p:pic>
      <p:pic>
        <p:nvPicPr>
          <p:cNvPr id="23" name="תמונה 22">
            <a:extLst>
              <a:ext uri="{FF2B5EF4-FFF2-40B4-BE49-F238E27FC236}">
                <a16:creationId xmlns:a16="http://schemas.microsoft.com/office/drawing/2014/main" id="{7242B26B-8CF3-4BD7-BF47-EE38336C70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2114" y="5058556"/>
            <a:ext cx="4664587" cy="1781921"/>
          </a:xfrm>
          <a:prstGeom prst="rect">
            <a:avLst/>
          </a:prstGeom>
        </p:spPr>
      </p:pic>
      <p:pic>
        <p:nvPicPr>
          <p:cNvPr id="25" name="תמונה 24" descr="תמונה שמכילה איש, אדם, מקורה, משקפיים&#10;&#10;התיאור נוצר באופן אוטומטי">
            <a:extLst>
              <a:ext uri="{FF2B5EF4-FFF2-40B4-BE49-F238E27FC236}">
                <a16:creationId xmlns:a16="http://schemas.microsoft.com/office/drawing/2014/main" id="{220B43D6-685B-4651-85A5-3403D4768E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99" y="5119522"/>
            <a:ext cx="3967899" cy="172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7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47D30-9786-4970-8FD6-9073E3E2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88774"/>
          </a:xfrm>
        </p:spPr>
        <p:txBody>
          <a:bodyPr/>
          <a:lstStyle/>
          <a:p>
            <a:r>
              <a:rPr lang="he-IL" dirty="0"/>
              <a:t>רקע: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5814D-9B17-4A81-99DC-47700BB66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48077"/>
            <a:ext cx="10018713" cy="4021936"/>
          </a:xfrm>
        </p:spPr>
        <p:txBody>
          <a:bodyPr anchor="t">
            <a:normAutofit fontScale="85000" lnSpcReduction="10000"/>
          </a:bodyPr>
          <a:lstStyle/>
          <a:p>
            <a:pPr algn="just" rtl="1"/>
            <a:r>
              <a:rPr lang="he-IL" dirty="0"/>
              <a:t>במעבדה זו נראה את הקשרים בין הצבעות למפלגות השונות באמצעות ניתוחים מזוויות שונות בבחירות לכנסת ה-22 (ספטמבר 2019).</a:t>
            </a:r>
          </a:p>
          <a:p>
            <a:pPr algn="just" rtl="1"/>
            <a:r>
              <a:rPr lang="he-IL" dirty="0"/>
              <a:t>3 </a:t>
            </a:r>
            <a:r>
              <a:rPr lang="en-US" dirty="0"/>
              <a:t>scatter-plots</a:t>
            </a:r>
            <a:r>
              <a:rPr lang="he-IL" dirty="0"/>
              <a:t> המשוות בין שתי מפלגות כך שהיישובים הגדולים יהיו בעלי פרופורציה מתאימה לגודלם וכאשר היישוב הגדול ביותר (ללא "מעטפות חיצוניות") מקבל את הערך 200.</a:t>
            </a:r>
          </a:p>
          <a:p>
            <a:pPr algn="just" rtl="1"/>
            <a:r>
              <a:rPr lang="he-IL" dirty="0"/>
              <a:t>נציג </a:t>
            </a:r>
            <a:r>
              <a:rPr lang="en-US" dirty="0"/>
              <a:t>Heatmaps</a:t>
            </a:r>
            <a:r>
              <a:rPr lang="he-IL" dirty="0"/>
              <a:t> המכילות קורלציות (לפי שיטות </a:t>
            </a:r>
            <a:r>
              <a:rPr lang="en-US" dirty="0"/>
              <a:t>Pearson</a:t>
            </a:r>
            <a:r>
              <a:rPr lang="he-IL" dirty="0"/>
              <a:t> ו-</a:t>
            </a:r>
            <a:r>
              <a:rPr lang="en-US" dirty="0"/>
              <a:t>Spearman</a:t>
            </a:r>
            <a:r>
              <a:rPr lang="he-IL" dirty="0"/>
              <a:t>) בין 10 המפלגות הגדולולת ונסדר אותן פעם על פי גודלם ופעם על פי האוריינטציה הפוליטית אליה הן משתייכות.</a:t>
            </a:r>
          </a:p>
          <a:p>
            <a:pPr algn="just" rtl="1"/>
            <a:r>
              <a:rPr lang="he-IL" dirty="0"/>
              <a:t>נציג מצב היפותטי לו אחוזי ההצבעה בכל ישוב היו 100 ונראה את השפעת "הניפוח" של אחוזי ההצבעה על המפלגות השונות. </a:t>
            </a:r>
          </a:p>
          <a:p>
            <a:pPr algn="just" rtl="1"/>
            <a:r>
              <a:rPr lang="he-IL" dirty="0"/>
              <a:t>נפעיל את פונקציית הניפוח על קובץ הקלפיות ונבצע השוואה בין התוצאות באופן דומה.</a:t>
            </a:r>
          </a:p>
          <a:p>
            <a:pPr algn="just" rtl="1"/>
            <a:r>
              <a:rPr lang="he-IL" dirty="0"/>
              <a:t>נתונים כללים: 1) מספר בעלי זכות הבחירה – 6,394,030	2) סך המצביעים – 4,465,168</a:t>
            </a:r>
          </a:p>
          <a:p>
            <a:pPr algn="just" rtl="1"/>
            <a:r>
              <a:rPr lang="he-IL" dirty="0"/>
              <a:t>3) שיעור ההצבעה – 69.8%	4)אחוז החסימה – 3.25%	5) מספר הקולות הכשרים – 4,436,806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8C29243-C1F6-444D-B63E-E43D2A7A6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91312"/>
            <a:ext cx="1695237" cy="1186157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DFFDE04D-2EBA-40C3-9332-0515B54475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237" y="5686707"/>
            <a:ext cx="1695236" cy="1171293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A0C78986-6201-43C8-84E6-B5A6FE0D5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4847" y="5688347"/>
            <a:ext cx="3483031" cy="1163332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C745DB55-5F5F-4DEB-AE7B-016EFBA9AE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500" y="9765"/>
            <a:ext cx="4397500" cy="1659611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E7548488-DBA0-46E9-A23F-61D3799E88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2501" y="1"/>
            <a:ext cx="3032000" cy="1140430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BFBF95B2-3692-4FB8-93EC-1829E5805A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35" y="-1"/>
            <a:ext cx="4770400" cy="174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6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EE1A-80E3-4CEA-9DE3-F5354C2C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387074"/>
            <a:ext cx="10018713" cy="546652"/>
          </a:xfrm>
        </p:spPr>
        <p:txBody>
          <a:bodyPr>
            <a:normAutofit fontScale="90000"/>
          </a:bodyPr>
          <a:lstStyle/>
          <a:p>
            <a:r>
              <a:rPr lang="he-IL" dirty="0"/>
              <a:t>גרף פיזור בהתאם לפרופורציות</a:t>
            </a:r>
            <a:endParaRPr lang="en-US" dirty="0"/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1B2FEE05-6BD2-4A35-9137-0CB0F8DF1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312" y="907542"/>
            <a:ext cx="4041623" cy="3031218"/>
          </a:xfrm>
          <a:prstGeom prst="rect">
            <a:avLst/>
          </a:prstGeom>
        </p:spPr>
      </p:pic>
      <p:pic>
        <p:nvPicPr>
          <p:cNvPr id="15" name="תמונה 1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995E1C60-44BC-4A9E-A09B-2DF129C5A4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7" y="916973"/>
            <a:ext cx="3842531" cy="3031218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E2C1B91C-94BC-450C-9767-83BC6FFD94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360" y="907542"/>
            <a:ext cx="3901404" cy="304064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9203BFA-3AA5-45A4-8D96-5A7D7A6FB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03" y="4026990"/>
            <a:ext cx="11897472" cy="2678610"/>
          </a:xfrm>
          <a:solidFill>
            <a:schemeClr val="bg1">
              <a:alpha val="60000"/>
            </a:schemeClr>
          </a:solidFill>
        </p:spPr>
        <p:txBody>
          <a:bodyPr anchor="t">
            <a:noAutofit/>
          </a:bodyPr>
          <a:lstStyle/>
          <a:p>
            <a:pPr algn="just" rtl="1"/>
            <a:r>
              <a:rPr lang="he-IL" dirty="0"/>
              <a:t>בגרף הצבוע בכחול ניתן לראות את הפיזור בין שתי המפלגות הגדולות (הליכוד וכחול לבן)</a:t>
            </a:r>
            <a:r>
              <a:rPr lang="en-US" dirty="0"/>
              <a:t>.</a:t>
            </a:r>
            <a:r>
              <a:rPr lang="he-IL" dirty="0"/>
              <a:t> העיגולים הבולטים בגודלם מייצגים ערים גדולות אשר חילקו בצורה שווה (יחסית) את קולם.</a:t>
            </a:r>
          </a:p>
          <a:p>
            <a:pPr algn="just" rtl="1"/>
            <a:r>
              <a:rPr lang="he-IL" dirty="0"/>
              <a:t>הגרף הצבוע באדום מצביע על הפרדה ברורה בפיזור הקולות, וניתן לראות שלא קיים יישוב שבו שיעור ההצבעות עבור שתי המפלגות עובר את רף ה- 5%.</a:t>
            </a:r>
          </a:p>
          <a:p>
            <a:pPr algn="just" rtl="1"/>
            <a:r>
              <a:rPr lang="he-IL" dirty="0"/>
              <a:t>בגרף הצבוע בירוק בחרנו שתי מפלגות אשר אחוז הקולות שקיבלו במרבית היישובים דומה עם נטייה קלה למפלגת העבודה – גשר בערים הגדולות.</a:t>
            </a:r>
          </a:p>
        </p:txBody>
      </p:sp>
    </p:spTree>
    <p:extLst>
      <p:ext uri="{BB962C8B-B14F-4D97-AF65-F5344CB8AC3E}">
        <p14:creationId xmlns:p14="http://schemas.microsoft.com/office/powerpoint/2010/main" val="144615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EE1A-80E3-4CEA-9DE3-F5354C2C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325430"/>
            <a:ext cx="10018713" cy="546652"/>
          </a:xfrm>
        </p:spPr>
        <p:txBody>
          <a:bodyPr>
            <a:normAutofit fontScale="90000"/>
          </a:bodyPr>
          <a:lstStyle/>
          <a:p>
            <a:r>
              <a:rPr lang="he-IL" dirty="0"/>
              <a:t>מפות חום מסודרות לפי גודל</a:t>
            </a:r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041B8A8-EF80-4C8F-AE5A-C00CC34E24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4" t="1524" r="5873"/>
          <a:stretch/>
        </p:blipFill>
        <p:spPr>
          <a:xfrm>
            <a:off x="7017250" y="832206"/>
            <a:ext cx="4982967" cy="3267185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C53752E4-F4DD-43D7-A11C-544FC54D59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2" t="2902" r="6026" b="1214"/>
          <a:stretch/>
        </p:blipFill>
        <p:spPr>
          <a:xfrm>
            <a:off x="1571946" y="832206"/>
            <a:ext cx="5095983" cy="326718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8ACEE0A-6FDE-4F9B-9D38-7FD62202D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03" y="4109182"/>
            <a:ext cx="11897472" cy="2217908"/>
          </a:xfrm>
        </p:spPr>
        <p:txBody>
          <a:bodyPr anchor="t">
            <a:noAutofit/>
          </a:bodyPr>
          <a:lstStyle/>
          <a:p>
            <a:pPr algn="r" rtl="1"/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EDA044D-DDD7-4DD5-9F14-746B8E2093CB}"/>
              </a:ext>
            </a:extLst>
          </p:cNvPr>
          <p:cNvSpPr txBox="1">
            <a:spLocks/>
          </p:cNvSpPr>
          <p:nvPr/>
        </p:nvSpPr>
        <p:spPr>
          <a:xfrm>
            <a:off x="131856" y="4128020"/>
            <a:ext cx="11897472" cy="272998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 rtl="1"/>
            <a:r>
              <a:rPr lang="he-IL" dirty="0"/>
              <a:t>ישנן 2 מפות חום המבוססות על חישובי קורלציה האחת לפי שיטת </a:t>
            </a:r>
            <a:r>
              <a:rPr lang="en-US" dirty="0"/>
              <a:t>Spearman</a:t>
            </a:r>
            <a:r>
              <a:rPr lang="he-IL" dirty="0"/>
              <a:t> והשנייה לפי </a:t>
            </a:r>
            <a:r>
              <a:rPr lang="en-US" dirty="0"/>
              <a:t>Pearson</a:t>
            </a:r>
            <a:r>
              <a:rPr lang="he-IL" dirty="0"/>
              <a:t> וניתן לראות את ההבדלים דרך צורת ההצגה.</a:t>
            </a:r>
          </a:p>
          <a:p>
            <a:pPr algn="just" rtl="1"/>
            <a:r>
              <a:rPr lang="he-IL" dirty="0"/>
              <a:t>לאורך האלכסון הקור' הינה בעלת ערך 1 ומסומנת בצבע הבהיר ביותר ולעומת זאת בצבע השחור נמצאת קור' נמוכה תלוי שיטה (לפי </a:t>
            </a:r>
            <a:r>
              <a:rPr lang="en-US" dirty="0"/>
              <a:t>Spearman</a:t>
            </a:r>
            <a:r>
              <a:rPr lang="he-IL" dirty="0"/>
              <a:t> פיזור הקור' אינו אחיד לעומת </a:t>
            </a:r>
            <a:r>
              <a:rPr lang="en-US" dirty="0"/>
              <a:t>Pearson</a:t>
            </a:r>
            <a:r>
              <a:rPr lang="he-IL" dirty="0"/>
              <a:t>).</a:t>
            </a:r>
          </a:p>
          <a:p>
            <a:pPr algn="just" rtl="1"/>
            <a:r>
              <a:rPr lang="he-IL" dirty="0"/>
              <a:t>הבולטת מכולן הינה הרשימה המשותפת אשר אינה בעלת קור' עם אף מפלגה לפי </a:t>
            </a:r>
            <a:r>
              <a:rPr lang="en-US" dirty="0"/>
              <a:t>Pearson</a:t>
            </a:r>
            <a:r>
              <a:rPr lang="he-IL" dirty="0"/>
              <a:t>, אך לפי </a:t>
            </a:r>
            <a:r>
              <a:rPr lang="en-US" dirty="0"/>
              <a:t>Spearman</a:t>
            </a:r>
            <a:r>
              <a:rPr lang="he-IL" dirty="0"/>
              <a:t> הינה בעלת קשר בינוני עם המחנה הדמוקרטי (0.58) והעבודה גשר (</a:t>
            </a:r>
            <a:r>
              <a:rPr lang="en-US" dirty="0"/>
              <a:t>0.424</a:t>
            </a:r>
            <a:r>
              <a:rPr lang="he-IL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508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A8838-ECD7-435E-8DAD-546E84FA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168167"/>
            <a:ext cx="10018713" cy="910646"/>
          </a:xfrm>
        </p:spPr>
        <p:txBody>
          <a:bodyPr>
            <a:normAutofit/>
          </a:bodyPr>
          <a:lstStyle/>
          <a:p>
            <a:r>
              <a:rPr lang="he-IL" dirty="0"/>
              <a:t>מפות חום לפי אוריינטציה פוליטית</a:t>
            </a:r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EF16E66-656B-4D64-9944-9AFA7353FC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8" t="2739" r="207" b="3249"/>
          <a:stretch/>
        </p:blipFill>
        <p:spPr>
          <a:xfrm>
            <a:off x="6814182" y="873305"/>
            <a:ext cx="5215145" cy="3184989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7C84B573-4C1E-47C6-93F2-42C30C2B41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4" t="2739" b="3249"/>
          <a:stretch/>
        </p:blipFill>
        <p:spPr>
          <a:xfrm>
            <a:off x="1458929" y="904127"/>
            <a:ext cx="4982967" cy="318498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EF5008-FFD0-41CD-884B-E7E8F99A1CD7}"/>
              </a:ext>
            </a:extLst>
          </p:cNvPr>
          <p:cNvSpPr txBox="1">
            <a:spLocks/>
          </p:cNvSpPr>
          <p:nvPr/>
        </p:nvSpPr>
        <p:spPr>
          <a:xfrm>
            <a:off x="131856" y="4220486"/>
            <a:ext cx="11897472" cy="22179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 rtl="1"/>
            <a:endParaRPr lang="he-I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8E30EEF-1207-45B7-A8AE-E05C55E35A14}"/>
              </a:ext>
            </a:extLst>
          </p:cNvPr>
          <p:cNvSpPr txBox="1">
            <a:spLocks/>
          </p:cNvSpPr>
          <p:nvPr/>
        </p:nvSpPr>
        <p:spPr>
          <a:xfrm>
            <a:off x="131856" y="4188955"/>
            <a:ext cx="11897472" cy="2642769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 rtl="1"/>
            <a:r>
              <a:rPr lang="he-IL" dirty="0"/>
              <a:t>מפות אלה מכילות את אותם נתוני הצבעות כמו בשקף הקודם אך בסידור שונה של המפלגות לפי שיוך למחנה מסוים (ימין או שמאל).</a:t>
            </a:r>
          </a:p>
          <a:p>
            <a:pPr algn="just" rtl="1"/>
            <a:r>
              <a:rPr lang="he-IL" dirty="0"/>
              <a:t>ניתן לראות קור' גבוהה בין מפלגות אשר בתוך המחנה וקור' נמוכה עם מפלגות מחוץ למחנה.</a:t>
            </a:r>
          </a:p>
          <a:p>
            <a:pPr algn="just" rtl="1"/>
            <a:r>
              <a:rPr lang="he-IL" dirty="0"/>
              <a:t>מתוך המפות לפי </a:t>
            </a:r>
            <a:r>
              <a:rPr lang="en-US" dirty="0"/>
              <a:t>Pearson</a:t>
            </a:r>
            <a:r>
              <a:rPr lang="he-IL" dirty="0"/>
              <a:t> המפלגות עם הקור' הכי נמוכה הן: הרשימה המשותפת ויהדות התורה.</a:t>
            </a:r>
          </a:p>
          <a:p>
            <a:pPr algn="just" rtl="1"/>
            <a:r>
              <a:rPr lang="he-IL" dirty="0"/>
              <a:t>מתוך המפות לפי </a:t>
            </a:r>
            <a:r>
              <a:rPr lang="en-US" dirty="0"/>
              <a:t>Spearman</a:t>
            </a:r>
            <a:r>
              <a:rPr lang="he-IL" dirty="0"/>
              <a:t> רק הרשימה המשותפת הינה בעלת קור' בינונית-נמוכה עם מרבית המפלגות מהמחנה שלה וביחס למחנה הפוליטי השני.</a:t>
            </a:r>
          </a:p>
        </p:txBody>
      </p:sp>
    </p:spTree>
    <p:extLst>
      <p:ext uri="{BB962C8B-B14F-4D97-AF65-F5344CB8AC3E}">
        <p14:creationId xmlns:p14="http://schemas.microsoft.com/office/powerpoint/2010/main" val="1965105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A8838-ECD7-435E-8DAD-546E84FA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1"/>
            <a:ext cx="10018713" cy="777765"/>
          </a:xfrm>
        </p:spPr>
        <p:txBody>
          <a:bodyPr/>
          <a:lstStyle/>
          <a:p>
            <a:r>
              <a:rPr lang="he-IL" dirty="0"/>
              <a:t>הצבעה 100% (השוואה בין פילוח קלפיות וערים)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40E79EB-D9E2-4CA7-9E93-CD57FB6BE012}"/>
              </a:ext>
            </a:extLst>
          </p:cNvPr>
          <p:cNvSpPr txBox="1">
            <a:spLocks/>
          </p:cNvSpPr>
          <p:nvPr/>
        </p:nvSpPr>
        <p:spPr>
          <a:xfrm>
            <a:off x="147263" y="5194742"/>
            <a:ext cx="11897472" cy="1634324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 rtl="1"/>
            <a:r>
              <a:rPr lang="he-IL" dirty="0"/>
              <a:t>הגרף השמאלי מראה את דפוסי ההצבעה לאחר ניפוח ההצבעה ביישובים ל-100% וסידור 10 המפלגות הגדולות ביותר לפי הגודל.</a:t>
            </a:r>
          </a:p>
          <a:p>
            <a:pPr algn="just" rtl="1"/>
            <a:r>
              <a:rPr lang="he-IL" dirty="0"/>
              <a:t>הגרף הימני מראה את דפוסי ההצבעה לאחר ניפוח הקלפיות ל-100% הצבעה וסידור 10 המפלגות הגדולות ביותר לפי הגודל.</a:t>
            </a:r>
          </a:p>
          <a:p>
            <a:pPr algn="just" rtl="1"/>
            <a:endParaRPr lang="he-IL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04FEE2-8C5C-4A66-B0D5-6D7F8927A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282" y="639628"/>
            <a:ext cx="5803711" cy="4515616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AE13EE-21AB-4096-8C57-D864DFE70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2" y="639628"/>
            <a:ext cx="5866547" cy="451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8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A8838-ECD7-435E-8DAD-546E84FA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1110343"/>
          </a:xfrm>
        </p:spPr>
        <p:txBody>
          <a:bodyPr/>
          <a:lstStyle/>
          <a:p>
            <a:r>
              <a:rPr lang="he-IL" dirty="0"/>
              <a:t>הצבעה 100% (השוואה בין פילוח קלפיות וערים)</a:t>
            </a:r>
            <a:endParaRPr lang="en-US" dirty="0"/>
          </a:p>
        </p:txBody>
      </p:sp>
      <p:pic>
        <p:nvPicPr>
          <p:cNvPr id="4" name="תמונה 3" descr="תמונה שמכילה לדגמן, צילום, אנשים, קבוצה&#10;&#10;התיאור נוצר באופן אוטומטי">
            <a:extLst>
              <a:ext uri="{FF2B5EF4-FFF2-40B4-BE49-F238E27FC236}">
                <a16:creationId xmlns:a16="http://schemas.microsoft.com/office/drawing/2014/main" id="{0236C3A5-21F3-43ED-8A74-DB2B6ABA2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0651"/>
            <a:ext cx="3976099" cy="1657350"/>
          </a:xfrm>
          <a:prstGeom prst="rect">
            <a:avLst/>
          </a:prstGeom>
        </p:spPr>
      </p:pic>
      <p:pic>
        <p:nvPicPr>
          <p:cNvPr id="5" name="תמונה 4" descr="תמונה שמכילה בובה, ציור&#10;&#10;התיאור נוצר באופן אוטומטי">
            <a:extLst>
              <a:ext uri="{FF2B5EF4-FFF2-40B4-BE49-F238E27FC236}">
                <a16:creationId xmlns:a16="http://schemas.microsoft.com/office/drawing/2014/main" id="{6289D570-749B-499D-BCF6-A25E7CEB2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099" y="5200650"/>
            <a:ext cx="4027470" cy="16573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EA3294B-5E95-4C2B-8918-391BF57202C8}"/>
              </a:ext>
            </a:extLst>
          </p:cNvPr>
          <p:cNvSpPr txBox="1">
            <a:spLocks/>
          </p:cNvSpPr>
          <p:nvPr/>
        </p:nvSpPr>
        <p:spPr>
          <a:xfrm>
            <a:off x="1555531" y="932127"/>
            <a:ext cx="10489204" cy="361005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 rtl="1"/>
            <a:r>
              <a:rPr lang="he-IL" sz="1800" dirty="0">
                <a:solidFill>
                  <a:srgbClr val="002060"/>
                </a:solidFill>
              </a:rPr>
              <a:t>הערה: </a:t>
            </a:r>
            <a:r>
              <a:rPr lang="he-IL" sz="1800" dirty="0"/>
              <a:t>פונקציית הניפוח (כפי שראינו בכיתה): מס' ההצבעות למפלגה בישוב/קלפי * מס' בעלי זכות הבחירה / מס' הקולות הכשרים באותה קלפי/ישוב.</a:t>
            </a:r>
          </a:p>
          <a:p>
            <a:pPr algn="just" rtl="1"/>
            <a:r>
              <a:rPr lang="he-IL" sz="1800" dirty="0">
                <a:solidFill>
                  <a:srgbClr val="002060"/>
                </a:solidFill>
              </a:rPr>
              <a:t>הערה:</a:t>
            </a:r>
            <a:r>
              <a:rPr lang="he-IL" sz="1800" dirty="0"/>
              <a:t> בכל הקלפיות של "מעטפות חיצוניות", בעלי זכות ההצבעה הינה 0, אך בשל צורת החישוב של </a:t>
            </a:r>
            <a:r>
              <a:rPr lang="en-US" sz="1800" dirty="0"/>
              <a:t>pandas</a:t>
            </a:r>
            <a:r>
              <a:rPr lang="he-IL" sz="1800" dirty="0"/>
              <a:t> לא נדרשנו להתמודד עם מצב של חלוקה ב-0, על אף שלא השמטנו במפורש את הקלפיות הללו.</a:t>
            </a:r>
          </a:p>
          <a:p>
            <a:pPr algn="just" rtl="1"/>
            <a:r>
              <a:rPr lang="he-IL" dirty="0"/>
              <a:t>המפלגה שגדלה הכי הרבה מהניפוחים היא הרשימה המשותפת (כ-1.5%).</a:t>
            </a:r>
          </a:p>
          <a:p>
            <a:pPr algn="just" rtl="1"/>
            <a:r>
              <a:rPr lang="he-IL" dirty="0"/>
              <a:t>המפלגות שקטנו הכי הרבה מהניפוחים היו כחול לבן (0.6-0.8%) ימינה (0.4-0.5%) ויהדות התורה (0.3-0.4%).</a:t>
            </a:r>
          </a:p>
          <a:p>
            <a:pPr algn="just" rtl="1"/>
            <a:r>
              <a:rPr lang="he-IL" dirty="0"/>
              <a:t>הניפוח על הישובים הגדיל את הרשימה המשותפת באחוז לא מבוטל בגלל האחידות של דפוסי ההצבעה בערים הערביות וגם בגלל אחוזי ההצבעה הנמוכים שם.</a:t>
            </a:r>
          </a:p>
          <a:p>
            <a:pPr algn="just" rtl="1"/>
            <a:r>
              <a:rPr lang="he-IL" sz="1800" dirty="0">
                <a:solidFill>
                  <a:srgbClr val="002060"/>
                </a:solidFill>
              </a:rPr>
              <a:t>הערה: </a:t>
            </a:r>
            <a:r>
              <a:rPr lang="he-IL" sz="1800" dirty="0"/>
              <a:t>כאשר ביצענו את פעולת הניפוח הנחנו שדפוסי ההצבעה של אלו אשר לא הצביעו יהיו זהים לדפוסי ההצבעה באותו יישוב\קלפי המקוריים.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17DCCD20-B0AD-41F8-8CC9-D87DDABE57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569" y="5200649"/>
            <a:ext cx="4188429" cy="165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74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4248</TotalTime>
  <Words>657</Words>
  <Application>Microsoft Office PowerPoint</Application>
  <PresentationFormat>Widescreen</PresentationFormat>
  <Paragraphs>41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Parallax</vt:lpstr>
      <vt:lpstr>מעבדה 2 </vt:lpstr>
      <vt:lpstr>רקע:</vt:lpstr>
      <vt:lpstr>גרף פיזור בהתאם לפרופורציות</vt:lpstr>
      <vt:lpstr>מפות חום מסודרות לפי גודל</vt:lpstr>
      <vt:lpstr>מפות חום לפי אוריינטציה פוליטית</vt:lpstr>
      <vt:lpstr>הצבעה 100% (השוואה בין פילוח קלפיות וערים)</vt:lpstr>
      <vt:lpstr>הצבעה 100% (השוואה בין פילוח קלפיות וערים)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Stat. Lab, week 4</dc:title>
  <dc:creator>Daniel Deygin</dc:creator>
  <cp:lastModifiedBy>Meir Joffe</cp:lastModifiedBy>
  <cp:revision>212</cp:revision>
  <dcterms:created xsi:type="dcterms:W3CDTF">2018-11-07T11:54:54Z</dcterms:created>
  <dcterms:modified xsi:type="dcterms:W3CDTF">2019-11-10T08:19:06Z</dcterms:modified>
</cp:coreProperties>
</file>