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56" r:id="rId2"/>
    <p:sldId id="257" r:id="rId3"/>
    <p:sldId id="259" r:id="rId4"/>
    <p:sldId id="266" r:id="rId5"/>
    <p:sldId id="265"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5"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195" autoAdjust="0"/>
  </p:normalViewPr>
  <p:slideViewPr>
    <p:cSldViewPr snapToGrid="0">
      <p:cViewPr varScale="1">
        <p:scale>
          <a:sx n="73" d="100"/>
          <a:sy n="73" d="100"/>
        </p:scale>
        <p:origin x="9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28D36-FB86-4EBF-8E25-54EA9CE3893F}" type="datetimeFigureOut">
              <a:rPr lang="en-US" smtClean="0"/>
              <a:t>17-Nov-19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E2320-EC51-4254-915D-8872AEEA38D0}" type="slidenum">
              <a:rPr lang="en-US" smtClean="0"/>
              <a:t>‹#›</a:t>
            </a:fld>
            <a:endParaRPr lang="en-US"/>
          </a:p>
        </p:txBody>
      </p:sp>
    </p:spTree>
    <p:extLst>
      <p:ext uri="{BB962C8B-B14F-4D97-AF65-F5344CB8AC3E}">
        <p14:creationId xmlns:p14="http://schemas.microsoft.com/office/powerpoint/2010/main" val="418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1</a:t>
            </a:fld>
            <a:endParaRPr lang="en-US"/>
          </a:p>
        </p:txBody>
      </p:sp>
    </p:spTree>
    <p:extLst>
      <p:ext uri="{BB962C8B-B14F-4D97-AF65-F5344CB8AC3E}">
        <p14:creationId xmlns:p14="http://schemas.microsoft.com/office/powerpoint/2010/main" val="223600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2</a:t>
            </a:fld>
            <a:endParaRPr lang="en-US"/>
          </a:p>
        </p:txBody>
      </p:sp>
    </p:spTree>
    <p:extLst>
      <p:ext uri="{BB962C8B-B14F-4D97-AF65-F5344CB8AC3E}">
        <p14:creationId xmlns:p14="http://schemas.microsoft.com/office/powerpoint/2010/main" val="3644992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E2320-EC51-4254-915D-8872AEEA38D0}" type="slidenum">
              <a:rPr lang="en-US" smtClean="0"/>
              <a:t>3</a:t>
            </a:fld>
            <a:endParaRPr lang="en-US"/>
          </a:p>
        </p:txBody>
      </p:sp>
    </p:spTree>
    <p:extLst>
      <p:ext uri="{BB962C8B-B14F-4D97-AF65-F5344CB8AC3E}">
        <p14:creationId xmlns:p14="http://schemas.microsoft.com/office/powerpoint/2010/main" val="286150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4</a:t>
            </a:fld>
            <a:endParaRPr lang="en-US"/>
          </a:p>
        </p:txBody>
      </p:sp>
    </p:spTree>
    <p:extLst>
      <p:ext uri="{BB962C8B-B14F-4D97-AF65-F5344CB8AC3E}">
        <p14:creationId xmlns:p14="http://schemas.microsoft.com/office/powerpoint/2010/main" val="1423858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25E2320-EC51-4254-915D-8872AEEA38D0}" type="slidenum">
              <a:rPr lang="en-US" smtClean="0"/>
              <a:t>6</a:t>
            </a:fld>
            <a:endParaRPr lang="en-US"/>
          </a:p>
        </p:txBody>
      </p:sp>
    </p:spTree>
    <p:extLst>
      <p:ext uri="{BB962C8B-B14F-4D97-AF65-F5344CB8AC3E}">
        <p14:creationId xmlns:p14="http://schemas.microsoft.com/office/powerpoint/2010/main" val="131799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17-Nov-19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607789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17-Nov-19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805272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290534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832039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24203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3594358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89817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332021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92978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EA250-6D6E-4B19-A950-D066F2807D6B}"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4128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1EA250-6D6E-4B19-A950-D066F2807D6B}" type="datetimeFigureOut">
              <a:rPr lang="en-US" smtClean="0"/>
              <a:t>17-Nov-19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97735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EA250-6D6E-4B19-A950-D066F2807D6B}" type="datetimeFigureOut">
              <a:rPr lang="en-US" smtClean="0"/>
              <a:t>17-Nov-19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263296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EA250-6D6E-4B19-A950-D066F2807D6B}" type="datetimeFigureOut">
              <a:rPr lang="en-US" smtClean="0"/>
              <a:t>17-Nov-19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019105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EA250-6D6E-4B19-A950-D066F2807D6B}" type="datetimeFigureOut">
              <a:rPr lang="en-US" smtClean="0"/>
              <a:t>17-Nov-19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1878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EA250-6D6E-4B19-A950-D066F2807D6B}" type="datetimeFigureOut">
              <a:rPr lang="en-US" smtClean="0"/>
              <a:t>17-Nov-19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411077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17-Nov-19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22816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1EA250-6D6E-4B19-A950-D066F2807D6B}" type="datetimeFigureOut">
              <a:rPr lang="en-US" smtClean="0"/>
              <a:t>17-Nov-19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86E9AC-4565-404C-A296-3A06D3755FBB}" type="slidenum">
              <a:rPr lang="en-US" smtClean="0"/>
              <a:t>‹#›</a:t>
            </a:fld>
            <a:endParaRPr lang="en-US"/>
          </a:p>
        </p:txBody>
      </p:sp>
    </p:spTree>
    <p:extLst>
      <p:ext uri="{BB962C8B-B14F-4D97-AF65-F5344CB8AC3E}">
        <p14:creationId xmlns:p14="http://schemas.microsoft.com/office/powerpoint/2010/main" val="175908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1EA250-6D6E-4B19-A950-D066F2807D6B}" type="datetimeFigureOut">
              <a:rPr lang="en-US" smtClean="0"/>
              <a:t>17-Nov-19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86E9AC-4565-404C-A296-3A06D3755FBB}" type="slidenum">
              <a:rPr lang="en-US" smtClean="0"/>
              <a:t>‹#›</a:t>
            </a:fld>
            <a:endParaRPr lang="en-US"/>
          </a:p>
        </p:txBody>
      </p:sp>
    </p:spTree>
    <p:extLst>
      <p:ext uri="{BB962C8B-B14F-4D97-AF65-F5344CB8AC3E}">
        <p14:creationId xmlns:p14="http://schemas.microsoft.com/office/powerpoint/2010/main" val="181461064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DECF-45BF-44E3-A398-E774F072D02F}"/>
              </a:ext>
            </a:extLst>
          </p:cNvPr>
          <p:cNvSpPr>
            <a:spLocks noGrp="1"/>
          </p:cNvSpPr>
          <p:nvPr>
            <p:ph type="ctrTitle"/>
          </p:nvPr>
        </p:nvSpPr>
        <p:spPr>
          <a:xfrm>
            <a:off x="2928401" y="1467750"/>
            <a:ext cx="6987645" cy="2616199"/>
          </a:xfrm>
        </p:spPr>
        <p:txBody>
          <a:bodyPr/>
          <a:lstStyle/>
          <a:p>
            <a:pPr algn="ctr"/>
            <a:r>
              <a:rPr lang="he-IL" dirty="0"/>
              <a:t>מעבדה 3</a:t>
            </a:r>
            <a:br>
              <a:rPr lang="en-US" dirty="0"/>
            </a:br>
            <a:endParaRPr lang="en-US" sz="4800" dirty="0"/>
          </a:p>
        </p:txBody>
      </p:sp>
      <p:sp>
        <p:nvSpPr>
          <p:cNvPr id="3" name="Subtitle 2">
            <a:extLst>
              <a:ext uri="{FF2B5EF4-FFF2-40B4-BE49-F238E27FC236}">
                <a16:creationId xmlns:a16="http://schemas.microsoft.com/office/drawing/2014/main" id="{52E1D751-64B9-471B-AFA5-224BFBC470A4}"/>
              </a:ext>
            </a:extLst>
          </p:cNvPr>
          <p:cNvSpPr>
            <a:spLocks noGrp="1"/>
          </p:cNvSpPr>
          <p:nvPr>
            <p:ph type="subTitle" idx="1"/>
          </p:nvPr>
        </p:nvSpPr>
        <p:spPr>
          <a:xfrm>
            <a:off x="4515377" y="3122965"/>
            <a:ext cx="6987645" cy="1388534"/>
          </a:xfrm>
        </p:spPr>
        <p:txBody>
          <a:bodyPr>
            <a:normAutofit/>
          </a:bodyPr>
          <a:lstStyle/>
          <a:p>
            <a:pPr algn="l"/>
            <a:r>
              <a:rPr lang="en-US" sz="4400" b="1" dirty="0"/>
              <a:t>Y. </a:t>
            </a:r>
            <a:r>
              <a:rPr lang="en-US" sz="3200" b="1" dirty="0"/>
              <a:t>Braun </a:t>
            </a:r>
            <a:r>
              <a:rPr lang="en-US" sz="4400" b="1" dirty="0"/>
              <a:t>    M. </a:t>
            </a:r>
            <a:r>
              <a:rPr lang="en-US" sz="3200" b="1" dirty="0"/>
              <a:t>Joffe</a:t>
            </a:r>
          </a:p>
          <a:p>
            <a:pPr algn="l"/>
            <a:r>
              <a:rPr lang="en-US" sz="2400" b="1" dirty="0"/>
              <a:t>309914646		324680461</a:t>
            </a:r>
          </a:p>
        </p:txBody>
      </p:sp>
      <p:pic>
        <p:nvPicPr>
          <p:cNvPr id="5" name="תמונה 4" descr="תמונה שמכילה אלקטרוניקה, כתום, מחשב, ישיבה&#10;&#10;התיאור נוצר באופן אוטומטי">
            <a:extLst>
              <a:ext uri="{FF2B5EF4-FFF2-40B4-BE49-F238E27FC236}">
                <a16:creationId xmlns:a16="http://schemas.microsoft.com/office/drawing/2014/main" id="{DD55D96F-64B8-4CCA-B981-3FA0A3F69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7" y="-10535"/>
            <a:ext cx="4224322" cy="2827480"/>
          </a:xfrm>
          <a:prstGeom prst="rect">
            <a:avLst/>
          </a:prstGeom>
        </p:spPr>
      </p:pic>
      <p:pic>
        <p:nvPicPr>
          <p:cNvPr id="7" name="תמונה 6" descr="תמונה שמכילה אדם, ישיבה, איש, שולחן&#10;&#10;התיאור נוצר באופן אוטומטי">
            <a:extLst>
              <a:ext uri="{FF2B5EF4-FFF2-40B4-BE49-F238E27FC236}">
                <a16:creationId xmlns:a16="http://schemas.microsoft.com/office/drawing/2014/main" id="{C660231A-03C4-428E-863A-6F6EC3D19C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3" y="2827219"/>
            <a:ext cx="4381780" cy="2231337"/>
          </a:xfrm>
          <a:prstGeom prst="rect">
            <a:avLst/>
          </a:prstGeom>
        </p:spPr>
      </p:pic>
      <p:pic>
        <p:nvPicPr>
          <p:cNvPr id="9" name="תמונה 8" descr="תמונה שמכילה אדם, מקורה, איש, אישה&#10;&#10;התיאור נוצר באופן אוטומטי">
            <a:extLst>
              <a:ext uri="{FF2B5EF4-FFF2-40B4-BE49-F238E27FC236}">
                <a16:creationId xmlns:a16="http://schemas.microsoft.com/office/drawing/2014/main" id="{3B27C61F-64BF-42DA-A22B-C2AB3B638B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935" y="10013"/>
            <a:ext cx="3295596" cy="2475154"/>
          </a:xfrm>
          <a:prstGeom prst="rect">
            <a:avLst/>
          </a:prstGeom>
        </p:spPr>
      </p:pic>
      <p:pic>
        <p:nvPicPr>
          <p:cNvPr id="11" name="תמונה 10">
            <a:extLst>
              <a:ext uri="{FF2B5EF4-FFF2-40B4-BE49-F238E27FC236}">
                <a16:creationId xmlns:a16="http://schemas.microsoft.com/office/drawing/2014/main" id="{CC6DC9E9-9B20-4F2C-AAE1-0913D9E794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0375" y="2766252"/>
            <a:ext cx="3581625" cy="2353270"/>
          </a:xfrm>
          <a:prstGeom prst="rect">
            <a:avLst/>
          </a:prstGeom>
        </p:spPr>
      </p:pic>
      <p:pic>
        <p:nvPicPr>
          <p:cNvPr id="13" name="תמונה 12" descr="תמונה שמכילה איש, צילום, עמידה, לדגמן&#10;&#10;התיאור נוצר באופן אוטומטי">
            <a:extLst>
              <a:ext uri="{FF2B5EF4-FFF2-40B4-BE49-F238E27FC236}">
                <a16:creationId xmlns:a16="http://schemas.microsoft.com/office/drawing/2014/main" id="{00328E2F-AD2F-425A-87DF-B9AD37E690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2474" y="4457068"/>
            <a:ext cx="3581625" cy="2383409"/>
          </a:xfrm>
          <a:prstGeom prst="rect">
            <a:avLst/>
          </a:prstGeom>
        </p:spPr>
      </p:pic>
      <p:pic>
        <p:nvPicPr>
          <p:cNvPr id="15" name="תמונה 14" descr="תמונה שמכילה טקסט&#10;&#10;התיאור נוצר באופן אוטומטי">
            <a:extLst>
              <a:ext uri="{FF2B5EF4-FFF2-40B4-BE49-F238E27FC236}">
                <a16:creationId xmlns:a16="http://schemas.microsoft.com/office/drawing/2014/main" id="{5B164A27-A909-414D-ADEE-6EA568B259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87530" y="8680"/>
            <a:ext cx="4704469" cy="2630585"/>
          </a:xfrm>
          <a:prstGeom prst="rect">
            <a:avLst/>
          </a:prstGeom>
        </p:spPr>
      </p:pic>
      <p:pic>
        <p:nvPicPr>
          <p:cNvPr id="23" name="תמונה 22">
            <a:extLst>
              <a:ext uri="{FF2B5EF4-FFF2-40B4-BE49-F238E27FC236}">
                <a16:creationId xmlns:a16="http://schemas.microsoft.com/office/drawing/2014/main" id="{7242B26B-8CF3-4BD7-BF47-EE38336C7019}"/>
              </a:ext>
            </a:extLst>
          </p:cNvPr>
          <p:cNvPicPr>
            <a:picLocks noChangeAspect="1"/>
          </p:cNvPicPr>
          <p:nvPr/>
        </p:nvPicPr>
        <p:blipFill>
          <a:blip r:embed="rId9"/>
          <a:stretch>
            <a:fillRect/>
          </a:stretch>
        </p:blipFill>
        <p:spPr>
          <a:xfrm>
            <a:off x="-22114" y="5058556"/>
            <a:ext cx="4664587" cy="1781921"/>
          </a:xfrm>
          <a:prstGeom prst="rect">
            <a:avLst/>
          </a:prstGeom>
        </p:spPr>
      </p:pic>
      <p:pic>
        <p:nvPicPr>
          <p:cNvPr id="25" name="תמונה 24" descr="תמונה שמכילה איש, אדם, מקורה, משקפיים&#10;&#10;התיאור נוצר באופן אוטומטי">
            <a:extLst>
              <a:ext uri="{FF2B5EF4-FFF2-40B4-BE49-F238E27FC236}">
                <a16:creationId xmlns:a16="http://schemas.microsoft.com/office/drawing/2014/main" id="{220B43D6-685B-4651-85A5-3403D4768E8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24099" y="5119522"/>
            <a:ext cx="3967899" cy="1720955"/>
          </a:xfrm>
          <a:prstGeom prst="rect">
            <a:avLst/>
          </a:prstGeom>
        </p:spPr>
      </p:pic>
    </p:spTree>
    <p:extLst>
      <p:ext uri="{BB962C8B-B14F-4D97-AF65-F5344CB8AC3E}">
        <p14:creationId xmlns:p14="http://schemas.microsoft.com/office/powerpoint/2010/main" val="225477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תמונה 12">
            <a:extLst>
              <a:ext uri="{FF2B5EF4-FFF2-40B4-BE49-F238E27FC236}">
                <a16:creationId xmlns:a16="http://schemas.microsoft.com/office/drawing/2014/main" id="{C745DB55-5F5F-4DEB-AE7B-016EFBA9A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00" y="9765"/>
            <a:ext cx="4397500" cy="1659611"/>
          </a:xfrm>
          <a:prstGeom prst="rect">
            <a:avLst/>
          </a:prstGeom>
        </p:spPr>
      </p:pic>
      <p:pic>
        <p:nvPicPr>
          <p:cNvPr id="17" name="תמונה 16">
            <a:extLst>
              <a:ext uri="{FF2B5EF4-FFF2-40B4-BE49-F238E27FC236}">
                <a16:creationId xmlns:a16="http://schemas.microsoft.com/office/drawing/2014/main" id="{BFBF95B2-3692-4FB8-93EC-1829E5805A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 y="-1"/>
            <a:ext cx="4770400" cy="1748077"/>
          </a:xfrm>
          <a:prstGeom prst="rect">
            <a:avLst/>
          </a:prstGeom>
        </p:spPr>
      </p:pic>
      <p:sp>
        <p:nvSpPr>
          <p:cNvPr id="2" name="Title 1">
            <a:extLst>
              <a:ext uri="{FF2B5EF4-FFF2-40B4-BE49-F238E27FC236}">
                <a16:creationId xmlns:a16="http://schemas.microsoft.com/office/drawing/2014/main" id="{28547D30-9786-4970-8FD6-9073E3E2EBE3}"/>
              </a:ext>
            </a:extLst>
          </p:cNvPr>
          <p:cNvSpPr>
            <a:spLocks noGrp="1"/>
          </p:cNvSpPr>
          <p:nvPr>
            <p:ph type="title"/>
          </p:nvPr>
        </p:nvSpPr>
        <p:spPr>
          <a:xfrm>
            <a:off x="1484311" y="685801"/>
            <a:ext cx="10018713" cy="1288774"/>
          </a:xfrm>
        </p:spPr>
        <p:txBody>
          <a:bodyPr/>
          <a:lstStyle/>
          <a:p>
            <a:r>
              <a:rPr lang="he-IL" dirty="0"/>
              <a:t>רקע:</a:t>
            </a:r>
            <a:endParaRPr lang="en-US" dirty="0"/>
          </a:p>
        </p:txBody>
      </p:sp>
      <p:sp>
        <p:nvSpPr>
          <p:cNvPr id="3" name="Content Placeholder 2">
            <a:extLst>
              <a:ext uri="{FF2B5EF4-FFF2-40B4-BE49-F238E27FC236}">
                <a16:creationId xmlns:a16="http://schemas.microsoft.com/office/drawing/2014/main" id="{7D05814D-9B17-4A81-99DC-47700BB66D7A}"/>
              </a:ext>
            </a:extLst>
          </p:cNvPr>
          <p:cNvSpPr>
            <a:spLocks noGrp="1"/>
          </p:cNvSpPr>
          <p:nvPr>
            <p:ph idx="1"/>
          </p:nvPr>
        </p:nvSpPr>
        <p:spPr>
          <a:xfrm>
            <a:off x="536028" y="1621957"/>
            <a:ext cx="11508827" cy="4389960"/>
          </a:xfrm>
          <a:solidFill>
            <a:schemeClr val="bg1">
              <a:alpha val="60000"/>
            </a:schemeClr>
          </a:solidFill>
        </p:spPr>
        <p:txBody>
          <a:bodyPr anchor="t">
            <a:noAutofit/>
          </a:bodyPr>
          <a:lstStyle/>
          <a:p>
            <a:pPr algn="just" rtl="1"/>
            <a:r>
              <a:rPr lang="he-IL" sz="1500" dirty="0"/>
              <a:t>במשימה זו נציג שיטות שונות לתיקון אחוז ההצבעה למפלגות שונות בבחירות לכנסת ה-22) ספטמבר 2019 (וכן נבצע סימולציה לבדיקת טיב התיקון שלנו תחת הנחות שונות. בכל השאלות יש להשתמש רק באנליזה לפי קלפיות (כלומר קובץ הקלפיות), וכן נעבוד רק על נתוני 10 המפלגות הגדולות ביותר, וללא המעטפות החיצוניות.</a:t>
            </a:r>
          </a:p>
          <a:p>
            <a:pPr algn="just" rtl="1"/>
            <a:r>
              <a:rPr lang="he-IL" sz="1500" dirty="0"/>
              <a:t>משימה ראשונה: כתבו פונקציה המבצעת סימולציה של ההצבעה בבחירות על פי המודל: </a:t>
            </a:r>
            <a:r>
              <a:rPr lang="he-IL" sz="1500" dirty="0" err="1"/>
              <a:t>הפונ</a:t>
            </a:r>
            <a:r>
              <a:rPr lang="he-IL" sz="1500" dirty="0"/>
              <a:t>' מקבלת דאטה פריים עבור מס' מצביעים פוט' עבור מפלגה </a:t>
            </a:r>
            <a:r>
              <a:rPr lang="en-US" sz="1500" dirty="0" err="1"/>
              <a:t>i</a:t>
            </a:r>
            <a:r>
              <a:rPr lang="he-IL" sz="1500" dirty="0"/>
              <a:t> בקלפי </a:t>
            </a:r>
            <a:r>
              <a:rPr lang="en-US" sz="1500" dirty="0"/>
              <a:t>j </a:t>
            </a:r>
            <a:r>
              <a:rPr lang="he-IL" sz="1500" dirty="0"/>
              <a:t>	ו- </a:t>
            </a:r>
            <a:r>
              <a:rPr lang="en-US" sz="1500" dirty="0" err="1"/>
              <a:t>Pij</a:t>
            </a:r>
            <a:r>
              <a:rPr lang="he-IL" sz="1500" dirty="0"/>
              <a:t> ההסתברות שמצביע פוט' למפלגה </a:t>
            </a:r>
            <a:r>
              <a:rPr lang="en-US" sz="1500" dirty="0"/>
              <a:t>j </a:t>
            </a:r>
            <a:r>
              <a:rPr lang="he-IL" sz="1500" dirty="0"/>
              <a:t> בקלפי </a:t>
            </a:r>
            <a:r>
              <a:rPr lang="en-US" sz="1500" dirty="0" err="1"/>
              <a:t>i</a:t>
            </a:r>
            <a:r>
              <a:rPr lang="he-IL" sz="1500" dirty="0"/>
              <a:t> אכן יצביע ומחשבת את מס' המצביעים בפועל מההתפלגות הבינומית (קלפיות שונות ומפלגות שונות </a:t>
            </a:r>
            <a:r>
              <a:rPr lang="he-IL" sz="1500" dirty="0" err="1"/>
              <a:t>ב"ת</a:t>
            </a:r>
            <a:r>
              <a:rPr lang="he-IL" sz="1500" dirty="0"/>
              <a:t>).עבור </a:t>
            </a:r>
            <a:r>
              <a:rPr lang="en-US" sz="1500" dirty="0" err="1"/>
              <a:t>nij</a:t>
            </a:r>
            <a:r>
              <a:rPr lang="en-US" sz="1500" dirty="0"/>
              <a:t> </a:t>
            </a:r>
            <a:r>
              <a:rPr lang="he-IL" sz="1500" dirty="0"/>
              <a:t> טילדה השתמשנו בערכים האמיתיים של מס' המצביעים עבור כל מפלגה מהקלפיות מוכפלים </a:t>
            </a:r>
            <a:r>
              <a:rPr lang="he-IL" sz="1500" dirty="0" err="1"/>
              <a:t>בבזב</a:t>
            </a:r>
            <a:r>
              <a:rPr lang="he-IL" sz="1500" dirty="0"/>
              <a:t> ומחולקים במס' הקולות הכשרים הכללי(לבסוף נעגל)</a:t>
            </a:r>
          </a:p>
          <a:p>
            <a:pPr algn="just" rtl="1"/>
            <a:r>
              <a:rPr lang="he-IL" sz="1500" dirty="0"/>
              <a:t>עבור </a:t>
            </a:r>
            <a:r>
              <a:rPr lang="en-US" sz="1500" dirty="0" err="1"/>
              <a:t>pij</a:t>
            </a:r>
            <a:r>
              <a:rPr lang="he-IL" sz="1500" dirty="0"/>
              <a:t> נבצע שני חישובים שונים: א)</a:t>
            </a:r>
            <a:r>
              <a:rPr lang="en-US" sz="1500" dirty="0" err="1"/>
              <a:t>pij</a:t>
            </a:r>
            <a:r>
              <a:rPr lang="en-US" sz="1500" dirty="0"/>
              <a:t>=vi</a:t>
            </a:r>
            <a:r>
              <a:rPr lang="he-IL" sz="1500" dirty="0"/>
              <a:t> כאשר </a:t>
            </a:r>
            <a:r>
              <a:rPr lang="en-US" sz="1500" dirty="0"/>
              <a:t>vi</a:t>
            </a:r>
            <a:r>
              <a:rPr lang="he-IL" sz="1500" dirty="0"/>
              <a:t> מס' הקולות הכשרים מחולק </a:t>
            </a:r>
            <a:r>
              <a:rPr lang="he-IL" sz="1500" dirty="0" err="1"/>
              <a:t>בבזב</a:t>
            </a:r>
            <a:r>
              <a:rPr lang="he-IL" sz="1500" dirty="0"/>
              <a:t> באותה קלפי ב) </a:t>
            </a:r>
            <a:r>
              <a:rPr lang="en-US" sz="1500" dirty="0" err="1"/>
              <a:t>pij</a:t>
            </a:r>
            <a:r>
              <a:rPr lang="en-US" sz="1500" dirty="0"/>
              <a:t> = </a:t>
            </a:r>
            <a:r>
              <a:rPr lang="en-US" sz="1500" dirty="0" err="1"/>
              <a:t>aij</a:t>
            </a:r>
            <a:r>
              <a:rPr lang="he-IL" sz="1500" dirty="0"/>
              <a:t> כאשר</a:t>
            </a:r>
            <a:r>
              <a:rPr lang="en-US" sz="1500" dirty="0"/>
              <a:t>  </a:t>
            </a:r>
            <a:r>
              <a:rPr lang="he-IL" sz="1500" dirty="0"/>
              <a:t> </a:t>
            </a:r>
            <a:r>
              <a:rPr lang="en-US" sz="1500" dirty="0" err="1"/>
              <a:t>aij</a:t>
            </a:r>
            <a:r>
              <a:rPr lang="he-IL" sz="1500" dirty="0"/>
              <a:t> עבור 10 המפלגות הגדולות </a:t>
            </a:r>
            <a:r>
              <a:rPr lang="en-US" sz="1500" dirty="0"/>
              <a:t>(0.5-0.95)</a:t>
            </a:r>
            <a:r>
              <a:rPr lang="he-IL" sz="1500" dirty="0"/>
              <a:t> </a:t>
            </a:r>
          </a:p>
          <a:p>
            <a:pPr algn="just" rtl="1"/>
            <a:r>
              <a:rPr lang="he-IL" sz="1500" dirty="0"/>
              <a:t>עבור כל אחת מה</a:t>
            </a:r>
            <a:r>
              <a:rPr lang="en-US" sz="1500" dirty="0" err="1"/>
              <a:t>pij</a:t>
            </a:r>
            <a:r>
              <a:rPr lang="he-IL" sz="1500" dirty="0"/>
              <a:t> נבצע 25 סימולציות  בכל סימולציה נחשב על פי התיקון ממעבדה 2 ולבסוף נצייר </a:t>
            </a:r>
            <a:r>
              <a:rPr lang="en-US" sz="1500" dirty="0"/>
              <a:t>bar- plot</a:t>
            </a:r>
            <a:r>
              <a:rPr lang="he-IL" sz="1500" dirty="0"/>
              <a:t> עם שלוש עמודות לכל מפלגה המשווה שכיחות מקורית, שכיחות מהסימולציה ,שכיחות מהתיקון ממעבדה 2 . עבור השכיחות מהסימולציה ואת השכיחות של התיקון ממעבדה 2 נכין </a:t>
            </a:r>
            <a:r>
              <a:rPr lang="en-US" sz="1500" dirty="0"/>
              <a:t>error-bars  </a:t>
            </a:r>
            <a:r>
              <a:rPr lang="he-IL" sz="1500" dirty="0"/>
              <a:t> המייצג את סטיות התקן על פני 25 סימולציות.</a:t>
            </a:r>
          </a:p>
          <a:p>
            <a:pPr algn="just" rtl="1"/>
            <a:r>
              <a:rPr lang="he-IL" sz="1500" dirty="0"/>
              <a:t>משימה שנייה: תיקון ע"י פתרון של ה- </a:t>
            </a:r>
            <a:r>
              <a:rPr lang="en-US" sz="1500" dirty="0"/>
              <a:t>OLS</a:t>
            </a:r>
            <a:r>
              <a:rPr lang="he-IL" sz="1500" dirty="0"/>
              <a:t> ע"י אמידת </a:t>
            </a:r>
            <a:r>
              <a:rPr lang="en-US" sz="1500" dirty="0"/>
              <a:t>(</a:t>
            </a:r>
            <a:r>
              <a:rPr lang="en-US" sz="1500" dirty="0" err="1"/>
              <a:t>aij</a:t>
            </a:r>
            <a:r>
              <a:rPr lang="en-US" sz="1500" dirty="0"/>
              <a:t>)*-1</a:t>
            </a:r>
            <a:r>
              <a:rPr lang="he-IL" sz="1500" dirty="0"/>
              <a:t> והכפלתו ב</a:t>
            </a:r>
            <a:r>
              <a:rPr lang="en-US" sz="1500" dirty="0" err="1"/>
              <a:t>nij</a:t>
            </a:r>
            <a:r>
              <a:rPr lang="en-US" sz="1500" dirty="0"/>
              <a:t> </a:t>
            </a:r>
            <a:r>
              <a:rPr lang="he-IL" sz="1500" dirty="0"/>
              <a:t> שהופק מהסימולציה וככה נקבל את </a:t>
            </a:r>
            <a:r>
              <a:rPr lang="he-IL" sz="1500" dirty="0" err="1"/>
              <a:t>האומד</a:t>
            </a:r>
            <a:r>
              <a:rPr lang="he-IL" sz="1500" dirty="0"/>
              <a:t> ל</a:t>
            </a:r>
            <a:r>
              <a:rPr lang="en-US" sz="1500" dirty="0" err="1"/>
              <a:t>nij</a:t>
            </a:r>
            <a:r>
              <a:rPr lang="he-IL" sz="1500" dirty="0"/>
              <a:t> ונבצע שוב את הסימולציות של א </a:t>
            </a:r>
            <a:r>
              <a:rPr lang="he-IL" sz="1500" dirty="0" err="1"/>
              <a:t>וב</a:t>
            </a:r>
            <a:r>
              <a:rPr lang="he-IL" sz="1500" dirty="0"/>
              <a:t> ממשימה הראשונה.</a:t>
            </a:r>
          </a:p>
          <a:p>
            <a:pPr algn="just" rtl="1"/>
            <a:r>
              <a:rPr lang="he-IL" sz="1500" dirty="0"/>
              <a:t>משימה שלישית: נשתמש בתיקון של רגרסיית </a:t>
            </a:r>
            <a:r>
              <a:rPr lang="en-US" sz="1500" dirty="0"/>
              <a:t>OLS  </a:t>
            </a:r>
            <a:r>
              <a:rPr lang="he-IL" sz="1500" dirty="0"/>
              <a:t> עבור הקובץ של הקלפיות ונשווה לתיקון לפי מעבדה 2  ונציג </a:t>
            </a:r>
            <a:r>
              <a:rPr lang="en-US" sz="1500" dirty="0"/>
              <a:t>bar-plot </a:t>
            </a:r>
            <a:r>
              <a:rPr lang="he-IL" sz="1500" dirty="0"/>
              <a:t> המראה שכיחות לכל מפלגה.</a:t>
            </a:r>
          </a:p>
        </p:txBody>
      </p:sp>
      <p:pic>
        <p:nvPicPr>
          <p:cNvPr id="5" name="תמונה 4">
            <a:extLst>
              <a:ext uri="{FF2B5EF4-FFF2-40B4-BE49-F238E27FC236}">
                <a16:creationId xmlns:a16="http://schemas.microsoft.com/office/drawing/2014/main" id="{F8C29243-C1F6-444D-B63E-E43D2A7A62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691312"/>
            <a:ext cx="1695237" cy="1186157"/>
          </a:xfrm>
          <a:prstGeom prst="rect">
            <a:avLst/>
          </a:prstGeom>
        </p:spPr>
      </p:pic>
      <p:pic>
        <p:nvPicPr>
          <p:cNvPr id="7" name="תמונה 6">
            <a:extLst>
              <a:ext uri="{FF2B5EF4-FFF2-40B4-BE49-F238E27FC236}">
                <a16:creationId xmlns:a16="http://schemas.microsoft.com/office/drawing/2014/main" id="{DFFDE04D-2EBA-40C3-9332-0515B54475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5237" y="5686707"/>
            <a:ext cx="1695236" cy="1171293"/>
          </a:xfrm>
          <a:prstGeom prst="rect">
            <a:avLst/>
          </a:prstGeom>
        </p:spPr>
      </p:pic>
      <p:pic>
        <p:nvPicPr>
          <p:cNvPr id="11" name="תמונה 10">
            <a:extLst>
              <a:ext uri="{FF2B5EF4-FFF2-40B4-BE49-F238E27FC236}">
                <a16:creationId xmlns:a16="http://schemas.microsoft.com/office/drawing/2014/main" id="{A0C78986-6201-43C8-84E6-B5A6FE0D58B5}"/>
              </a:ext>
            </a:extLst>
          </p:cNvPr>
          <p:cNvPicPr>
            <a:picLocks noChangeAspect="1"/>
          </p:cNvPicPr>
          <p:nvPr/>
        </p:nvPicPr>
        <p:blipFill>
          <a:blip r:embed="rId7"/>
          <a:stretch>
            <a:fillRect/>
          </a:stretch>
        </p:blipFill>
        <p:spPr>
          <a:xfrm>
            <a:off x="3394847" y="5688347"/>
            <a:ext cx="3483031" cy="1163332"/>
          </a:xfrm>
          <a:prstGeom prst="rect">
            <a:avLst/>
          </a:prstGeom>
        </p:spPr>
      </p:pic>
      <p:pic>
        <p:nvPicPr>
          <p:cNvPr id="15" name="תמונה 14">
            <a:extLst>
              <a:ext uri="{FF2B5EF4-FFF2-40B4-BE49-F238E27FC236}">
                <a16:creationId xmlns:a16="http://schemas.microsoft.com/office/drawing/2014/main" id="{E7548488-DBA0-46E9-A23F-61D3799E886F}"/>
              </a:ext>
            </a:extLst>
          </p:cNvPr>
          <p:cNvPicPr>
            <a:picLocks noChangeAspect="1"/>
          </p:cNvPicPr>
          <p:nvPr/>
        </p:nvPicPr>
        <p:blipFill>
          <a:blip r:embed="rId8"/>
          <a:stretch>
            <a:fillRect/>
          </a:stretch>
        </p:blipFill>
        <p:spPr>
          <a:xfrm>
            <a:off x="4762501" y="1"/>
            <a:ext cx="3032000" cy="1140430"/>
          </a:xfrm>
          <a:prstGeom prst="rect">
            <a:avLst/>
          </a:prstGeom>
        </p:spPr>
      </p:pic>
    </p:spTree>
    <p:extLst>
      <p:ext uri="{BB962C8B-B14F-4D97-AF65-F5344CB8AC3E}">
        <p14:creationId xmlns:p14="http://schemas.microsoft.com/office/powerpoint/2010/main" val="145826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EE1A-80E3-4CEA-9DE3-F5354C2C2673}"/>
              </a:ext>
            </a:extLst>
          </p:cNvPr>
          <p:cNvSpPr>
            <a:spLocks noGrp="1"/>
          </p:cNvSpPr>
          <p:nvPr>
            <p:ph type="title"/>
          </p:nvPr>
        </p:nvSpPr>
        <p:spPr>
          <a:xfrm>
            <a:off x="0" y="29729"/>
            <a:ext cx="12174875" cy="917744"/>
          </a:xfrm>
          <a:solidFill>
            <a:schemeClr val="bg1">
              <a:alpha val="60000"/>
            </a:schemeClr>
          </a:solidFill>
        </p:spPr>
        <p:txBody>
          <a:bodyPr>
            <a:normAutofit/>
          </a:bodyPr>
          <a:lstStyle/>
          <a:p>
            <a:r>
              <a:rPr lang="he-IL" sz="3200" dirty="0"/>
              <a:t>שכיחות מקורית, שכיחות מהסימולציה, שכיחות מהתיקון של מעבדה 2</a:t>
            </a:r>
            <a:endParaRPr lang="en-US" sz="3200" dirty="0"/>
          </a:p>
        </p:txBody>
      </p:sp>
      <p:pic>
        <p:nvPicPr>
          <p:cNvPr id="4" name="מציין מיקום תוכן 3" descr="תמונה שמכילה מכשירי כתיבה, עיפרון&#10;&#10;התיאור נוצר באופן אוטומטי">
            <a:extLst>
              <a:ext uri="{FF2B5EF4-FFF2-40B4-BE49-F238E27FC236}">
                <a16:creationId xmlns:a16="http://schemas.microsoft.com/office/drawing/2014/main" id="{185B9290-C4A3-469F-B7DE-40958F3F29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25" y="737272"/>
            <a:ext cx="6123402" cy="4592551"/>
          </a:xfrm>
          <a:solidFill>
            <a:schemeClr val="bg1">
              <a:alpha val="60000"/>
            </a:schemeClr>
          </a:solidFill>
        </p:spPr>
      </p:pic>
      <p:pic>
        <p:nvPicPr>
          <p:cNvPr id="9" name="תמונה 8" descr="תמונה שמכילה צילום מסך&#10;&#10;התיאור נוצר באופן אוטומטי">
            <a:extLst>
              <a:ext uri="{FF2B5EF4-FFF2-40B4-BE49-F238E27FC236}">
                <a16:creationId xmlns:a16="http://schemas.microsoft.com/office/drawing/2014/main" id="{CC1F32E2-BC20-4F8A-853D-204C46FD6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1473" y="737273"/>
            <a:ext cx="6123402" cy="4592551"/>
          </a:xfrm>
          <a:prstGeom prst="rect">
            <a:avLst/>
          </a:prstGeom>
        </p:spPr>
      </p:pic>
      <p:sp>
        <p:nvSpPr>
          <p:cNvPr id="5" name="Content Placeholder 2">
            <a:extLst>
              <a:ext uri="{FF2B5EF4-FFF2-40B4-BE49-F238E27FC236}">
                <a16:creationId xmlns:a16="http://schemas.microsoft.com/office/drawing/2014/main" id="{17E4073F-4EC8-4570-A9EE-E5CE6EC6033C}"/>
              </a:ext>
            </a:extLst>
          </p:cNvPr>
          <p:cNvSpPr txBox="1">
            <a:spLocks/>
          </p:cNvSpPr>
          <p:nvPr/>
        </p:nvSpPr>
        <p:spPr>
          <a:xfrm>
            <a:off x="2427890" y="5329822"/>
            <a:ext cx="9606572" cy="1496648"/>
          </a:xfrm>
          <a:prstGeom prst="rect">
            <a:avLst/>
          </a:prstGeom>
          <a:no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sz="1800" dirty="0"/>
              <a:t>סטיות התקן יצאו מאוד קטנות.</a:t>
            </a:r>
          </a:p>
          <a:p>
            <a:pPr algn="just" rtl="1"/>
            <a:r>
              <a:rPr lang="en-US" sz="1800" dirty="0"/>
              <a:t>Vi </a:t>
            </a:r>
            <a:r>
              <a:rPr lang="he-IL" sz="1800" dirty="0"/>
              <a:t> מאוד דומה למקור ולכן גם הוא מודד יותר טוב ומראה שהניפוח היה דיי חוזה את זה.</a:t>
            </a:r>
          </a:p>
          <a:p>
            <a:pPr algn="just" rtl="1"/>
            <a:r>
              <a:rPr lang="el-GR" sz="1800" dirty="0"/>
              <a:t>α</a:t>
            </a:r>
            <a:r>
              <a:rPr lang="en-US" sz="1800" dirty="0"/>
              <a:t>j</a:t>
            </a:r>
            <a:r>
              <a:rPr lang="he-IL" sz="1800" dirty="0"/>
              <a:t> גרם לקפיצות דיי גדולות בניפוח לפי מעבדה (עמודה כחולה) 2 ביחס לדאטה המקורי (עמודה אדומה).</a:t>
            </a:r>
          </a:p>
          <a:p>
            <a:pPr algn="just" rtl="1"/>
            <a:r>
              <a:rPr lang="he-IL" sz="1800" dirty="0"/>
              <a:t>בגרף השמאלי המפלגות אשר בעלות שינוי גדול הן: כחול לבן, ליכוד והרשימה המשותפת.</a:t>
            </a:r>
          </a:p>
        </p:txBody>
      </p:sp>
    </p:spTree>
    <p:extLst>
      <p:ext uri="{BB962C8B-B14F-4D97-AF65-F5344CB8AC3E}">
        <p14:creationId xmlns:p14="http://schemas.microsoft.com/office/powerpoint/2010/main" val="144615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205483" y="24331"/>
            <a:ext cx="12224538" cy="910646"/>
          </a:xfrm>
        </p:spPr>
        <p:txBody>
          <a:bodyPr>
            <a:noAutofit/>
          </a:bodyPr>
          <a:lstStyle/>
          <a:p>
            <a:r>
              <a:rPr lang="he-IL" sz="2800" dirty="0"/>
              <a:t>שכיחות מקורית, שכיחות מהסימולציה, שכיחות מהתיקון של מעבדה  2 לאחר חישוב האומדנים מהרגרסיה</a:t>
            </a:r>
            <a:endParaRPr lang="en-US" sz="2800" dirty="0"/>
          </a:p>
        </p:txBody>
      </p:sp>
      <p:sp>
        <p:nvSpPr>
          <p:cNvPr id="7" name="Content Placeholder 2">
            <a:extLst>
              <a:ext uri="{FF2B5EF4-FFF2-40B4-BE49-F238E27FC236}">
                <a16:creationId xmlns:a16="http://schemas.microsoft.com/office/drawing/2014/main" id="{D8EF5008-FFD0-41CD-884B-E7E8F99A1CD7}"/>
              </a:ext>
            </a:extLst>
          </p:cNvPr>
          <p:cNvSpPr txBox="1">
            <a:spLocks/>
          </p:cNvSpPr>
          <p:nvPr/>
        </p:nvSpPr>
        <p:spPr>
          <a:xfrm>
            <a:off x="131856" y="4220486"/>
            <a:ext cx="11897472" cy="2217908"/>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r" rtl="1"/>
            <a:endParaRPr lang="he-IL" dirty="0"/>
          </a:p>
        </p:txBody>
      </p:sp>
      <p:sp>
        <p:nvSpPr>
          <p:cNvPr id="8" name="Content Placeholder 2">
            <a:extLst>
              <a:ext uri="{FF2B5EF4-FFF2-40B4-BE49-F238E27FC236}">
                <a16:creationId xmlns:a16="http://schemas.microsoft.com/office/drawing/2014/main" id="{98E30EEF-1207-45B7-A8AE-E05C55E35A14}"/>
              </a:ext>
            </a:extLst>
          </p:cNvPr>
          <p:cNvSpPr txBox="1">
            <a:spLocks/>
          </p:cNvSpPr>
          <p:nvPr/>
        </p:nvSpPr>
        <p:spPr>
          <a:xfrm>
            <a:off x="131856" y="4075941"/>
            <a:ext cx="11897472" cy="2782059"/>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dirty="0"/>
              <a:t>בשני הגרפים (בירוק לעומת האדום) כחול לבן ירדו משמעותית לעומת הליכוד וישראל ביתנו אשר עלו משמעותית.</a:t>
            </a:r>
          </a:p>
          <a:p>
            <a:pPr algn="just" rtl="1"/>
            <a:r>
              <a:rPr lang="he-IL" dirty="0"/>
              <a:t>עמודות ירוקות – זה </a:t>
            </a:r>
            <a:r>
              <a:rPr lang="he-IL" dirty="0" err="1"/>
              <a:t>האומד</a:t>
            </a:r>
            <a:r>
              <a:rPr lang="he-IL" dirty="0"/>
              <a:t> מה</a:t>
            </a:r>
            <a:r>
              <a:rPr lang="en-US" dirty="0"/>
              <a:t>OLS</a:t>
            </a:r>
            <a:r>
              <a:rPr lang="he-IL" dirty="0"/>
              <a:t> של ה</a:t>
            </a:r>
            <a:r>
              <a:rPr lang="en-US" dirty="0" err="1"/>
              <a:t>nij</a:t>
            </a:r>
            <a:r>
              <a:rPr lang="he-IL" dirty="0"/>
              <a:t> .</a:t>
            </a:r>
          </a:p>
          <a:p>
            <a:pPr algn="just" rtl="1"/>
            <a:r>
              <a:rPr lang="he-IL" dirty="0"/>
              <a:t>עמודות אדומות- זה הדאטה המקורי לפני כל הניפוחים</a:t>
            </a:r>
          </a:p>
          <a:p>
            <a:pPr algn="just" rtl="1"/>
            <a:r>
              <a:rPr lang="he-IL" dirty="0"/>
              <a:t>עמודות כחולות – הניפוחים לירוקים לפי שיטת הניפוחים ממעבדה 2</a:t>
            </a:r>
          </a:p>
          <a:p>
            <a:pPr algn="just" rtl="1"/>
            <a:endParaRPr lang="he-IL" dirty="0"/>
          </a:p>
        </p:txBody>
      </p:sp>
      <p:pic>
        <p:nvPicPr>
          <p:cNvPr id="10" name="תמונה 9" descr="תמונה שמכילה מכשירי כתיבה, עיפרון&#10;&#10;התיאור נוצר באופן אוטומטי">
            <a:extLst>
              <a:ext uri="{FF2B5EF4-FFF2-40B4-BE49-F238E27FC236}">
                <a16:creationId xmlns:a16="http://schemas.microsoft.com/office/drawing/2014/main" id="{CB38E12D-56DF-4A6A-B953-3BDB01C51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587" y="943112"/>
            <a:ext cx="4226957" cy="3170218"/>
          </a:xfrm>
          <a:prstGeom prst="rect">
            <a:avLst/>
          </a:prstGeom>
        </p:spPr>
      </p:pic>
      <p:pic>
        <p:nvPicPr>
          <p:cNvPr id="12" name="תמונה 11" descr="תמונה שמכילה מכשירי כתיבה, עיפרון&#10;&#10;התיאור נוצר באופן אוטומטי">
            <a:extLst>
              <a:ext uri="{FF2B5EF4-FFF2-40B4-BE49-F238E27FC236}">
                <a16:creationId xmlns:a16="http://schemas.microsoft.com/office/drawing/2014/main" id="{5366FF41-268E-499F-8632-E7C4F5C5DB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1326" y="878900"/>
            <a:ext cx="4226957" cy="3170218"/>
          </a:xfrm>
          <a:prstGeom prst="rect">
            <a:avLst/>
          </a:prstGeom>
        </p:spPr>
      </p:pic>
    </p:spTree>
    <p:extLst>
      <p:ext uri="{BB962C8B-B14F-4D97-AF65-F5344CB8AC3E}">
        <p14:creationId xmlns:p14="http://schemas.microsoft.com/office/powerpoint/2010/main" val="196510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086643" y="0"/>
            <a:ext cx="10018713" cy="1110343"/>
          </a:xfrm>
        </p:spPr>
        <p:txBody>
          <a:bodyPr/>
          <a:lstStyle/>
          <a:p>
            <a:r>
              <a:rPr lang="he-IL" dirty="0"/>
              <a:t>המשך משימה 2 </a:t>
            </a:r>
            <a:endParaRPr lang="en-US" dirty="0"/>
          </a:p>
        </p:txBody>
      </p:sp>
      <p:pic>
        <p:nvPicPr>
          <p:cNvPr id="4" name="תמונה 3" descr="תמונה שמכילה לדגמן, צילום, אנשים, קבוצה&#10;&#10;התיאור נוצר באופן אוטומטי">
            <a:extLst>
              <a:ext uri="{FF2B5EF4-FFF2-40B4-BE49-F238E27FC236}">
                <a16:creationId xmlns:a16="http://schemas.microsoft.com/office/drawing/2014/main" id="{0236C3A5-21F3-43ED-8A74-DB2B6ABA2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00651"/>
            <a:ext cx="3976099" cy="1657350"/>
          </a:xfrm>
          <a:prstGeom prst="rect">
            <a:avLst/>
          </a:prstGeom>
        </p:spPr>
      </p:pic>
      <p:pic>
        <p:nvPicPr>
          <p:cNvPr id="5" name="תמונה 4" descr="תמונה שמכילה בובה, ציור&#10;&#10;התיאור נוצר באופן אוטומטי">
            <a:extLst>
              <a:ext uri="{FF2B5EF4-FFF2-40B4-BE49-F238E27FC236}">
                <a16:creationId xmlns:a16="http://schemas.microsoft.com/office/drawing/2014/main" id="{6289D570-749B-499D-BCF6-A25E7CEB2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099" y="5200650"/>
            <a:ext cx="4027470" cy="1657350"/>
          </a:xfrm>
          <a:prstGeom prst="rect">
            <a:avLst/>
          </a:prstGeom>
        </p:spPr>
      </p:pic>
      <p:sp>
        <p:nvSpPr>
          <p:cNvPr id="6" name="Content Placeholder 2">
            <a:extLst>
              <a:ext uri="{FF2B5EF4-FFF2-40B4-BE49-F238E27FC236}">
                <a16:creationId xmlns:a16="http://schemas.microsoft.com/office/drawing/2014/main" id="{CEA3294B-5E95-4C2B-8918-391BF57202C8}"/>
              </a:ext>
            </a:extLst>
          </p:cNvPr>
          <p:cNvSpPr txBox="1">
            <a:spLocks/>
          </p:cNvSpPr>
          <p:nvPr/>
        </p:nvSpPr>
        <p:spPr>
          <a:xfrm>
            <a:off x="1555531" y="932127"/>
            <a:ext cx="10489204" cy="3610057"/>
          </a:xfrm>
          <a:prstGeom prst="rect">
            <a:avLst/>
          </a:prstGeom>
          <a:no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endParaRPr lang="he-IL" sz="1800" dirty="0"/>
          </a:p>
        </p:txBody>
      </p:sp>
      <p:pic>
        <p:nvPicPr>
          <p:cNvPr id="8" name="תמונה 7">
            <a:extLst>
              <a:ext uri="{FF2B5EF4-FFF2-40B4-BE49-F238E27FC236}">
                <a16:creationId xmlns:a16="http://schemas.microsoft.com/office/drawing/2014/main" id="{17DCCD20-B0AD-41F8-8CC9-D87DDABE57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3569" y="5200649"/>
            <a:ext cx="4188429" cy="1657351"/>
          </a:xfrm>
          <a:prstGeom prst="rect">
            <a:avLst/>
          </a:prstGeom>
        </p:spPr>
      </p:pic>
      <p:sp>
        <p:nvSpPr>
          <p:cNvPr id="7" name="Content Placeholder 2">
            <a:extLst>
              <a:ext uri="{FF2B5EF4-FFF2-40B4-BE49-F238E27FC236}">
                <a16:creationId xmlns:a16="http://schemas.microsoft.com/office/drawing/2014/main" id="{F32BB087-AC05-489A-B352-595CF95A56AF}"/>
              </a:ext>
            </a:extLst>
          </p:cNvPr>
          <p:cNvSpPr txBox="1">
            <a:spLocks/>
          </p:cNvSpPr>
          <p:nvPr/>
        </p:nvSpPr>
        <p:spPr>
          <a:xfrm>
            <a:off x="294528" y="1027560"/>
            <a:ext cx="11897472" cy="4173088"/>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dirty="0"/>
              <a:t>בגרף השמאלי המחנה הדמוקרטי בעמודה הירוקה עלה כמעט פי 2 ביחס לעמודה האדומה</a:t>
            </a:r>
          </a:p>
          <a:p>
            <a:pPr algn="just" rtl="1"/>
            <a:r>
              <a:rPr lang="he-IL" dirty="0"/>
              <a:t>במקומות של שינוי חריג בעמודות הירוקות ביחס לאדומות התבצע מן תיקון שמתבטא בעמודות הכחולות</a:t>
            </a:r>
          </a:p>
          <a:p>
            <a:pPr algn="just" rtl="1"/>
            <a:r>
              <a:rPr lang="he-IL" dirty="0"/>
              <a:t>באמידת  </a:t>
            </a:r>
            <a:r>
              <a:rPr lang="en-US" dirty="0"/>
              <a:t>vi</a:t>
            </a:r>
            <a:r>
              <a:rPr lang="he-IL" dirty="0"/>
              <a:t> עושה רושם שהיחס בין העמודות הכחולות והאדומות הוא מתון יותר ביחס לאמידת </a:t>
            </a:r>
            <a:r>
              <a:rPr lang="en-US" dirty="0"/>
              <a:t>α_j</a:t>
            </a:r>
            <a:r>
              <a:rPr lang="he-IL" dirty="0"/>
              <a:t> .</a:t>
            </a:r>
          </a:p>
          <a:p>
            <a:pPr algn="just" rtl="1"/>
            <a:r>
              <a:rPr lang="he-IL" dirty="0"/>
              <a:t>הצורה שבה שייכנו את ההסתברויות למפלגות בוצעה בצורה אקראית וכך נטרלנו את השפעת הבחירה ההסתברותית והשפעתה של אג'נדה מסוימת על גודל השינוי.(בחירה נעשתה בצורת שליפה רנדומלית).</a:t>
            </a:r>
          </a:p>
          <a:p>
            <a:pPr algn="just" rtl="1"/>
            <a:endParaRPr lang="he-IL" dirty="0"/>
          </a:p>
        </p:txBody>
      </p:sp>
    </p:spTree>
    <p:extLst>
      <p:ext uri="{BB962C8B-B14F-4D97-AF65-F5344CB8AC3E}">
        <p14:creationId xmlns:p14="http://schemas.microsoft.com/office/powerpoint/2010/main" val="353267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838-ECD7-435E-8DAD-546E84FAD03A}"/>
              </a:ext>
            </a:extLst>
          </p:cNvPr>
          <p:cNvSpPr>
            <a:spLocks noGrp="1"/>
          </p:cNvSpPr>
          <p:nvPr>
            <p:ph type="title"/>
          </p:nvPr>
        </p:nvSpPr>
        <p:spPr>
          <a:xfrm>
            <a:off x="1086643" y="1"/>
            <a:ext cx="10018713" cy="777765"/>
          </a:xfrm>
        </p:spPr>
        <p:txBody>
          <a:bodyPr>
            <a:normAutofit fontScale="90000"/>
          </a:bodyPr>
          <a:lstStyle/>
          <a:p>
            <a:r>
              <a:rPr lang="en-US" dirty="0"/>
              <a:t> </a:t>
            </a:r>
            <a:r>
              <a:rPr lang="he-IL" dirty="0"/>
              <a:t> השוואה בין התיקון של הרגרסיה למעבדה 2</a:t>
            </a:r>
            <a:r>
              <a:rPr lang="en-US" dirty="0"/>
              <a:t>Bar-plot</a:t>
            </a:r>
            <a:r>
              <a:rPr lang="he-IL" dirty="0"/>
              <a:t> </a:t>
            </a:r>
            <a:endParaRPr lang="en-US" dirty="0"/>
          </a:p>
        </p:txBody>
      </p:sp>
      <p:sp>
        <p:nvSpPr>
          <p:cNvPr id="6" name="Content Placeholder 2">
            <a:extLst>
              <a:ext uri="{FF2B5EF4-FFF2-40B4-BE49-F238E27FC236}">
                <a16:creationId xmlns:a16="http://schemas.microsoft.com/office/drawing/2014/main" id="{040E79EB-D9E2-4CA7-9E93-CD57FB6BE012}"/>
              </a:ext>
            </a:extLst>
          </p:cNvPr>
          <p:cNvSpPr txBox="1">
            <a:spLocks/>
          </p:cNvSpPr>
          <p:nvPr/>
        </p:nvSpPr>
        <p:spPr>
          <a:xfrm>
            <a:off x="0" y="4333806"/>
            <a:ext cx="11897472" cy="2524194"/>
          </a:xfrm>
          <a:prstGeom prst="rect">
            <a:avLst/>
          </a:prstGeom>
          <a:solidFill>
            <a:schemeClr val="bg1">
              <a:alpha val="60000"/>
            </a:schemeClr>
          </a:solidFill>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rtl="1"/>
            <a:r>
              <a:rPr lang="he-IL" dirty="0"/>
              <a:t>ניתן לראות שהניפוח שבוצע במעבדה 2 גרם לעליות מתונות יותר אשר מעידות על כך שמודל הניפוח מהמעבדה הקודמת יותר מתאים לצורת ניתוח זו.</a:t>
            </a:r>
          </a:p>
          <a:p>
            <a:pPr algn="just" rtl="1"/>
            <a:r>
              <a:rPr lang="he-IL" dirty="0"/>
              <a:t>הניפוח ע"י שיטת ה</a:t>
            </a:r>
            <a:r>
              <a:rPr lang="en-US" dirty="0"/>
              <a:t>OLS </a:t>
            </a:r>
            <a:r>
              <a:rPr lang="he-IL" dirty="0"/>
              <a:t> נראה פחות מתאים משום שהוא מבצע קפיצות דיי קיצוניות כאשר עובדים עם שיטת ההסתברויות הרנדומליות ששלפנו הוא גורם לליכוד ולכחול לבן לקפיצות דיי קיצוניות.</a:t>
            </a:r>
          </a:p>
          <a:p>
            <a:pPr algn="just" rtl="1"/>
            <a:endParaRPr lang="he-IL" dirty="0"/>
          </a:p>
          <a:p>
            <a:pPr algn="just" rtl="1"/>
            <a:endParaRPr lang="he-IL" dirty="0"/>
          </a:p>
        </p:txBody>
      </p:sp>
      <p:pic>
        <p:nvPicPr>
          <p:cNvPr id="4" name="תמונה 3" descr="תמונה שמכילה מכשירי כתיבה, עיפרון&#10;&#10;התיאור נוצר באופן אוטומטי">
            <a:extLst>
              <a:ext uri="{FF2B5EF4-FFF2-40B4-BE49-F238E27FC236}">
                <a16:creationId xmlns:a16="http://schemas.microsoft.com/office/drawing/2014/main" id="{4BB4246D-CA4F-4E0F-AE15-5099CFBFE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7788" y="732891"/>
            <a:ext cx="4342544" cy="3256908"/>
          </a:xfrm>
          <a:prstGeom prst="rect">
            <a:avLst/>
          </a:prstGeom>
        </p:spPr>
      </p:pic>
      <p:pic>
        <p:nvPicPr>
          <p:cNvPr id="7" name="תמונה 6" descr="תמונה שמכילה מכשירי כתיבה, צילום מסך, עיפרון&#10;&#10;התיאור נוצר באופן אוטומטי">
            <a:extLst>
              <a:ext uri="{FF2B5EF4-FFF2-40B4-BE49-F238E27FC236}">
                <a16:creationId xmlns:a16="http://schemas.microsoft.com/office/drawing/2014/main" id="{DFD950D5-B97B-4EE1-BA91-CB4A4D614F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0944" y="732891"/>
            <a:ext cx="4342544" cy="3256908"/>
          </a:xfrm>
          <a:prstGeom prst="rect">
            <a:avLst/>
          </a:prstGeom>
        </p:spPr>
      </p:pic>
    </p:spTree>
    <p:extLst>
      <p:ext uri="{BB962C8B-B14F-4D97-AF65-F5344CB8AC3E}">
        <p14:creationId xmlns:p14="http://schemas.microsoft.com/office/powerpoint/2010/main" val="1217780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4438</TotalTime>
  <Words>587</Words>
  <Application>Microsoft Office PowerPoint</Application>
  <PresentationFormat>Widescreen</PresentationFormat>
  <Paragraphs>33</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Corbel</vt:lpstr>
      <vt:lpstr>Parallax</vt:lpstr>
      <vt:lpstr>מעבדה 3 </vt:lpstr>
      <vt:lpstr>רקע:</vt:lpstr>
      <vt:lpstr>שכיחות מקורית, שכיחות מהסימולציה, שכיחות מהתיקון של מעבדה 2</vt:lpstr>
      <vt:lpstr>שכיחות מקורית, שכיחות מהסימולציה, שכיחות מהתיקון של מעבדה  2 לאחר חישוב האומדנים מהרגרסיה</vt:lpstr>
      <vt:lpstr>המשך משימה 2 </vt:lpstr>
      <vt:lpstr>  השוואה בין התיקון של הרגרסיה למעבדה 2Bar-plot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Lab, week 4</dc:title>
  <dc:creator>Daniel Deygin</dc:creator>
  <cp:lastModifiedBy>Meir Joffe</cp:lastModifiedBy>
  <cp:revision>300</cp:revision>
  <dcterms:created xsi:type="dcterms:W3CDTF">2018-11-07T11:54:54Z</dcterms:created>
  <dcterms:modified xsi:type="dcterms:W3CDTF">2019-11-17T18:18:43Z</dcterms:modified>
</cp:coreProperties>
</file>