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7" r:id="rId3"/>
    <p:sldId id="259" r:id="rId4"/>
    <p:sldId id="271" r:id="rId5"/>
    <p:sldId id="266" r:id="rId6"/>
    <p:sldId id="272"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סגנון ביניים 4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95" autoAdjust="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28D36-FB86-4EBF-8E25-54EA9CE3893F}" type="datetimeFigureOut">
              <a:rPr lang="en-US" smtClean="0"/>
              <a:t>11/23/2019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E2320-EC51-4254-915D-8872AEEA38D0}" type="slidenum">
              <a:rPr lang="en-US" smtClean="0"/>
              <a:t>‹#›</a:t>
            </a:fld>
            <a:endParaRPr lang="en-US"/>
          </a:p>
        </p:txBody>
      </p:sp>
    </p:spTree>
    <p:extLst>
      <p:ext uri="{BB962C8B-B14F-4D97-AF65-F5344CB8AC3E}">
        <p14:creationId xmlns:p14="http://schemas.microsoft.com/office/powerpoint/2010/main" val="418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1</a:t>
            </a:fld>
            <a:endParaRPr lang="en-US"/>
          </a:p>
        </p:txBody>
      </p:sp>
    </p:spTree>
    <p:extLst>
      <p:ext uri="{BB962C8B-B14F-4D97-AF65-F5344CB8AC3E}">
        <p14:creationId xmlns:p14="http://schemas.microsoft.com/office/powerpoint/2010/main" val="223600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2</a:t>
            </a:fld>
            <a:endParaRPr lang="en-US"/>
          </a:p>
        </p:txBody>
      </p:sp>
    </p:spTree>
    <p:extLst>
      <p:ext uri="{BB962C8B-B14F-4D97-AF65-F5344CB8AC3E}">
        <p14:creationId xmlns:p14="http://schemas.microsoft.com/office/powerpoint/2010/main" val="364499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3</a:t>
            </a:fld>
            <a:endParaRPr lang="en-US"/>
          </a:p>
        </p:txBody>
      </p:sp>
    </p:spTree>
    <p:extLst>
      <p:ext uri="{BB962C8B-B14F-4D97-AF65-F5344CB8AC3E}">
        <p14:creationId xmlns:p14="http://schemas.microsoft.com/office/powerpoint/2010/main" val="286150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4</a:t>
            </a:fld>
            <a:endParaRPr lang="en-US"/>
          </a:p>
        </p:txBody>
      </p:sp>
    </p:spTree>
    <p:extLst>
      <p:ext uri="{BB962C8B-B14F-4D97-AF65-F5344CB8AC3E}">
        <p14:creationId xmlns:p14="http://schemas.microsoft.com/office/powerpoint/2010/main" val="290915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5</a:t>
            </a:fld>
            <a:endParaRPr lang="en-US"/>
          </a:p>
        </p:txBody>
      </p:sp>
    </p:spTree>
    <p:extLst>
      <p:ext uri="{BB962C8B-B14F-4D97-AF65-F5344CB8AC3E}">
        <p14:creationId xmlns:p14="http://schemas.microsoft.com/office/powerpoint/2010/main" val="142385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6</a:t>
            </a:fld>
            <a:endParaRPr lang="en-US"/>
          </a:p>
        </p:txBody>
      </p:sp>
    </p:spTree>
    <p:extLst>
      <p:ext uri="{BB962C8B-B14F-4D97-AF65-F5344CB8AC3E}">
        <p14:creationId xmlns:p14="http://schemas.microsoft.com/office/powerpoint/2010/main" val="337461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11/23/2019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60778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80527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9053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832039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4203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594358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8981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33202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92978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4128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97735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EA250-6D6E-4B19-A950-D066F2807D6B}"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63296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EA250-6D6E-4B19-A950-D066F2807D6B}" type="datetimeFigureOut">
              <a:rPr lang="en-US" smtClean="0"/>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01910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EA250-6D6E-4B19-A950-D066F2807D6B}" type="datetimeFigureOut">
              <a:rPr lang="en-US" smtClean="0"/>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878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EA250-6D6E-4B19-A950-D066F2807D6B}" type="datetimeFigureOut">
              <a:rPr lang="en-US" smtClean="0"/>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1077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2816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75908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1EA250-6D6E-4B19-A950-D066F2807D6B}" type="datetimeFigureOut">
              <a:rPr lang="en-US" smtClean="0"/>
              <a:t>11/23/2019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86E9AC-4565-404C-A296-3A06D3755FBB}" type="slidenum">
              <a:rPr lang="en-US" smtClean="0"/>
              <a:t>‹#›</a:t>
            </a:fld>
            <a:endParaRPr lang="en-US"/>
          </a:p>
        </p:txBody>
      </p:sp>
    </p:spTree>
    <p:extLst>
      <p:ext uri="{BB962C8B-B14F-4D97-AF65-F5344CB8AC3E}">
        <p14:creationId xmlns:p14="http://schemas.microsoft.com/office/powerpoint/2010/main" val="18146106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DECF-45BF-44E3-A398-E774F072D02F}"/>
              </a:ext>
            </a:extLst>
          </p:cNvPr>
          <p:cNvSpPr>
            <a:spLocks noGrp="1"/>
          </p:cNvSpPr>
          <p:nvPr>
            <p:ph type="ctrTitle"/>
          </p:nvPr>
        </p:nvSpPr>
        <p:spPr>
          <a:xfrm>
            <a:off x="2928401" y="1467750"/>
            <a:ext cx="6987645" cy="2616199"/>
          </a:xfrm>
        </p:spPr>
        <p:txBody>
          <a:bodyPr/>
          <a:lstStyle/>
          <a:p>
            <a:pPr algn="ctr"/>
            <a:r>
              <a:rPr lang="he-IL" dirty="0"/>
              <a:t>מעבדה 4</a:t>
            </a:r>
            <a:br>
              <a:rPr lang="en-US" dirty="0"/>
            </a:br>
            <a:endParaRPr lang="en-US" sz="4800" dirty="0"/>
          </a:p>
        </p:txBody>
      </p:sp>
      <p:sp>
        <p:nvSpPr>
          <p:cNvPr id="3" name="Subtitle 2">
            <a:extLst>
              <a:ext uri="{FF2B5EF4-FFF2-40B4-BE49-F238E27FC236}">
                <a16:creationId xmlns:a16="http://schemas.microsoft.com/office/drawing/2014/main" id="{52E1D751-64B9-471B-AFA5-224BFBC470A4}"/>
              </a:ext>
            </a:extLst>
          </p:cNvPr>
          <p:cNvSpPr>
            <a:spLocks noGrp="1"/>
          </p:cNvSpPr>
          <p:nvPr>
            <p:ph type="subTitle" idx="1"/>
          </p:nvPr>
        </p:nvSpPr>
        <p:spPr>
          <a:xfrm>
            <a:off x="4515377" y="3122965"/>
            <a:ext cx="6987645" cy="1388534"/>
          </a:xfrm>
        </p:spPr>
        <p:txBody>
          <a:bodyPr>
            <a:normAutofit/>
          </a:bodyPr>
          <a:lstStyle/>
          <a:p>
            <a:pPr algn="l"/>
            <a:r>
              <a:rPr lang="en-US" sz="4400" b="1" dirty="0"/>
              <a:t>Y. </a:t>
            </a:r>
            <a:r>
              <a:rPr lang="en-US" sz="3200" b="1" dirty="0"/>
              <a:t>Braun </a:t>
            </a:r>
            <a:r>
              <a:rPr lang="en-US" sz="4400" b="1" dirty="0"/>
              <a:t>    M. </a:t>
            </a:r>
            <a:r>
              <a:rPr lang="en-US" sz="3200" b="1" dirty="0"/>
              <a:t>Joffe</a:t>
            </a:r>
          </a:p>
          <a:p>
            <a:pPr algn="l"/>
            <a:r>
              <a:rPr lang="en-US" sz="2400" b="1" dirty="0"/>
              <a:t>309914646		324680461</a:t>
            </a:r>
          </a:p>
        </p:txBody>
      </p:sp>
      <p:pic>
        <p:nvPicPr>
          <p:cNvPr id="5" name="תמונה 4" descr="תמונה שמכילה אלקטרוניקה, כתום, מחשב, ישיבה&#10;&#10;התיאור נוצר באופן אוטומטי">
            <a:extLst>
              <a:ext uri="{FF2B5EF4-FFF2-40B4-BE49-F238E27FC236}">
                <a16:creationId xmlns:a16="http://schemas.microsoft.com/office/drawing/2014/main" id="{DD55D96F-64B8-4CCA-B981-3FA0A3F69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7" y="-10535"/>
            <a:ext cx="4224322" cy="2827480"/>
          </a:xfrm>
          <a:prstGeom prst="rect">
            <a:avLst/>
          </a:prstGeom>
        </p:spPr>
      </p:pic>
      <p:pic>
        <p:nvPicPr>
          <p:cNvPr id="7" name="תמונה 6" descr="תמונה שמכילה אדם, ישיבה, איש, שולחן&#10;&#10;התיאור נוצר באופן אוטומטי">
            <a:extLst>
              <a:ext uri="{FF2B5EF4-FFF2-40B4-BE49-F238E27FC236}">
                <a16:creationId xmlns:a16="http://schemas.microsoft.com/office/drawing/2014/main" id="{C660231A-03C4-428E-863A-6F6EC3D19C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3" y="2827219"/>
            <a:ext cx="4381780" cy="2231337"/>
          </a:xfrm>
          <a:prstGeom prst="rect">
            <a:avLst/>
          </a:prstGeom>
        </p:spPr>
      </p:pic>
      <p:pic>
        <p:nvPicPr>
          <p:cNvPr id="9" name="תמונה 8" descr="תמונה שמכילה אדם, מקורה, איש, אישה&#10;&#10;התיאור נוצר באופן אוטומטי">
            <a:extLst>
              <a:ext uri="{FF2B5EF4-FFF2-40B4-BE49-F238E27FC236}">
                <a16:creationId xmlns:a16="http://schemas.microsoft.com/office/drawing/2014/main" id="{3B27C61F-64BF-42DA-A22B-C2AB3B638B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935" y="10013"/>
            <a:ext cx="3295596" cy="2475154"/>
          </a:xfrm>
          <a:prstGeom prst="rect">
            <a:avLst/>
          </a:prstGeom>
        </p:spPr>
      </p:pic>
      <p:pic>
        <p:nvPicPr>
          <p:cNvPr id="11" name="תמונה 10">
            <a:extLst>
              <a:ext uri="{FF2B5EF4-FFF2-40B4-BE49-F238E27FC236}">
                <a16:creationId xmlns:a16="http://schemas.microsoft.com/office/drawing/2014/main" id="{CC6DC9E9-9B20-4F2C-AAE1-0913D9E794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375" y="2766252"/>
            <a:ext cx="3581625" cy="2353270"/>
          </a:xfrm>
          <a:prstGeom prst="rect">
            <a:avLst/>
          </a:prstGeom>
        </p:spPr>
      </p:pic>
      <p:pic>
        <p:nvPicPr>
          <p:cNvPr id="13" name="תמונה 12" descr="תמונה שמכילה איש, צילום, עמידה, לדגמן&#10;&#10;התיאור נוצר באופן אוטומטי">
            <a:extLst>
              <a:ext uri="{FF2B5EF4-FFF2-40B4-BE49-F238E27FC236}">
                <a16:creationId xmlns:a16="http://schemas.microsoft.com/office/drawing/2014/main" id="{00328E2F-AD2F-425A-87DF-B9AD37E690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2474" y="4457068"/>
            <a:ext cx="3581625" cy="2383409"/>
          </a:xfrm>
          <a:prstGeom prst="rect">
            <a:avLst/>
          </a:prstGeom>
        </p:spPr>
      </p:pic>
      <p:pic>
        <p:nvPicPr>
          <p:cNvPr id="15" name="תמונה 14" descr="תמונה שמכילה טקסט&#10;&#10;התיאור נוצר באופן אוטומטי">
            <a:extLst>
              <a:ext uri="{FF2B5EF4-FFF2-40B4-BE49-F238E27FC236}">
                <a16:creationId xmlns:a16="http://schemas.microsoft.com/office/drawing/2014/main" id="{5B164A27-A909-414D-ADEE-6EA568B259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7530" y="8680"/>
            <a:ext cx="4704469" cy="2630585"/>
          </a:xfrm>
          <a:prstGeom prst="rect">
            <a:avLst/>
          </a:prstGeom>
        </p:spPr>
      </p:pic>
      <p:pic>
        <p:nvPicPr>
          <p:cNvPr id="23" name="תמונה 22">
            <a:extLst>
              <a:ext uri="{FF2B5EF4-FFF2-40B4-BE49-F238E27FC236}">
                <a16:creationId xmlns:a16="http://schemas.microsoft.com/office/drawing/2014/main" id="{7242B26B-8CF3-4BD7-BF47-EE38336C7019}"/>
              </a:ext>
            </a:extLst>
          </p:cNvPr>
          <p:cNvPicPr>
            <a:picLocks noChangeAspect="1"/>
          </p:cNvPicPr>
          <p:nvPr/>
        </p:nvPicPr>
        <p:blipFill>
          <a:blip r:embed="rId9"/>
          <a:stretch>
            <a:fillRect/>
          </a:stretch>
        </p:blipFill>
        <p:spPr>
          <a:xfrm>
            <a:off x="-22114" y="5058556"/>
            <a:ext cx="4664587" cy="1781921"/>
          </a:xfrm>
          <a:prstGeom prst="rect">
            <a:avLst/>
          </a:prstGeom>
        </p:spPr>
      </p:pic>
      <p:pic>
        <p:nvPicPr>
          <p:cNvPr id="25" name="תמונה 24" descr="תמונה שמכילה איש, אדם, מקורה, משקפיים&#10;&#10;התיאור נוצר באופן אוטומטי">
            <a:extLst>
              <a:ext uri="{FF2B5EF4-FFF2-40B4-BE49-F238E27FC236}">
                <a16:creationId xmlns:a16="http://schemas.microsoft.com/office/drawing/2014/main" id="{220B43D6-685B-4651-85A5-3403D4768E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24099" y="5119522"/>
            <a:ext cx="3967899" cy="1720955"/>
          </a:xfrm>
          <a:prstGeom prst="rect">
            <a:avLst/>
          </a:prstGeom>
        </p:spPr>
      </p:pic>
    </p:spTree>
    <p:extLst>
      <p:ext uri="{BB962C8B-B14F-4D97-AF65-F5344CB8AC3E}">
        <p14:creationId xmlns:p14="http://schemas.microsoft.com/office/powerpoint/2010/main" val="225477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D30-9786-4970-8FD6-9073E3E2EBE3}"/>
              </a:ext>
            </a:extLst>
          </p:cNvPr>
          <p:cNvSpPr>
            <a:spLocks noGrp="1"/>
          </p:cNvSpPr>
          <p:nvPr>
            <p:ph type="title"/>
          </p:nvPr>
        </p:nvSpPr>
        <p:spPr>
          <a:xfrm>
            <a:off x="1484311" y="685801"/>
            <a:ext cx="10018713" cy="1288774"/>
          </a:xfrm>
        </p:spPr>
        <p:txBody>
          <a:bodyPr/>
          <a:lstStyle/>
          <a:p>
            <a:r>
              <a:rPr lang="he-IL" dirty="0"/>
              <a:t>רקע:</a:t>
            </a:r>
            <a:endParaRPr lang="en-US" dirty="0"/>
          </a:p>
        </p:txBody>
      </p:sp>
      <p:sp>
        <p:nvSpPr>
          <p:cNvPr id="3" name="Content Placeholder 2">
            <a:extLst>
              <a:ext uri="{FF2B5EF4-FFF2-40B4-BE49-F238E27FC236}">
                <a16:creationId xmlns:a16="http://schemas.microsoft.com/office/drawing/2014/main" id="{7D05814D-9B17-4A81-99DC-47700BB66D7A}"/>
              </a:ext>
            </a:extLst>
          </p:cNvPr>
          <p:cNvSpPr>
            <a:spLocks noGrp="1"/>
          </p:cNvSpPr>
          <p:nvPr>
            <p:ph idx="1"/>
          </p:nvPr>
        </p:nvSpPr>
        <p:spPr>
          <a:xfrm>
            <a:off x="1484310" y="1821647"/>
            <a:ext cx="10018713" cy="4021936"/>
          </a:xfrm>
        </p:spPr>
        <p:txBody>
          <a:bodyPr anchor="t">
            <a:normAutofit lnSpcReduction="10000"/>
          </a:bodyPr>
          <a:lstStyle/>
          <a:p>
            <a:pPr algn="just" rtl="1"/>
            <a:r>
              <a:rPr lang="he-IL" dirty="0"/>
              <a:t>בקובץ "חברתי-כלכלי" יש 256 רשויות מקומיות.</a:t>
            </a:r>
          </a:p>
          <a:p>
            <a:pPr algn="just" rtl="1"/>
            <a:r>
              <a:rPr lang="he-IL" dirty="0"/>
              <a:t>בקובץ "הצבעה פר יישוב" יש 1214 יישובים.</a:t>
            </a:r>
          </a:p>
          <a:p>
            <a:pPr algn="just" rtl="1"/>
            <a:r>
              <a:rPr lang="he-IL" dirty="0"/>
              <a:t>בשאלה 4 השתמשנו בקובץ הקלפיות.</a:t>
            </a:r>
          </a:p>
          <a:p>
            <a:pPr algn="just" rtl="1"/>
            <a:r>
              <a:rPr lang="he-IL" dirty="0"/>
              <a:t>נתונים כללים: 	1) מספר בעלי זכות הבחירה – 6,394,030</a:t>
            </a:r>
          </a:p>
          <a:p>
            <a:pPr marL="0" indent="0" algn="just" rtl="1">
              <a:buNone/>
            </a:pPr>
            <a:r>
              <a:rPr lang="he-IL" dirty="0"/>
              <a:t>					2) סך המצביעים – 4,465,168</a:t>
            </a:r>
          </a:p>
          <a:p>
            <a:pPr marL="0" indent="0" algn="just" rtl="1">
              <a:buNone/>
            </a:pPr>
            <a:r>
              <a:rPr lang="he-IL" dirty="0"/>
              <a:t>					3) שיעור ההצבעה – 69.8%</a:t>
            </a:r>
          </a:p>
          <a:p>
            <a:pPr marL="0" indent="0" algn="just" rtl="1">
              <a:buNone/>
            </a:pPr>
            <a:r>
              <a:rPr lang="he-IL" dirty="0"/>
              <a:t>					4) אחוז החסימה – 3.25%</a:t>
            </a:r>
          </a:p>
          <a:p>
            <a:pPr marL="0" indent="0" algn="just" rtl="1">
              <a:buNone/>
            </a:pPr>
            <a:r>
              <a:rPr lang="he-IL" dirty="0"/>
              <a:t>					5) מספר הקולות הכשרים – 4,436,806</a:t>
            </a:r>
          </a:p>
        </p:txBody>
      </p:sp>
      <p:pic>
        <p:nvPicPr>
          <p:cNvPr id="5" name="תמונה 4">
            <a:extLst>
              <a:ext uri="{FF2B5EF4-FFF2-40B4-BE49-F238E27FC236}">
                <a16:creationId xmlns:a16="http://schemas.microsoft.com/office/drawing/2014/main" id="{F8C29243-C1F6-444D-B63E-E43D2A7A6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1312"/>
            <a:ext cx="1695237" cy="1186157"/>
          </a:xfrm>
          <a:prstGeom prst="rect">
            <a:avLst/>
          </a:prstGeom>
        </p:spPr>
      </p:pic>
      <p:pic>
        <p:nvPicPr>
          <p:cNvPr id="7" name="תמונה 6">
            <a:extLst>
              <a:ext uri="{FF2B5EF4-FFF2-40B4-BE49-F238E27FC236}">
                <a16:creationId xmlns:a16="http://schemas.microsoft.com/office/drawing/2014/main" id="{DFFDE04D-2EBA-40C3-9332-0515B5447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237" y="5686707"/>
            <a:ext cx="1695236" cy="1171293"/>
          </a:xfrm>
          <a:prstGeom prst="rect">
            <a:avLst/>
          </a:prstGeom>
        </p:spPr>
      </p:pic>
      <p:pic>
        <p:nvPicPr>
          <p:cNvPr id="11" name="תמונה 10">
            <a:extLst>
              <a:ext uri="{FF2B5EF4-FFF2-40B4-BE49-F238E27FC236}">
                <a16:creationId xmlns:a16="http://schemas.microsoft.com/office/drawing/2014/main" id="{A0C78986-6201-43C8-84E6-B5A6FE0D58B5}"/>
              </a:ext>
            </a:extLst>
          </p:cNvPr>
          <p:cNvPicPr>
            <a:picLocks noChangeAspect="1"/>
          </p:cNvPicPr>
          <p:nvPr/>
        </p:nvPicPr>
        <p:blipFill>
          <a:blip r:embed="rId5"/>
          <a:stretch>
            <a:fillRect/>
          </a:stretch>
        </p:blipFill>
        <p:spPr>
          <a:xfrm>
            <a:off x="3394847" y="5688347"/>
            <a:ext cx="3483031" cy="1163332"/>
          </a:xfrm>
          <a:prstGeom prst="rect">
            <a:avLst/>
          </a:prstGeom>
        </p:spPr>
      </p:pic>
      <p:pic>
        <p:nvPicPr>
          <p:cNvPr id="13" name="תמונה 12">
            <a:extLst>
              <a:ext uri="{FF2B5EF4-FFF2-40B4-BE49-F238E27FC236}">
                <a16:creationId xmlns:a16="http://schemas.microsoft.com/office/drawing/2014/main" id="{C745DB55-5F5F-4DEB-AE7B-016EFBA9AE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500" y="9765"/>
            <a:ext cx="4397500" cy="1659611"/>
          </a:xfrm>
          <a:prstGeom prst="rect">
            <a:avLst/>
          </a:prstGeom>
        </p:spPr>
      </p:pic>
      <p:pic>
        <p:nvPicPr>
          <p:cNvPr id="15" name="תמונה 14">
            <a:extLst>
              <a:ext uri="{FF2B5EF4-FFF2-40B4-BE49-F238E27FC236}">
                <a16:creationId xmlns:a16="http://schemas.microsoft.com/office/drawing/2014/main" id="{E7548488-DBA0-46E9-A23F-61D3799E886F}"/>
              </a:ext>
            </a:extLst>
          </p:cNvPr>
          <p:cNvPicPr>
            <a:picLocks noChangeAspect="1"/>
          </p:cNvPicPr>
          <p:nvPr/>
        </p:nvPicPr>
        <p:blipFill>
          <a:blip r:embed="rId7"/>
          <a:stretch>
            <a:fillRect/>
          </a:stretch>
        </p:blipFill>
        <p:spPr>
          <a:xfrm>
            <a:off x="4762501" y="1"/>
            <a:ext cx="3032000" cy="1140430"/>
          </a:xfrm>
          <a:prstGeom prst="rect">
            <a:avLst/>
          </a:prstGeom>
        </p:spPr>
      </p:pic>
      <p:pic>
        <p:nvPicPr>
          <p:cNvPr id="17" name="תמונה 16">
            <a:extLst>
              <a:ext uri="{FF2B5EF4-FFF2-40B4-BE49-F238E27FC236}">
                <a16:creationId xmlns:a16="http://schemas.microsoft.com/office/drawing/2014/main" id="{BFBF95B2-3692-4FB8-93EC-1829E5805A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5" y="-1"/>
            <a:ext cx="4770400" cy="1748077"/>
          </a:xfrm>
          <a:prstGeom prst="rect">
            <a:avLst/>
          </a:prstGeom>
        </p:spPr>
      </p:pic>
    </p:spTree>
    <p:extLst>
      <p:ext uri="{BB962C8B-B14F-4D97-AF65-F5344CB8AC3E}">
        <p14:creationId xmlns:p14="http://schemas.microsoft.com/office/powerpoint/2010/main" val="145826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E1A-80E3-4CEA-9DE3-F5354C2C2673}"/>
              </a:ext>
            </a:extLst>
          </p:cNvPr>
          <p:cNvSpPr>
            <a:spLocks noGrp="1"/>
          </p:cNvSpPr>
          <p:nvPr>
            <p:ph type="title"/>
          </p:nvPr>
        </p:nvSpPr>
        <p:spPr>
          <a:xfrm>
            <a:off x="1086642" y="58306"/>
            <a:ext cx="10018713" cy="546652"/>
          </a:xfrm>
        </p:spPr>
        <p:txBody>
          <a:bodyPr>
            <a:normAutofit fontScale="90000"/>
          </a:bodyPr>
          <a:lstStyle/>
          <a:p>
            <a:r>
              <a:rPr lang="he-IL" dirty="0"/>
              <a:t>שאלה 1</a:t>
            </a:r>
            <a:endParaRPr lang="en-US" dirty="0"/>
          </a:p>
        </p:txBody>
      </p:sp>
      <p:sp>
        <p:nvSpPr>
          <p:cNvPr id="20" name="Content Placeholder 2">
            <a:extLst>
              <a:ext uri="{FF2B5EF4-FFF2-40B4-BE49-F238E27FC236}">
                <a16:creationId xmlns:a16="http://schemas.microsoft.com/office/drawing/2014/main" id="{09203BFA-3AA5-45A4-8D96-5A7D7A6FB023}"/>
              </a:ext>
            </a:extLst>
          </p:cNvPr>
          <p:cNvSpPr>
            <a:spLocks noGrp="1"/>
          </p:cNvSpPr>
          <p:nvPr>
            <p:ph idx="1"/>
          </p:nvPr>
        </p:nvSpPr>
        <p:spPr>
          <a:xfrm>
            <a:off x="130139" y="5118550"/>
            <a:ext cx="11897472" cy="1739450"/>
          </a:xfrm>
          <a:solidFill>
            <a:schemeClr val="bg1">
              <a:alpha val="60000"/>
            </a:schemeClr>
          </a:solidFill>
        </p:spPr>
        <p:txBody>
          <a:bodyPr anchor="t">
            <a:noAutofit/>
          </a:bodyPr>
          <a:lstStyle/>
          <a:p>
            <a:pPr algn="just" rtl="1"/>
            <a:r>
              <a:rPr lang="he-IL" sz="2100" dirty="0"/>
              <a:t>ביצענו חיתוך בין שני הקבצים (הצבעה פר עיר, חברתי כלכלי) וקיבלנו </a:t>
            </a:r>
            <a:r>
              <a:rPr lang="en-US" sz="2100" dirty="0"/>
              <a:t>183</a:t>
            </a:r>
            <a:r>
              <a:rPr lang="he-IL" sz="2100" dirty="0"/>
              <a:t> יישובים חופפים.</a:t>
            </a:r>
          </a:p>
          <a:p>
            <a:pPr algn="just" rtl="1"/>
            <a:r>
              <a:rPr lang="he-IL" sz="2100" dirty="0"/>
              <a:t>שכיחות הקולות לכל מפלגה עבור 10 המפלגות הגדולות רק ביישובים החופפים אל מול התוצאות הארציות.</a:t>
            </a:r>
          </a:p>
          <a:p>
            <a:pPr algn="just" rtl="1"/>
            <a:r>
              <a:rPr lang="he-IL" sz="2100" dirty="0"/>
              <a:t>ניתן לראות שמפלגת כחול-לבן ירדה בכ2% בחיתוך היישובים לעומת הרשימה המשותפת אשר עלתה בכ-2%.</a:t>
            </a:r>
            <a:endParaRPr lang="en-US" sz="2100" dirty="0"/>
          </a:p>
          <a:p>
            <a:pPr algn="just" rtl="1"/>
            <a:r>
              <a:rPr lang="he-IL" sz="2100" dirty="0"/>
              <a:t>נשים לב שאילו הבחירות היו מתקיימות רק בערים המופיעות בחתך, הליכוד הייתה המפלגה הגדולה ביותר.</a:t>
            </a:r>
          </a:p>
          <a:p>
            <a:pPr algn="just" rtl="1"/>
            <a:endParaRPr lang="he-IL" sz="2100" dirty="0"/>
          </a:p>
        </p:txBody>
      </p:sp>
      <p:pic>
        <p:nvPicPr>
          <p:cNvPr id="4" name="Picture 3" descr="A screenshot of a cell phone&#10;&#10;Description automatically generated">
            <a:extLst>
              <a:ext uri="{FF2B5EF4-FFF2-40B4-BE49-F238E27FC236}">
                <a16:creationId xmlns:a16="http://schemas.microsoft.com/office/drawing/2014/main" id="{DDCDAFE4-D357-45E7-9FF5-B8E496BA7F45}"/>
              </a:ext>
            </a:extLst>
          </p:cNvPr>
          <p:cNvPicPr>
            <a:picLocks noChangeAspect="1"/>
          </p:cNvPicPr>
          <p:nvPr/>
        </p:nvPicPr>
        <p:blipFill rotWithShape="1">
          <a:blip r:embed="rId3">
            <a:extLst>
              <a:ext uri="{28A0092B-C50C-407E-A947-70E740481C1C}">
                <a14:useLocalDpi xmlns:a14="http://schemas.microsoft.com/office/drawing/2010/main" val="0"/>
              </a:ext>
            </a:extLst>
          </a:blip>
          <a:srcRect t="2149" b="2731"/>
          <a:stretch/>
        </p:blipFill>
        <p:spPr>
          <a:xfrm>
            <a:off x="3178139" y="704194"/>
            <a:ext cx="6096000" cy="4393324"/>
          </a:xfrm>
          <a:prstGeom prst="rect">
            <a:avLst/>
          </a:prstGeom>
        </p:spPr>
      </p:pic>
    </p:spTree>
    <p:extLst>
      <p:ext uri="{BB962C8B-B14F-4D97-AF65-F5344CB8AC3E}">
        <p14:creationId xmlns:p14="http://schemas.microsoft.com/office/powerpoint/2010/main" val="144615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E1A-80E3-4CEA-9DE3-F5354C2C2673}"/>
              </a:ext>
            </a:extLst>
          </p:cNvPr>
          <p:cNvSpPr>
            <a:spLocks noGrp="1"/>
          </p:cNvSpPr>
          <p:nvPr>
            <p:ph type="title"/>
          </p:nvPr>
        </p:nvSpPr>
        <p:spPr>
          <a:xfrm>
            <a:off x="1086642" y="-101237"/>
            <a:ext cx="10018713" cy="546652"/>
          </a:xfrm>
        </p:spPr>
        <p:txBody>
          <a:bodyPr>
            <a:normAutofit fontScale="90000"/>
          </a:bodyPr>
          <a:lstStyle/>
          <a:p>
            <a:r>
              <a:rPr lang="he-IL" dirty="0"/>
              <a:t>שאלה 2</a:t>
            </a:r>
            <a:endParaRPr lang="en-US" dirty="0"/>
          </a:p>
        </p:txBody>
      </p:sp>
      <p:pic>
        <p:nvPicPr>
          <p:cNvPr id="4" name="Picture 3">
            <a:extLst>
              <a:ext uri="{FF2B5EF4-FFF2-40B4-BE49-F238E27FC236}">
                <a16:creationId xmlns:a16="http://schemas.microsoft.com/office/drawing/2014/main" id="{A4D9C9B6-FAC0-4247-B2EB-2544FE3BF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 y="363223"/>
            <a:ext cx="10422186" cy="6030310"/>
          </a:xfrm>
          <a:prstGeom prst="rect">
            <a:avLst/>
          </a:prstGeom>
        </p:spPr>
      </p:pic>
      <p:cxnSp>
        <p:nvCxnSpPr>
          <p:cNvPr id="5" name="מחבר חץ ישר 4">
            <a:extLst>
              <a:ext uri="{FF2B5EF4-FFF2-40B4-BE49-F238E27FC236}">
                <a16:creationId xmlns:a16="http://schemas.microsoft.com/office/drawing/2014/main" id="{6ABFFBAF-7021-41A5-A9C5-E888F2D5C6A6}"/>
              </a:ext>
            </a:extLst>
          </p:cNvPr>
          <p:cNvCxnSpPr>
            <a:cxnSpLocks/>
          </p:cNvCxnSpPr>
          <p:nvPr/>
        </p:nvCxnSpPr>
        <p:spPr>
          <a:xfrm flipH="1">
            <a:off x="5129618" y="1693950"/>
            <a:ext cx="384220" cy="1820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8" name="תיבת טקסט 7">
            <a:extLst>
              <a:ext uri="{FF2B5EF4-FFF2-40B4-BE49-F238E27FC236}">
                <a16:creationId xmlns:a16="http://schemas.microsoft.com/office/drawing/2014/main" id="{94B62E4A-604C-460D-83CA-8AF1643C91ED}"/>
              </a:ext>
            </a:extLst>
          </p:cNvPr>
          <p:cNvSpPr txBox="1"/>
          <p:nvPr/>
        </p:nvSpPr>
        <p:spPr>
          <a:xfrm>
            <a:off x="5543313" y="1324618"/>
            <a:ext cx="689543"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1">
            <a:spAutoFit/>
          </a:bodyPr>
          <a:lstStyle/>
          <a:p>
            <a:r>
              <a:rPr lang="he-IL" sz="900" dirty="0"/>
              <a:t>הרשימה המשותפת</a:t>
            </a:r>
          </a:p>
        </p:txBody>
      </p:sp>
      <p:cxnSp>
        <p:nvCxnSpPr>
          <p:cNvPr id="10" name="מחבר חץ ישר 9">
            <a:extLst>
              <a:ext uri="{FF2B5EF4-FFF2-40B4-BE49-F238E27FC236}">
                <a16:creationId xmlns:a16="http://schemas.microsoft.com/office/drawing/2014/main" id="{4C81DCD0-2C7F-48A8-AC8E-8A6BF5CF301F}"/>
              </a:ext>
            </a:extLst>
          </p:cNvPr>
          <p:cNvCxnSpPr>
            <a:cxnSpLocks/>
          </p:cNvCxnSpPr>
          <p:nvPr/>
        </p:nvCxnSpPr>
        <p:spPr>
          <a:xfrm flipH="1">
            <a:off x="1690811" y="1365552"/>
            <a:ext cx="284394" cy="28746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6" name="תיבת טקסט 15">
            <a:extLst>
              <a:ext uri="{FF2B5EF4-FFF2-40B4-BE49-F238E27FC236}">
                <a16:creationId xmlns:a16="http://schemas.microsoft.com/office/drawing/2014/main" id="{96D5090F-EF80-4927-BD02-D7AC0BB48EA6}"/>
              </a:ext>
            </a:extLst>
          </p:cNvPr>
          <p:cNvSpPr txBox="1"/>
          <p:nvPr/>
        </p:nvSpPr>
        <p:spPr>
          <a:xfrm>
            <a:off x="1975205" y="1078397"/>
            <a:ext cx="848309" cy="246221"/>
          </a:xfrm>
          <a:prstGeom prst="rect">
            <a:avLst/>
          </a:prstGeom>
        </p:spPr>
        <p:style>
          <a:lnRef idx="1">
            <a:schemeClr val="accent5"/>
          </a:lnRef>
          <a:fillRef idx="2">
            <a:schemeClr val="accent5"/>
          </a:fillRef>
          <a:effectRef idx="1">
            <a:schemeClr val="accent5"/>
          </a:effectRef>
          <a:fontRef idx="minor">
            <a:schemeClr val="dk1"/>
          </a:fontRef>
        </p:style>
        <p:txBody>
          <a:bodyPr wrap="none" rtlCol="1">
            <a:spAutoFit/>
          </a:bodyPr>
          <a:lstStyle/>
          <a:p>
            <a:r>
              <a:rPr lang="he-IL" sz="1000" dirty="0"/>
              <a:t>יהדות התורה</a:t>
            </a:r>
          </a:p>
        </p:txBody>
      </p:sp>
      <p:cxnSp>
        <p:nvCxnSpPr>
          <p:cNvPr id="22" name="מחבר חץ ישר 21">
            <a:extLst>
              <a:ext uri="{FF2B5EF4-FFF2-40B4-BE49-F238E27FC236}">
                <a16:creationId xmlns:a16="http://schemas.microsoft.com/office/drawing/2014/main" id="{12660F8B-DF3F-4162-BFF6-6003F41BE174}"/>
              </a:ext>
            </a:extLst>
          </p:cNvPr>
          <p:cNvCxnSpPr>
            <a:cxnSpLocks/>
          </p:cNvCxnSpPr>
          <p:nvPr/>
        </p:nvCxnSpPr>
        <p:spPr>
          <a:xfrm flipH="1">
            <a:off x="8878158" y="1324618"/>
            <a:ext cx="372141" cy="32839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3" name="תיבת טקסט 22">
            <a:extLst>
              <a:ext uri="{FF2B5EF4-FFF2-40B4-BE49-F238E27FC236}">
                <a16:creationId xmlns:a16="http://schemas.microsoft.com/office/drawing/2014/main" id="{5C8E5937-6271-4F9C-A18C-0D0A0CB5019B}"/>
              </a:ext>
            </a:extLst>
          </p:cNvPr>
          <p:cNvSpPr txBox="1"/>
          <p:nvPr/>
        </p:nvSpPr>
        <p:spPr>
          <a:xfrm>
            <a:off x="9250298" y="1136810"/>
            <a:ext cx="558166" cy="253916"/>
          </a:xfrm>
          <a:prstGeom prst="rect">
            <a:avLst/>
          </a:prstGeom>
        </p:spPr>
        <p:style>
          <a:lnRef idx="1">
            <a:schemeClr val="accent3"/>
          </a:lnRef>
          <a:fillRef idx="2">
            <a:schemeClr val="accent3"/>
          </a:fillRef>
          <a:effectRef idx="1">
            <a:schemeClr val="accent3"/>
          </a:effectRef>
          <a:fontRef idx="minor">
            <a:schemeClr val="dk1"/>
          </a:fontRef>
        </p:style>
        <p:txBody>
          <a:bodyPr wrap="none" rtlCol="1">
            <a:spAutoFit/>
          </a:bodyPr>
          <a:lstStyle/>
          <a:p>
            <a:r>
              <a:rPr lang="he-IL" sz="1050" dirty="0"/>
              <a:t>הליכוד</a:t>
            </a:r>
          </a:p>
        </p:txBody>
      </p:sp>
      <p:graphicFrame>
        <p:nvGraphicFramePr>
          <p:cNvPr id="27" name="טבלה 27">
            <a:extLst>
              <a:ext uri="{FF2B5EF4-FFF2-40B4-BE49-F238E27FC236}">
                <a16:creationId xmlns:a16="http://schemas.microsoft.com/office/drawing/2014/main" id="{BE60413A-6C9F-4D81-BF46-5469A8E0477A}"/>
              </a:ext>
            </a:extLst>
          </p:cNvPr>
          <p:cNvGraphicFramePr>
            <a:graphicFrameLocks noGrp="1"/>
          </p:cNvGraphicFramePr>
          <p:nvPr>
            <p:extLst>
              <p:ext uri="{D42A27DB-BD31-4B8C-83A1-F6EECF244321}">
                <p14:modId xmlns:p14="http://schemas.microsoft.com/office/powerpoint/2010/main" val="2241119723"/>
              </p:ext>
            </p:extLst>
          </p:nvPr>
        </p:nvGraphicFramePr>
        <p:xfrm>
          <a:off x="10198823" y="363224"/>
          <a:ext cx="2009791" cy="6030309"/>
        </p:xfrm>
        <a:graphic>
          <a:graphicData uri="http://schemas.openxmlformats.org/drawingml/2006/table">
            <a:tbl>
              <a:tblPr rtl="1" firstRow="1" bandRow="1">
                <a:tableStyleId>{0505E3EF-67EA-436B-97B2-0124C06EBD24}</a:tableStyleId>
              </a:tblPr>
              <a:tblGrid>
                <a:gridCol w="1158919">
                  <a:extLst>
                    <a:ext uri="{9D8B030D-6E8A-4147-A177-3AD203B41FA5}">
                      <a16:colId xmlns:a16="http://schemas.microsoft.com/office/drawing/2014/main" val="3996361161"/>
                    </a:ext>
                  </a:extLst>
                </a:gridCol>
                <a:gridCol w="850872">
                  <a:extLst>
                    <a:ext uri="{9D8B030D-6E8A-4147-A177-3AD203B41FA5}">
                      <a16:colId xmlns:a16="http://schemas.microsoft.com/office/drawing/2014/main" val="1916389659"/>
                    </a:ext>
                  </a:extLst>
                </a:gridCol>
              </a:tblGrid>
              <a:tr h="1403649">
                <a:tc>
                  <a:txBody>
                    <a:bodyPr/>
                    <a:lstStyle/>
                    <a:p>
                      <a:pPr algn="ctr" rtl="1"/>
                      <a:r>
                        <a:rPr lang="he-IL" sz="1800" dirty="0"/>
                        <a:t>אשכול</a:t>
                      </a:r>
                    </a:p>
                  </a:txBody>
                  <a:tcPr anchor="ct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600" dirty="0"/>
                        <a:t>מספר הקולות הכשרים</a:t>
                      </a:r>
                    </a:p>
                    <a:p>
                      <a:pPr algn="ctr" rtl="1"/>
                      <a:endParaRPr lang="he-IL" dirty="0"/>
                    </a:p>
                  </a:txBody>
                  <a:tcPr anchor="ctr"/>
                </a:tc>
                <a:extLst>
                  <a:ext uri="{0D108BD9-81ED-4DB2-BD59-A6C34878D82A}">
                    <a16:rowId xmlns:a16="http://schemas.microsoft.com/office/drawing/2014/main" val="329409615"/>
                  </a:ext>
                </a:extLst>
              </a:tr>
              <a:tr h="366771">
                <a:tc>
                  <a:txBody>
                    <a:bodyPr/>
                    <a:lstStyle/>
                    <a:p>
                      <a:pPr algn="ctr" rtl="1"/>
                      <a:r>
                        <a:rPr lang="he-IL" sz="1800" dirty="0"/>
                        <a:t>1</a:t>
                      </a:r>
                    </a:p>
                  </a:txBody>
                  <a:tcPr anchor="ctr"/>
                </a:tc>
                <a:tc>
                  <a:txBody>
                    <a:bodyPr/>
                    <a:lstStyle/>
                    <a:p>
                      <a:pPr algn="ctr" rtl="1"/>
                      <a:r>
                        <a:rPr lang="he-IL" sz="1800" u="none" strike="noStrike" dirty="0">
                          <a:effectLst/>
                        </a:rPr>
                        <a:t>86374</a:t>
                      </a:r>
                      <a:endParaRPr lang="he-IL" dirty="0"/>
                    </a:p>
                  </a:txBody>
                  <a:tcPr anchor="ctr"/>
                </a:tc>
                <a:extLst>
                  <a:ext uri="{0D108BD9-81ED-4DB2-BD59-A6C34878D82A}">
                    <a16:rowId xmlns:a16="http://schemas.microsoft.com/office/drawing/2014/main" val="204895681"/>
                  </a:ext>
                </a:extLst>
              </a:tr>
              <a:tr h="366771">
                <a:tc>
                  <a:txBody>
                    <a:bodyPr/>
                    <a:lstStyle/>
                    <a:p>
                      <a:pPr algn="ctr" rtl="1"/>
                      <a:r>
                        <a:rPr lang="he-IL" sz="1800" dirty="0"/>
                        <a:t>2</a:t>
                      </a:r>
                    </a:p>
                  </a:txBody>
                  <a:tcPr anchor="ctr"/>
                </a:tc>
                <a:tc>
                  <a:txBody>
                    <a:bodyPr/>
                    <a:lstStyle/>
                    <a:p>
                      <a:pPr algn="ctr" rtl="1"/>
                      <a:r>
                        <a:rPr lang="he-IL" sz="1800" u="none" strike="noStrike" dirty="0">
                          <a:effectLst/>
                        </a:rPr>
                        <a:t>588362</a:t>
                      </a:r>
                      <a:endParaRPr lang="he-IL" dirty="0"/>
                    </a:p>
                  </a:txBody>
                  <a:tcPr anchor="ctr"/>
                </a:tc>
                <a:extLst>
                  <a:ext uri="{0D108BD9-81ED-4DB2-BD59-A6C34878D82A}">
                    <a16:rowId xmlns:a16="http://schemas.microsoft.com/office/drawing/2014/main" val="936268547"/>
                  </a:ext>
                </a:extLst>
              </a:tr>
              <a:tr h="456001">
                <a:tc>
                  <a:txBody>
                    <a:bodyPr/>
                    <a:lstStyle/>
                    <a:p>
                      <a:pPr algn="ctr" rtl="1"/>
                      <a:r>
                        <a:rPr lang="he-IL" sz="1800" dirty="0"/>
                        <a:t>3</a:t>
                      </a:r>
                    </a:p>
                  </a:txBody>
                  <a:tcPr anchor="ctr"/>
                </a:tc>
                <a:tc>
                  <a:txBody>
                    <a:bodyPr/>
                    <a:lstStyle/>
                    <a:p>
                      <a:pPr algn="ctr" rtl="1"/>
                      <a:r>
                        <a:rPr lang="he-IL" sz="1800" u="none" strike="noStrike" dirty="0">
                          <a:effectLst/>
                        </a:rPr>
                        <a:t>253378</a:t>
                      </a:r>
                      <a:endParaRPr lang="he-IL" dirty="0"/>
                    </a:p>
                  </a:txBody>
                  <a:tcPr anchor="ctr"/>
                </a:tc>
                <a:extLst>
                  <a:ext uri="{0D108BD9-81ED-4DB2-BD59-A6C34878D82A}">
                    <a16:rowId xmlns:a16="http://schemas.microsoft.com/office/drawing/2014/main" val="1874448861"/>
                  </a:ext>
                </a:extLst>
              </a:tr>
              <a:tr h="366771">
                <a:tc>
                  <a:txBody>
                    <a:bodyPr/>
                    <a:lstStyle/>
                    <a:p>
                      <a:pPr algn="ctr" rtl="1"/>
                      <a:r>
                        <a:rPr lang="he-IL" sz="1800" dirty="0"/>
                        <a:t>4</a:t>
                      </a:r>
                    </a:p>
                  </a:txBody>
                  <a:tcPr anchor="ctr"/>
                </a:tc>
                <a:tc>
                  <a:txBody>
                    <a:bodyPr/>
                    <a:lstStyle/>
                    <a:p>
                      <a:pPr algn="ctr" rtl="1"/>
                      <a:r>
                        <a:rPr lang="he-IL" sz="1800" u="none" strike="noStrike" dirty="0">
                          <a:effectLst/>
                        </a:rPr>
                        <a:t>174087</a:t>
                      </a:r>
                      <a:endParaRPr lang="he-IL" dirty="0"/>
                    </a:p>
                  </a:txBody>
                  <a:tcPr anchor="ctr"/>
                </a:tc>
                <a:extLst>
                  <a:ext uri="{0D108BD9-81ED-4DB2-BD59-A6C34878D82A}">
                    <a16:rowId xmlns:a16="http://schemas.microsoft.com/office/drawing/2014/main" val="1645115057"/>
                  </a:ext>
                </a:extLst>
              </a:tr>
              <a:tr h="404749">
                <a:tc>
                  <a:txBody>
                    <a:bodyPr/>
                    <a:lstStyle/>
                    <a:p>
                      <a:pPr algn="ctr" rtl="1"/>
                      <a:r>
                        <a:rPr lang="he-IL" sz="1800" dirty="0"/>
                        <a:t> 5</a:t>
                      </a:r>
                    </a:p>
                  </a:txBody>
                  <a:tcPr anchor="ctr"/>
                </a:tc>
                <a:tc>
                  <a:txBody>
                    <a:bodyPr/>
                    <a:lstStyle/>
                    <a:p>
                      <a:pPr algn="ctr" rtl="1"/>
                      <a:r>
                        <a:rPr lang="he-IL" sz="1800" u="none" strike="noStrike" dirty="0">
                          <a:effectLst/>
                        </a:rPr>
                        <a:t>479293</a:t>
                      </a:r>
                      <a:endParaRPr lang="he-IL" dirty="0"/>
                    </a:p>
                  </a:txBody>
                  <a:tcPr anchor="ctr"/>
                </a:tc>
                <a:extLst>
                  <a:ext uri="{0D108BD9-81ED-4DB2-BD59-A6C34878D82A}">
                    <a16:rowId xmlns:a16="http://schemas.microsoft.com/office/drawing/2014/main" val="2125958511"/>
                  </a:ext>
                </a:extLst>
              </a:tr>
              <a:tr h="404749">
                <a:tc>
                  <a:txBody>
                    <a:bodyPr/>
                    <a:lstStyle/>
                    <a:p>
                      <a:pPr algn="ctr" rtl="1"/>
                      <a:r>
                        <a:rPr lang="he-IL" sz="1800" dirty="0"/>
                        <a:t>6</a:t>
                      </a:r>
                    </a:p>
                  </a:txBody>
                  <a:tcPr anchor="ctr"/>
                </a:tc>
                <a:tc>
                  <a:txBody>
                    <a:bodyPr/>
                    <a:lstStyle/>
                    <a:p>
                      <a:pPr algn="ctr" rtl="1"/>
                      <a:r>
                        <a:rPr lang="he-IL" sz="1800" u="none" strike="noStrike" dirty="0">
                          <a:effectLst/>
                        </a:rPr>
                        <a:t>265441</a:t>
                      </a:r>
                      <a:endParaRPr lang="he-IL" dirty="0"/>
                    </a:p>
                  </a:txBody>
                  <a:tcPr anchor="ctr"/>
                </a:tc>
                <a:extLst>
                  <a:ext uri="{0D108BD9-81ED-4DB2-BD59-A6C34878D82A}">
                    <a16:rowId xmlns:a16="http://schemas.microsoft.com/office/drawing/2014/main" val="3036505519"/>
                  </a:ext>
                </a:extLst>
              </a:tr>
              <a:tr h="641848">
                <a:tc>
                  <a:txBody>
                    <a:bodyPr/>
                    <a:lstStyle/>
                    <a:p>
                      <a:pPr algn="ctr" rtl="1"/>
                      <a:r>
                        <a:rPr lang="he-IL" sz="1800" dirty="0"/>
                        <a:t>7</a:t>
                      </a:r>
                    </a:p>
                  </a:txBody>
                  <a:tcPr anchor="ct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800" u="none" strike="noStrike" dirty="0">
                          <a:effectLst/>
                        </a:rPr>
                        <a:t>751086</a:t>
                      </a:r>
                    </a:p>
                    <a:p>
                      <a:pPr algn="ctr" rtl="1"/>
                      <a:endParaRPr lang="he-IL" dirty="0"/>
                    </a:p>
                  </a:txBody>
                  <a:tcPr anchor="ctr"/>
                </a:tc>
                <a:extLst>
                  <a:ext uri="{0D108BD9-81ED-4DB2-BD59-A6C34878D82A}">
                    <a16:rowId xmlns:a16="http://schemas.microsoft.com/office/drawing/2014/main" val="3662221392"/>
                  </a:ext>
                </a:extLst>
              </a:tr>
              <a:tr h="404749">
                <a:tc>
                  <a:txBody>
                    <a:bodyPr/>
                    <a:lstStyle/>
                    <a:p>
                      <a:pPr algn="ctr" rtl="1"/>
                      <a:r>
                        <a:rPr lang="he-IL" sz="1800" dirty="0"/>
                        <a:t>8</a:t>
                      </a:r>
                    </a:p>
                  </a:txBody>
                  <a:tcPr anchor="ctr"/>
                </a:tc>
                <a:tc>
                  <a:txBody>
                    <a:bodyPr/>
                    <a:lstStyle/>
                    <a:p>
                      <a:pPr algn="ctr" rtl="1"/>
                      <a:r>
                        <a:rPr lang="he-IL" sz="1800" u="none" strike="noStrike" dirty="0">
                          <a:effectLst/>
                        </a:rPr>
                        <a:t>492547</a:t>
                      </a:r>
                      <a:endParaRPr lang="he-IL" dirty="0"/>
                    </a:p>
                  </a:txBody>
                  <a:tcPr anchor="ctr"/>
                </a:tc>
                <a:extLst>
                  <a:ext uri="{0D108BD9-81ED-4DB2-BD59-A6C34878D82A}">
                    <a16:rowId xmlns:a16="http://schemas.microsoft.com/office/drawing/2014/main" val="719982381"/>
                  </a:ext>
                </a:extLst>
              </a:tr>
              <a:tr h="714265">
                <a:tc>
                  <a:txBody>
                    <a:bodyPr/>
                    <a:lstStyle/>
                    <a:p>
                      <a:pPr algn="ctr" rtl="1"/>
                      <a:r>
                        <a:rPr lang="he-IL" sz="1800" dirty="0"/>
                        <a:t>9</a:t>
                      </a:r>
                    </a:p>
                  </a:txBody>
                  <a:tcPr anchor="ctr"/>
                </a:tc>
                <a:tc>
                  <a:txBody>
                    <a:bodyPr/>
                    <a:lstStyle/>
                    <a:p>
                      <a:pPr algn="ctr" rtl="1"/>
                      <a:r>
                        <a:rPr lang="he-IL" sz="1800" u="none" strike="noStrike" dirty="0">
                          <a:effectLst/>
                        </a:rPr>
                        <a:t>58439</a:t>
                      </a:r>
                      <a:endParaRPr lang="he-IL" dirty="0"/>
                    </a:p>
                  </a:txBody>
                  <a:tcPr anchor="ctr"/>
                </a:tc>
                <a:extLst>
                  <a:ext uri="{0D108BD9-81ED-4DB2-BD59-A6C34878D82A}">
                    <a16:rowId xmlns:a16="http://schemas.microsoft.com/office/drawing/2014/main" val="2547296341"/>
                  </a:ext>
                </a:extLst>
              </a:tr>
              <a:tr h="499986">
                <a:tc>
                  <a:txBody>
                    <a:bodyPr/>
                    <a:lstStyle/>
                    <a:p>
                      <a:pPr algn="ctr" rtl="1"/>
                      <a:r>
                        <a:rPr lang="he-IL" sz="1800" dirty="0"/>
                        <a:t>10</a:t>
                      </a:r>
                    </a:p>
                  </a:txBody>
                  <a:tcPr anchor="ctr"/>
                </a:tc>
                <a:tc>
                  <a:txBody>
                    <a:bodyPr/>
                    <a:lstStyle/>
                    <a:p>
                      <a:pPr algn="ctr" rtl="1"/>
                      <a:r>
                        <a:rPr lang="he-IL" sz="1800" u="none" strike="noStrike" dirty="0">
                          <a:effectLst/>
                        </a:rPr>
                        <a:t>3693</a:t>
                      </a:r>
                      <a:endParaRPr lang="he-IL" dirty="0"/>
                    </a:p>
                  </a:txBody>
                  <a:tcPr anchor="ctr"/>
                </a:tc>
                <a:extLst>
                  <a:ext uri="{0D108BD9-81ED-4DB2-BD59-A6C34878D82A}">
                    <a16:rowId xmlns:a16="http://schemas.microsoft.com/office/drawing/2014/main" val="3281718031"/>
                  </a:ext>
                </a:extLst>
              </a:tr>
            </a:tbl>
          </a:graphicData>
        </a:graphic>
      </p:graphicFrame>
      <p:sp>
        <p:nvSpPr>
          <p:cNvPr id="6" name="תיבת טקסט 5">
            <a:extLst>
              <a:ext uri="{FF2B5EF4-FFF2-40B4-BE49-F238E27FC236}">
                <a16:creationId xmlns:a16="http://schemas.microsoft.com/office/drawing/2014/main" id="{4F81CD5B-4202-47AB-9DC8-3AC20F8EDBF0}"/>
              </a:ext>
            </a:extLst>
          </p:cNvPr>
          <p:cNvSpPr txBox="1"/>
          <p:nvPr/>
        </p:nvSpPr>
        <p:spPr>
          <a:xfrm>
            <a:off x="992659" y="6519439"/>
            <a:ext cx="11215955" cy="338561"/>
          </a:xfrm>
          <a:prstGeom prst="rect">
            <a:avLst/>
          </a:prstGeom>
        </p:spPr>
        <p:style>
          <a:lnRef idx="2">
            <a:schemeClr val="accent3"/>
          </a:lnRef>
          <a:fillRef idx="1">
            <a:schemeClr val="lt1"/>
          </a:fillRef>
          <a:effectRef idx="0">
            <a:schemeClr val="accent3"/>
          </a:effectRef>
          <a:fontRef idx="minor">
            <a:schemeClr val="dk1"/>
          </a:fontRef>
        </p:style>
        <p:txBody>
          <a:bodyPr wrap="square" rtlCol="1">
            <a:spAutoFit/>
          </a:bodyPr>
          <a:lstStyle/>
          <a:p>
            <a:pPr algn="r"/>
            <a:r>
              <a:rPr lang="he-IL" sz="1600" b="1" u="sng" dirty="0"/>
              <a:t>הערה</a:t>
            </a:r>
            <a:r>
              <a:rPr lang="he-IL" sz="1600" dirty="0"/>
              <a:t>: הקולות הכשרים (העמודות בצבע </a:t>
            </a:r>
            <a:r>
              <a:rPr lang="he-IL" sz="1600" b="1" dirty="0">
                <a:solidFill>
                  <a:srgbClr val="FF0000"/>
                </a:solidFill>
              </a:rPr>
              <a:t>אדום</a:t>
            </a:r>
            <a:r>
              <a:rPr lang="he-IL" sz="1600" dirty="0"/>
              <a:t>) בשקף הם רק עבור 10 המפלגות הגדולות בישראל ורק עבור היישובים אשר עברו את הסינון </a:t>
            </a:r>
          </a:p>
        </p:txBody>
      </p:sp>
    </p:spTree>
    <p:extLst>
      <p:ext uri="{BB962C8B-B14F-4D97-AF65-F5344CB8AC3E}">
        <p14:creationId xmlns:p14="http://schemas.microsoft.com/office/powerpoint/2010/main" val="201014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086643" y="-264418"/>
            <a:ext cx="9960585" cy="859841"/>
          </a:xfrm>
        </p:spPr>
        <p:txBody>
          <a:bodyPr>
            <a:normAutofit/>
          </a:bodyPr>
          <a:lstStyle/>
          <a:p>
            <a:r>
              <a:rPr lang="he-IL" dirty="0"/>
              <a:t>המשך שאלה 2</a:t>
            </a:r>
            <a:endParaRPr lang="en-US" dirty="0"/>
          </a:p>
        </p:txBody>
      </p:sp>
      <p:sp>
        <p:nvSpPr>
          <p:cNvPr id="7" name="Content Placeholder 2">
            <a:extLst>
              <a:ext uri="{FF2B5EF4-FFF2-40B4-BE49-F238E27FC236}">
                <a16:creationId xmlns:a16="http://schemas.microsoft.com/office/drawing/2014/main" id="{D8EF5008-FFD0-41CD-884B-E7E8F99A1CD7}"/>
              </a:ext>
            </a:extLst>
          </p:cNvPr>
          <p:cNvSpPr txBox="1">
            <a:spLocks/>
          </p:cNvSpPr>
          <p:nvPr/>
        </p:nvSpPr>
        <p:spPr>
          <a:xfrm>
            <a:off x="131856" y="4220486"/>
            <a:ext cx="11897472" cy="2217908"/>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r" rtl="1"/>
            <a:endParaRPr lang="he-IL" dirty="0"/>
          </a:p>
        </p:txBody>
      </p:sp>
      <p:sp>
        <p:nvSpPr>
          <p:cNvPr id="8" name="Content Placeholder 2">
            <a:extLst>
              <a:ext uri="{FF2B5EF4-FFF2-40B4-BE49-F238E27FC236}">
                <a16:creationId xmlns:a16="http://schemas.microsoft.com/office/drawing/2014/main" id="{98E30EEF-1207-45B7-A8AE-E05C55E35A14}"/>
              </a:ext>
            </a:extLst>
          </p:cNvPr>
          <p:cNvSpPr txBox="1">
            <a:spLocks/>
          </p:cNvSpPr>
          <p:nvPr/>
        </p:nvSpPr>
        <p:spPr>
          <a:xfrm>
            <a:off x="147263" y="345763"/>
            <a:ext cx="11897472" cy="6512237"/>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2200" dirty="0"/>
              <a:t>גרף בעל 10 </a:t>
            </a:r>
            <a:r>
              <a:rPr lang="en-US" sz="2200" dirty="0"/>
              <a:t>subplots</a:t>
            </a:r>
            <a:r>
              <a:rPr lang="he-IL" sz="2200" dirty="0"/>
              <a:t> מסודרים בתבנית 5</a:t>
            </a:r>
            <a:r>
              <a:rPr lang="en-US" sz="2200" dirty="0"/>
              <a:t> 2x</a:t>
            </a:r>
            <a:r>
              <a:rPr lang="he-IL" sz="2200" dirty="0"/>
              <a:t>המסודרים לפי </a:t>
            </a:r>
            <a:r>
              <a:rPr lang="he-IL" sz="2200" b="1" dirty="0"/>
              <a:t>אשכולות חברתיים-כלכליים </a:t>
            </a:r>
            <a:r>
              <a:rPr lang="he-IL" sz="2200" dirty="0"/>
              <a:t>בסדר עולה (מהפינה השמאלית עליונה לימנית תחתונה).</a:t>
            </a:r>
          </a:p>
          <a:p>
            <a:pPr algn="just" rtl="1"/>
            <a:r>
              <a:rPr lang="he-IL" sz="2200" dirty="0"/>
              <a:t>בצבע ה</a:t>
            </a:r>
            <a:r>
              <a:rPr lang="he-IL" sz="2200" b="1" dirty="0"/>
              <a:t>אדום</a:t>
            </a:r>
            <a:r>
              <a:rPr lang="he-IL" sz="2200" dirty="0"/>
              <a:t> עמודות של האשכולות ובצבע ה</a:t>
            </a:r>
            <a:r>
              <a:rPr lang="he-IL" sz="2200" b="1" dirty="0"/>
              <a:t>כחול</a:t>
            </a:r>
            <a:r>
              <a:rPr lang="he-IL" sz="2200" dirty="0"/>
              <a:t> שכיחות ההצבעה הארצית (לשם השוואה).</a:t>
            </a:r>
          </a:p>
          <a:p>
            <a:pPr algn="just" rtl="1"/>
            <a:r>
              <a:rPr lang="he-IL" sz="2200" u="sng" dirty="0"/>
              <a:t>אשכול 1</a:t>
            </a:r>
            <a:r>
              <a:rPr lang="he-IL" sz="2200" dirty="0"/>
              <a:t>: כאשר רובם יישובים ערביים וחרדים וכיוצא בזה הרשימה המשותפת ויהדות התורה בעלות היקף הצבעות רב בהם.</a:t>
            </a:r>
          </a:p>
          <a:p>
            <a:pPr algn="just" rtl="1"/>
            <a:r>
              <a:rPr lang="he-IL" sz="2200" u="sng" dirty="0"/>
              <a:t>אשכול 3</a:t>
            </a:r>
            <a:r>
              <a:rPr lang="he-IL" sz="2200" dirty="0"/>
              <a:t>: כאשר רובם יישובים ערביים וכתוצאה מכך הרשימה המשותפת זוכה בנתח הצבעה גדול שם.</a:t>
            </a:r>
          </a:p>
          <a:p>
            <a:pPr algn="just" rtl="1"/>
            <a:r>
              <a:rPr lang="he-IL" sz="2200" u="sng" dirty="0"/>
              <a:t>אשכול 7</a:t>
            </a:r>
            <a:r>
              <a:rPr lang="he-IL" sz="2200" dirty="0"/>
              <a:t>: בעיר חיפה ניתן לראות ששתי המפלגות הגדולות קיבלו את המס' הרב ביותר.</a:t>
            </a:r>
            <a:r>
              <a:rPr lang="en-US" sz="2200" dirty="0"/>
              <a:t> </a:t>
            </a:r>
            <a:r>
              <a:rPr lang="he-IL" sz="2200" dirty="0"/>
              <a:t> אשכול זה גם הכי דומה לדפוסי ההצבעה הארצית.</a:t>
            </a:r>
          </a:p>
          <a:p>
            <a:pPr algn="just" rtl="1"/>
            <a:r>
              <a:rPr lang="he-IL" sz="2200" u="sng" dirty="0"/>
              <a:t>אשכול 10</a:t>
            </a:r>
            <a:r>
              <a:rPr lang="he-IL" sz="2200" dirty="0"/>
              <a:t>: קיימים שני יישובים חופפים באשכול זה (סביון וכפר שמריהו) וניתן לראות שההצבעה ניתנה למפלגת כחול-לבן.</a:t>
            </a:r>
          </a:p>
          <a:p>
            <a:pPr marL="0" indent="0" algn="just" rtl="1">
              <a:buNone/>
            </a:pPr>
            <a:r>
              <a:rPr lang="he-IL" sz="2200" b="1" u="sng" dirty="0"/>
              <a:t>מסקנות:</a:t>
            </a:r>
          </a:p>
          <a:p>
            <a:pPr algn="just" rtl="1"/>
            <a:r>
              <a:rPr lang="he-IL" sz="2200" dirty="0"/>
              <a:t>הסידור לפי אשכולות בשקופית הקודמת עלול לגרום לעיוות בעיני המתבונן מכיוון שכמות המצביעים בפועל בכל אשכול לא דומה לאחרת כמו למשל באשכול 10 שמכיל רק שני ישובים קטנים (ללא קשר לסינון של הנתונים שעליו התבססנו כאן).</a:t>
            </a:r>
            <a:r>
              <a:rPr lang="en-US" sz="2200" dirty="0"/>
              <a:t> </a:t>
            </a:r>
            <a:endParaRPr lang="he-IL" sz="2200" dirty="0"/>
          </a:p>
          <a:p>
            <a:pPr algn="just" rtl="1"/>
            <a:r>
              <a:rPr lang="he-IL" sz="2200" dirty="0"/>
              <a:t>בנוסף, הסידור ב-2 קומות (לעומת בקומה אחת רחבה) מקשה במידה מסויימת על ההשוואה בין אשכולות בקומות נפרדות, בייחוד אלו שגם בקצוות שונים ולא אחד מעל השני (למשל 1 עם 10 ו-5 עם 6.</a:t>
            </a:r>
            <a:endParaRPr lang="en-US" sz="2200" b="1" u="sng" dirty="0"/>
          </a:p>
        </p:txBody>
      </p:sp>
    </p:spTree>
    <p:extLst>
      <p:ext uri="{BB962C8B-B14F-4D97-AF65-F5344CB8AC3E}">
        <p14:creationId xmlns:p14="http://schemas.microsoft.com/office/powerpoint/2010/main" val="196510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086643" y="1"/>
            <a:ext cx="10018713" cy="777765"/>
          </a:xfrm>
        </p:spPr>
        <p:txBody>
          <a:bodyPr/>
          <a:lstStyle/>
          <a:p>
            <a:r>
              <a:rPr lang="he-IL" dirty="0"/>
              <a:t>שאלה 3</a:t>
            </a:r>
            <a:endParaRPr lang="en-US" dirty="0"/>
          </a:p>
        </p:txBody>
      </p:sp>
      <p:sp>
        <p:nvSpPr>
          <p:cNvPr id="6" name="Content Placeholder 2">
            <a:extLst>
              <a:ext uri="{FF2B5EF4-FFF2-40B4-BE49-F238E27FC236}">
                <a16:creationId xmlns:a16="http://schemas.microsoft.com/office/drawing/2014/main" id="{040E79EB-D9E2-4CA7-9E93-CD57FB6BE012}"/>
              </a:ext>
            </a:extLst>
          </p:cNvPr>
          <p:cNvSpPr txBox="1">
            <a:spLocks/>
          </p:cNvSpPr>
          <p:nvPr/>
        </p:nvSpPr>
        <p:spPr>
          <a:xfrm>
            <a:off x="7924798" y="1250726"/>
            <a:ext cx="4267201" cy="5297219"/>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2000" dirty="0"/>
              <a:t>גרף אשר מציג 10 </a:t>
            </a:r>
            <a:r>
              <a:rPr lang="en-US" sz="2000" dirty="0"/>
              <a:t>subplots</a:t>
            </a:r>
            <a:r>
              <a:rPr lang="he-IL" sz="2000" dirty="0"/>
              <a:t> מסודרים בתבנית 5</a:t>
            </a:r>
            <a:r>
              <a:rPr lang="en-US" sz="2000" dirty="0"/>
              <a:t> 2x</a:t>
            </a:r>
            <a:r>
              <a:rPr lang="he-IL" sz="2000" dirty="0"/>
              <a:t>המסודרים לפי גודל המפלגות ב</a:t>
            </a:r>
            <a:r>
              <a:rPr lang="en-US" sz="2000" dirty="0"/>
              <a:t>plots</a:t>
            </a:r>
            <a:r>
              <a:rPr lang="he-IL" sz="2000" dirty="0"/>
              <a:t> וציר ה</a:t>
            </a:r>
            <a:r>
              <a:rPr lang="en-US" sz="2000" dirty="0"/>
              <a:t>X</a:t>
            </a:r>
            <a:r>
              <a:rPr lang="he-IL" sz="2000" dirty="0"/>
              <a:t> מסודר לפי האשכולות הכלכליים.</a:t>
            </a:r>
          </a:p>
          <a:p>
            <a:pPr algn="just" rtl="1"/>
            <a:r>
              <a:rPr lang="he-IL" sz="2000" dirty="0"/>
              <a:t>ניתן לראות שבכחול-לבן הסידור נראה כמו מדרגות עולות, הליכוד מתבסס על אשכולות:4-8, הרשימה המשותפת ניזונה מ-4 האשכולות הראשונים, יהדות התורה ניזונה מ-2 האשכולות הראשונים.</a:t>
            </a:r>
          </a:p>
          <a:p>
            <a:pPr algn="just" rtl="1"/>
            <a:r>
              <a:rPr lang="he-IL" sz="2000" dirty="0"/>
              <a:t>הערה: הסקאלה של ציר ה-</a:t>
            </a:r>
            <a:r>
              <a:rPr lang="en-US" sz="2000" dirty="0"/>
              <a:t>Y</a:t>
            </a:r>
            <a:r>
              <a:rPr lang="he-IL" sz="2000" dirty="0"/>
              <a:t> שונה בין השורות. הסיבה לכך היא כי המפלגות בשורה התחתונה קטנות מאלו בעליונה, ולכן עשינו את זה ע"מ להבליט את השינויים בין האשכולות עבור מפלגות אלו.</a:t>
            </a:r>
          </a:p>
        </p:txBody>
      </p:sp>
      <p:pic>
        <p:nvPicPr>
          <p:cNvPr id="4" name="Picture 3" descr="A screenshot of a cell phone&#10;&#10;Description automatically generated">
            <a:extLst>
              <a:ext uri="{FF2B5EF4-FFF2-40B4-BE49-F238E27FC236}">
                <a16:creationId xmlns:a16="http://schemas.microsoft.com/office/drawing/2014/main" id="{D1BF68FD-78CC-41DF-B08B-308BE4B974FE}"/>
              </a:ext>
            </a:extLst>
          </p:cNvPr>
          <p:cNvPicPr>
            <a:picLocks noChangeAspect="1"/>
          </p:cNvPicPr>
          <p:nvPr/>
        </p:nvPicPr>
        <p:blipFill rotWithShape="1">
          <a:blip r:embed="rId3">
            <a:extLst>
              <a:ext uri="{28A0092B-C50C-407E-A947-70E740481C1C}">
                <a14:useLocalDpi xmlns:a14="http://schemas.microsoft.com/office/drawing/2010/main" val="0"/>
              </a:ext>
            </a:extLst>
          </a:blip>
          <a:srcRect r="2323"/>
          <a:stretch/>
        </p:blipFill>
        <p:spPr>
          <a:xfrm>
            <a:off x="0" y="777766"/>
            <a:ext cx="7924799" cy="5972503"/>
          </a:xfrm>
          <a:prstGeom prst="rect">
            <a:avLst/>
          </a:prstGeom>
        </p:spPr>
      </p:pic>
    </p:spTree>
    <p:extLst>
      <p:ext uri="{BB962C8B-B14F-4D97-AF65-F5344CB8AC3E}">
        <p14:creationId xmlns:p14="http://schemas.microsoft.com/office/powerpoint/2010/main" val="25371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086643" y="0"/>
            <a:ext cx="10018713" cy="762855"/>
          </a:xfrm>
        </p:spPr>
        <p:txBody>
          <a:bodyPr/>
          <a:lstStyle/>
          <a:p>
            <a:r>
              <a:rPr lang="he-IL" dirty="0"/>
              <a:t>שאלה 4</a:t>
            </a:r>
            <a:endParaRPr lang="en-US" dirty="0"/>
          </a:p>
        </p:txBody>
      </p:sp>
      <p:pic>
        <p:nvPicPr>
          <p:cNvPr id="7" name="תמונה 6">
            <a:extLst>
              <a:ext uri="{FF2B5EF4-FFF2-40B4-BE49-F238E27FC236}">
                <a16:creationId xmlns:a16="http://schemas.microsoft.com/office/drawing/2014/main" id="{E6BEEB64-9B52-41CD-8B13-FFF51DF6D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587" y="699795"/>
            <a:ext cx="7418823" cy="4372912"/>
          </a:xfrm>
          <a:prstGeom prst="rect">
            <a:avLst/>
          </a:prstGeom>
        </p:spPr>
      </p:pic>
      <p:sp>
        <p:nvSpPr>
          <p:cNvPr id="9" name="Content Placeholder 2">
            <a:extLst>
              <a:ext uri="{FF2B5EF4-FFF2-40B4-BE49-F238E27FC236}">
                <a16:creationId xmlns:a16="http://schemas.microsoft.com/office/drawing/2014/main" id="{1F638247-9B69-459D-8F05-53C866E5AD40}"/>
              </a:ext>
            </a:extLst>
          </p:cNvPr>
          <p:cNvSpPr txBox="1">
            <a:spLocks/>
          </p:cNvSpPr>
          <p:nvPr/>
        </p:nvSpPr>
        <p:spPr>
          <a:xfrm>
            <a:off x="147263" y="5135767"/>
            <a:ext cx="11897472" cy="1724120"/>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dirty="0"/>
              <a:t>גרף </a:t>
            </a:r>
            <a:r>
              <a:rPr lang="en-US" dirty="0"/>
              <a:t>scatter-plot</a:t>
            </a:r>
            <a:r>
              <a:rPr lang="he-IL" dirty="0"/>
              <a:t> מדד מרחק ההטרוגניות אל מול מדד ג'יני כאשר כל גודל הוא פרופורציונלי למס' הקולות ביישוב, ניתן לראות תצפית הטרוגנית חריגה (בציר ה-</a:t>
            </a:r>
            <a:r>
              <a:rPr lang="en-US" dirty="0"/>
              <a:t>X</a:t>
            </a:r>
            <a:r>
              <a:rPr lang="he-IL" dirty="0"/>
              <a:t> כ-0.155) הריכוז המירבי של ההטרוגניות נמצא בציר ה-</a:t>
            </a:r>
            <a:r>
              <a:rPr lang="en-US" dirty="0"/>
              <a:t>X</a:t>
            </a:r>
            <a:r>
              <a:rPr lang="he-IL" dirty="0"/>
              <a:t> בין 0 ל-0.075.</a:t>
            </a:r>
          </a:p>
          <a:p>
            <a:pPr algn="just" rtl="1"/>
            <a:r>
              <a:rPr lang="he-IL" dirty="0"/>
              <a:t>לפי קורלציית </a:t>
            </a:r>
            <a:r>
              <a:rPr lang="en-US" dirty="0"/>
              <a:t>spearman</a:t>
            </a:r>
            <a:r>
              <a:rPr lang="he-IL" dirty="0"/>
              <a:t>: 0.24212  ניתן לראות שקשר זה הינו יחסית חלש.</a:t>
            </a:r>
          </a:p>
        </p:txBody>
      </p:sp>
      <p:cxnSp>
        <p:nvCxnSpPr>
          <p:cNvPr id="4" name="מחבר חץ ישר 3">
            <a:extLst>
              <a:ext uri="{FF2B5EF4-FFF2-40B4-BE49-F238E27FC236}">
                <a16:creationId xmlns:a16="http://schemas.microsoft.com/office/drawing/2014/main" id="{E4940941-65F2-460D-9FA4-42585186CCEE}"/>
              </a:ext>
            </a:extLst>
          </p:cNvPr>
          <p:cNvCxnSpPr>
            <a:cxnSpLocks/>
          </p:cNvCxnSpPr>
          <p:nvPr/>
        </p:nvCxnSpPr>
        <p:spPr>
          <a:xfrm flipH="1">
            <a:off x="8311795" y="2408818"/>
            <a:ext cx="1630254" cy="53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תיבת טקסט 9">
            <a:extLst>
              <a:ext uri="{FF2B5EF4-FFF2-40B4-BE49-F238E27FC236}">
                <a16:creationId xmlns:a16="http://schemas.microsoft.com/office/drawing/2014/main" id="{924C0983-9500-4B15-811E-96466F73B06B}"/>
              </a:ext>
            </a:extLst>
          </p:cNvPr>
          <p:cNvSpPr txBox="1"/>
          <p:nvPr/>
        </p:nvSpPr>
        <p:spPr>
          <a:xfrm>
            <a:off x="9942049" y="2192791"/>
            <a:ext cx="9220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1">
            <a:spAutoFit/>
          </a:bodyPr>
          <a:lstStyle/>
          <a:p>
            <a:r>
              <a:rPr lang="he-IL" dirty="0"/>
              <a:t>ירושלים</a:t>
            </a:r>
          </a:p>
        </p:txBody>
      </p:sp>
      <p:cxnSp>
        <p:nvCxnSpPr>
          <p:cNvPr id="12" name="מחבר חץ ישר 11">
            <a:extLst>
              <a:ext uri="{FF2B5EF4-FFF2-40B4-BE49-F238E27FC236}">
                <a16:creationId xmlns:a16="http://schemas.microsoft.com/office/drawing/2014/main" id="{75A8457C-FB28-4AC1-9863-79BD1FFD6BB9}"/>
              </a:ext>
            </a:extLst>
          </p:cNvPr>
          <p:cNvCxnSpPr>
            <a:cxnSpLocks/>
          </p:cNvCxnSpPr>
          <p:nvPr/>
        </p:nvCxnSpPr>
        <p:spPr>
          <a:xfrm flipV="1">
            <a:off x="2280863" y="3872650"/>
            <a:ext cx="2599362" cy="2883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תיבת טקסט 16">
            <a:extLst>
              <a:ext uri="{FF2B5EF4-FFF2-40B4-BE49-F238E27FC236}">
                <a16:creationId xmlns:a16="http://schemas.microsoft.com/office/drawing/2014/main" id="{076C4F82-43A1-4410-BDC0-C5AB83F35AFC}"/>
              </a:ext>
            </a:extLst>
          </p:cNvPr>
          <p:cNvSpPr txBox="1"/>
          <p:nvPr/>
        </p:nvSpPr>
        <p:spPr>
          <a:xfrm>
            <a:off x="1724300" y="4032607"/>
            <a:ext cx="556563" cy="369332"/>
          </a:xfrm>
          <a:prstGeom prst="rect">
            <a:avLst/>
          </a:prstGeom>
        </p:spPr>
        <p:style>
          <a:lnRef idx="3">
            <a:schemeClr val="lt1"/>
          </a:lnRef>
          <a:fillRef idx="1">
            <a:schemeClr val="accent2"/>
          </a:fillRef>
          <a:effectRef idx="1">
            <a:schemeClr val="accent2"/>
          </a:effectRef>
          <a:fontRef idx="minor">
            <a:schemeClr val="lt1"/>
          </a:fontRef>
        </p:style>
        <p:txBody>
          <a:bodyPr wrap="none" rtlCol="1">
            <a:spAutoFit/>
          </a:bodyPr>
          <a:lstStyle/>
          <a:p>
            <a:r>
              <a:rPr lang="he-IL" dirty="0"/>
              <a:t>רהט</a:t>
            </a:r>
          </a:p>
        </p:txBody>
      </p:sp>
      <p:cxnSp>
        <p:nvCxnSpPr>
          <p:cNvPr id="19" name="מחבר חץ ישר 18">
            <a:extLst>
              <a:ext uri="{FF2B5EF4-FFF2-40B4-BE49-F238E27FC236}">
                <a16:creationId xmlns:a16="http://schemas.microsoft.com/office/drawing/2014/main" id="{FA0E8FC6-4535-4C9C-8D3F-3858DAC7FA25}"/>
              </a:ext>
            </a:extLst>
          </p:cNvPr>
          <p:cNvCxnSpPr>
            <a:cxnSpLocks/>
            <a:stCxn id="22" idx="1"/>
          </p:cNvCxnSpPr>
          <p:nvPr/>
        </p:nvCxnSpPr>
        <p:spPr>
          <a:xfrm flipH="1">
            <a:off x="7027525" y="1476609"/>
            <a:ext cx="3184988" cy="105176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2" name="תיבת טקסט 21">
            <a:extLst>
              <a:ext uri="{FF2B5EF4-FFF2-40B4-BE49-F238E27FC236}">
                <a16:creationId xmlns:a16="http://schemas.microsoft.com/office/drawing/2014/main" id="{AF2BDB76-E644-4C9C-968D-AC357B2ED35D}"/>
              </a:ext>
            </a:extLst>
          </p:cNvPr>
          <p:cNvSpPr txBox="1"/>
          <p:nvPr/>
        </p:nvSpPr>
        <p:spPr>
          <a:xfrm>
            <a:off x="10212513" y="1291943"/>
            <a:ext cx="646331"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1">
            <a:spAutoFit/>
          </a:bodyPr>
          <a:lstStyle/>
          <a:p>
            <a:r>
              <a:rPr lang="he-IL" dirty="0"/>
              <a:t>חיפה</a:t>
            </a:r>
          </a:p>
        </p:txBody>
      </p:sp>
      <p:cxnSp>
        <p:nvCxnSpPr>
          <p:cNvPr id="26" name="מחבר חץ ישר 25">
            <a:extLst>
              <a:ext uri="{FF2B5EF4-FFF2-40B4-BE49-F238E27FC236}">
                <a16:creationId xmlns:a16="http://schemas.microsoft.com/office/drawing/2014/main" id="{F9BFBE62-CAB5-4901-AA94-53DA42953077}"/>
              </a:ext>
            </a:extLst>
          </p:cNvPr>
          <p:cNvCxnSpPr>
            <a:cxnSpLocks/>
          </p:cNvCxnSpPr>
          <p:nvPr/>
        </p:nvCxnSpPr>
        <p:spPr>
          <a:xfrm flipH="1">
            <a:off x="5763688" y="3243209"/>
            <a:ext cx="4245273" cy="770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תיבת טקסט 29">
            <a:extLst>
              <a:ext uri="{FF2B5EF4-FFF2-40B4-BE49-F238E27FC236}">
                <a16:creationId xmlns:a16="http://schemas.microsoft.com/office/drawing/2014/main" id="{81A70A66-CCA8-4D2C-B555-7582DC6D25E5}"/>
              </a:ext>
            </a:extLst>
          </p:cNvPr>
          <p:cNvSpPr txBox="1"/>
          <p:nvPr/>
        </p:nvSpPr>
        <p:spPr>
          <a:xfrm>
            <a:off x="10024449" y="3066249"/>
            <a:ext cx="877163"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1">
            <a:spAutoFit/>
          </a:bodyPr>
          <a:lstStyle/>
          <a:p>
            <a:r>
              <a:rPr lang="he-IL" dirty="0"/>
              <a:t>בני-ברק</a:t>
            </a:r>
          </a:p>
        </p:txBody>
      </p:sp>
    </p:spTree>
    <p:extLst>
      <p:ext uri="{BB962C8B-B14F-4D97-AF65-F5344CB8AC3E}">
        <p14:creationId xmlns:p14="http://schemas.microsoft.com/office/powerpoint/2010/main" val="3532674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4444</TotalTime>
  <Words>583</Words>
  <Application>Microsoft Office PowerPoint</Application>
  <PresentationFormat>מסך רחב</PresentationFormat>
  <Paragraphs>71</Paragraphs>
  <Slides>7</Slides>
  <Notes>6</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7</vt:i4>
      </vt:variant>
    </vt:vector>
  </HeadingPairs>
  <TitlesOfParts>
    <vt:vector size="11" baseType="lpstr">
      <vt:lpstr>Arial</vt:lpstr>
      <vt:lpstr>Calibri</vt:lpstr>
      <vt:lpstr>Corbel</vt:lpstr>
      <vt:lpstr>Parallax</vt:lpstr>
      <vt:lpstr>מעבדה 4 </vt:lpstr>
      <vt:lpstr>רקע:</vt:lpstr>
      <vt:lpstr>שאלה 1</vt:lpstr>
      <vt:lpstr>שאלה 2</vt:lpstr>
      <vt:lpstr>המשך שאלה 2</vt:lpstr>
      <vt:lpstr>שאלה 3</vt:lpstr>
      <vt:lpstr>שאלה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Lab, week 4</dc:title>
  <dc:creator>Daniel Deygin</dc:creator>
  <cp:lastModifiedBy>יותם בראון</cp:lastModifiedBy>
  <cp:revision>283</cp:revision>
  <dcterms:created xsi:type="dcterms:W3CDTF">2018-11-07T11:54:54Z</dcterms:created>
  <dcterms:modified xsi:type="dcterms:W3CDTF">2019-11-23T16:23:28Z</dcterms:modified>
</cp:coreProperties>
</file>