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56" r:id="rId2"/>
    <p:sldId id="257" r:id="rId3"/>
    <p:sldId id="259" r:id="rId4"/>
    <p:sldId id="266" r:id="rId5"/>
    <p:sldId id="272" r:id="rId6"/>
    <p:sldId id="265" r:id="rId7"/>
    <p:sldId id="27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5"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סגנון ביניים 4 - הדגשה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195" autoAdjust="0"/>
  </p:normalViewPr>
  <p:slideViewPr>
    <p:cSldViewPr snapToGrid="0">
      <p:cViewPr varScale="1">
        <p:scale>
          <a:sx n="79" d="100"/>
          <a:sy n="79" d="100"/>
        </p:scale>
        <p:origin x="12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28D36-FB86-4EBF-8E25-54EA9CE3893F}" type="datetimeFigureOut">
              <a:rPr lang="en-US" smtClean="0"/>
              <a:t>30-Nov-19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E2320-EC51-4254-915D-8872AEEA38D0}" type="slidenum">
              <a:rPr lang="en-US" smtClean="0"/>
              <a:t>‹#›</a:t>
            </a:fld>
            <a:endParaRPr lang="en-US"/>
          </a:p>
        </p:txBody>
      </p:sp>
    </p:spTree>
    <p:extLst>
      <p:ext uri="{BB962C8B-B14F-4D97-AF65-F5344CB8AC3E}">
        <p14:creationId xmlns:p14="http://schemas.microsoft.com/office/powerpoint/2010/main" val="418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25E2320-EC51-4254-915D-8872AEEA38D0}" type="slidenum">
              <a:rPr lang="en-US" smtClean="0"/>
              <a:t>1</a:t>
            </a:fld>
            <a:endParaRPr lang="en-US"/>
          </a:p>
        </p:txBody>
      </p:sp>
    </p:spTree>
    <p:extLst>
      <p:ext uri="{BB962C8B-B14F-4D97-AF65-F5344CB8AC3E}">
        <p14:creationId xmlns:p14="http://schemas.microsoft.com/office/powerpoint/2010/main" val="223600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E2320-EC51-4254-915D-8872AEEA38D0}" type="slidenum">
              <a:rPr lang="en-US" smtClean="0"/>
              <a:t>2</a:t>
            </a:fld>
            <a:endParaRPr lang="en-US"/>
          </a:p>
        </p:txBody>
      </p:sp>
    </p:spTree>
    <p:extLst>
      <p:ext uri="{BB962C8B-B14F-4D97-AF65-F5344CB8AC3E}">
        <p14:creationId xmlns:p14="http://schemas.microsoft.com/office/powerpoint/2010/main" val="3644992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E2320-EC51-4254-915D-8872AEEA38D0}" type="slidenum">
              <a:rPr lang="en-US" smtClean="0"/>
              <a:t>3</a:t>
            </a:fld>
            <a:endParaRPr lang="en-US"/>
          </a:p>
        </p:txBody>
      </p:sp>
    </p:spTree>
    <p:extLst>
      <p:ext uri="{BB962C8B-B14F-4D97-AF65-F5344CB8AC3E}">
        <p14:creationId xmlns:p14="http://schemas.microsoft.com/office/powerpoint/2010/main" val="286150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25E2320-EC51-4254-915D-8872AEEA38D0}" type="slidenum">
              <a:rPr lang="en-US" smtClean="0"/>
              <a:t>4</a:t>
            </a:fld>
            <a:endParaRPr lang="en-US"/>
          </a:p>
        </p:txBody>
      </p:sp>
    </p:spTree>
    <p:extLst>
      <p:ext uri="{BB962C8B-B14F-4D97-AF65-F5344CB8AC3E}">
        <p14:creationId xmlns:p14="http://schemas.microsoft.com/office/powerpoint/2010/main" val="1423858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25E2320-EC51-4254-915D-8872AEEA38D0}" type="slidenum">
              <a:rPr lang="en-US" smtClean="0"/>
              <a:t>5</a:t>
            </a:fld>
            <a:endParaRPr lang="en-US"/>
          </a:p>
        </p:txBody>
      </p:sp>
    </p:spTree>
    <p:extLst>
      <p:ext uri="{BB962C8B-B14F-4D97-AF65-F5344CB8AC3E}">
        <p14:creationId xmlns:p14="http://schemas.microsoft.com/office/powerpoint/2010/main" val="3374619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25E2320-EC51-4254-915D-8872AEEA38D0}" type="slidenum">
              <a:rPr lang="en-US" smtClean="0"/>
              <a:t>6</a:t>
            </a:fld>
            <a:endParaRPr lang="en-US"/>
          </a:p>
        </p:txBody>
      </p:sp>
    </p:spTree>
    <p:extLst>
      <p:ext uri="{BB962C8B-B14F-4D97-AF65-F5344CB8AC3E}">
        <p14:creationId xmlns:p14="http://schemas.microsoft.com/office/powerpoint/2010/main" val="2211218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30-Nov-19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3607789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1EA250-6D6E-4B19-A950-D066F2807D6B}" type="datetimeFigureOut">
              <a:rPr lang="en-US" smtClean="0"/>
              <a:t>30-Nov-19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380527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30-Nov-19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290534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30-Nov-19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832039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30-Nov-19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242030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30-Nov-19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3594358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30-Nov-19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89817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30-Nov-19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332021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30-Nov-19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92978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30-Nov-19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4128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30-Nov-19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977359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1EA250-6D6E-4B19-A950-D066F2807D6B}" type="datetimeFigureOut">
              <a:rPr lang="en-US" smtClean="0"/>
              <a:t>30-Nov-19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2632962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1EA250-6D6E-4B19-A950-D066F2807D6B}" type="datetimeFigureOut">
              <a:rPr lang="en-US" smtClean="0"/>
              <a:t>30-Nov-19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019105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1EA250-6D6E-4B19-A950-D066F2807D6B}" type="datetimeFigureOut">
              <a:rPr lang="en-US" smtClean="0"/>
              <a:t>30-Nov-19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1878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EA250-6D6E-4B19-A950-D066F2807D6B}" type="datetimeFigureOut">
              <a:rPr lang="en-US" smtClean="0"/>
              <a:t>30-Nov-19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11077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1EA250-6D6E-4B19-A950-D066F2807D6B}" type="datetimeFigureOut">
              <a:rPr lang="en-US" smtClean="0"/>
              <a:t>30-Nov-19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22816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1EA250-6D6E-4B19-A950-D066F2807D6B}" type="datetimeFigureOut">
              <a:rPr lang="en-US" smtClean="0"/>
              <a:t>30-Nov-19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75908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1EA250-6D6E-4B19-A950-D066F2807D6B}" type="datetimeFigureOut">
              <a:rPr lang="en-US" smtClean="0"/>
              <a:t>30-Nov-19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86E9AC-4565-404C-A296-3A06D3755FBB}" type="slidenum">
              <a:rPr lang="en-US" smtClean="0"/>
              <a:t>‹#›</a:t>
            </a:fld>
            <a:endParaRPr lang="en-US"/>
          </a:p>
        </p:txBody>
      </p:sp>
    </p:spTree>
    <p:extLst>
      <p:ext uri="{BB962C8B-B14F-4D97-AF65-F5344CB8AC3E}">
        <p14:creationId xmlns:p14="http://schemas.microsoft.com/office/powerpoint/2010/main" val="181461064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1.wmf"/><Relationship Id="rId3" Type="http://schemas.openxmlformats.org/officeDocument/2006/relationships/notesSlide" Target="../notesSlides/notesSlide2.xml"/><Relationship Id="rId7" Type="http://schemas.openxmlformats.org/officeDocument/2006/relationships/image" Target="../media/image16.jpg"/><Relationship Id="rId12"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png"/><Relationship Id="rId11" Type="http://schemas.openxmlformats.org/officeDocument/2006/relationships/image" Target="../media/image10.wmf"/><Relationship Id="rId5" Type="http://schemas.openxmlformats.org/officeDocument/2006/relationships/image" Target="../media/image14.jpg"/><Relationship Id="rId15" Type="http://schemas.openxmlformats.org/officeDocument/2006/relationships/image" Target="../media/image12.wmf"/><Relationship Id="rId10" Type="http://schemas.openxmlformats.org/officeDocument/2006/relationships/oleObject" Target="../embeddings/oleObject1.bin"/><Relationship Id="rId4" Type="http://schemas.openxmlformats.org/officeDocument/2006/relationships/image" Target="../media/image13.jpg"/><Relationship Id="rId9" Type="http://schemas.openxmlformats.org/officeDocument/2006/relationships/image" Target="../media/image18.jpg"/><Relationship Id="rId1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DECF-45BF-44E3-A398-E774F072D02F}"/>
              </a:ext>
            </a:extLst>
          </p:cNvPr>
          <p:cNvSpPr>
            <a:spLocks noGrp="1"/>
          </p:cNvSpPr>
          <p:nvPr>
            <p:ph type="ctrTitle"/>
          </p:nvPr>
        </p:nvSpPr>
        <p:spPr>
          <a:xfrm>
            <a:off x="2928401" y="1467750"/>
            <a:ext cx="6987645" cy="2616199"/>
          </a:xfrm>
        </p:spPr>
        <p:txBody>
          <a:bodyPr/>
          <a:lstStyle/>
          <a:p>
            <a:pPr algn="ctr"/>
            <a:r>
              <a:rPr lang="he-IL" dirty="0"/>
              <a:t>מעבדה 5</a:t>
            </a:r>
            <a:br>
              <a:rPr lang="en-US" dirty="0"/>
            </a:br>
            <a:endParaRPr lang="en-US" sz="4800" dirty="0"/>
          </a:p>
        </p:txBody>
      </p:sp>
      <p:sp>
        <p:nvSpPr>
          <p:cNvPr id="3" name="Subtitle 2">
            <a:extLst>
              <a:ext uri="{FF2B5EF4-FFF2-40B4-BE49-F238E27FC236}">
                <a16:creationId xmlns:a16="http://schemas.microsoft.com/office/drawing/2014/main" id="{52E1D751-64B9-471B-AFA5-224BFBC470A4}"/>
              </a:ext>
            </a:extLst>
          </p:cNvPr>
          <p:cNvSpPr>
            <a:spLocks noGrp="1"/>
          </p:cNvSpPr>
          <p:nvPr>
            <p:ph type="subTitle" idx="1"/>
          </p:nvPr>
        </p:nvSpPr>
        <p:spPr>
          <a:xfrm>
            <a:off x="4515377" y="3122965"/>
            <a:ext cx="6987645" cy="1388534"/>
          </a:xfrm>
        </p:spPr>
        <p:txBody>
          <a:bodyPr>
            <a:normAutofit/>
          </a:bodyPr>
          <a:lstStyle/>
          <a:p>
            <a:pPr algn="l"/>
            <a:r>
              <a:rPr lang="en-US" sz="4400" b="1" dirty="0"/>
              <a:t>Y. </a:t>
            </a:r>
            <a:r>
              <a:rPr lang="en-US" sz="3200" b="1" dirty="0"/>
              <a:t>Braun </a:t>
            </a:r>
            <a:r>
              <a:rPr lang="en-US" sz="4400" b="1" dirty="0"/>
              <a:t>    M. </a:t>
            </a:r>
            <a:r>
              <a:rPr lang="en-US" sz="3200" b="1" dirty="0"/>
              <a:t>Joffe</a:t>
            </a:r>
          </a:p>
          <a:p>
            <a:pPr algn="l"/>
            <a:r>
              <a:rPr lang="en-US" sz="2400" b="1" dirty="0"/>
              <a:t>309914646		324680461</a:t>
            </a:r>
          </a:p>
        </p:txBody>
      </p:sp>
      <p:pic>
        <p:nvPicPr>
          <p:cNvPr id="5" name="תמונה 4" descr="תמונה שמכילה אלקטרוניקה, כתום, מחשב, ישיבה&#10;&#10;התיאור נוצר באופן אוטומטי">
            <a:extLst>
              <a:ext uri="{FF2B5EF4-FFF2-40B4-BE49-F238E27FC236}">
                <a16:creationId xmlns:a16="http://schemas.microsoft.com/office/drawing/2014/main" id="{DD55D96F-64B8-4CCA-B981-3FA0A3F69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7" y="-10535"/>
            <a:ext cx="4224322" cy="2827480"/>
          </a:xfrm>
          <a:prstGeom prst="rect">
            <a:avLst/>
          </a:prstGeom>
        </p:spPr>
      </p:pic>
      <p:pic>
        <p:nvPicPr>
          <p:cNvPr id="7" name="תמונה 6" descr="תמונה שמכילה אדם, ישיבה, איש, שולחן&#10;&#10;התיאור נוצר באופן אוטומטי">
            <a:extLst>
              <a:ext uri="{FF2B5EF4-FFF2-40B4-BE49-F238E27FC236}">
                <a16:creationId xmlns:a16="http://schemas.microsoft.com/office/drawing/2014/main" id="{C660231A-03C4-428E-863A-6F6EC3D19C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13" y="2827219"/>
            <a:ext cx="4381780" cy="2231337"/>
          </a:xfrm>
          <a:prstGeom prst="rect">
            <a:avLst/>
          </a:prstGeom>
        </p:spPr>
      </p:pic>
      <p:pic>
        <p:nvPicPr>
          <p:cNvPr id="9" name="תמונה 8" descr="תמונה שמכילה אדם, מקורה, איש, אישה&#10;&#10;התיאור נוצר באופן אוטומטי">
            <a:extLst>
              <a:ext uri="{FF2B5EF4-FFF2-40B4-BE49-F238E27FC236}">
                <a16:creationId xmlns:a16="http://schemas.microsoft.com/office/drawing/2014/main" id="{3B27C61F-64BF-42DA-A22B-C2AB3B638B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935" y="10013"/>
            <a:ext cx="3295596" cy="2475154"/>
          </a:xfrm>
          <a:prstGeom prst="rect">
            <a:avLst/>
          </a:prstGeom>
        </p:spPr>
      </p:pic>
      <p:pic>
        <p:nvPicPr>
          <p:cNvPr id="11" name="תמונה 10">
            <a:extLst>
              <a:ext uri="{FF2B5EF4-FFF2-40B4-BE49-F238E27FC236}">
                <a16:creationId xmlns:a16="http://schemas.microsoft.com/office/drawing/2014/main" id="{CC6DC9E9-9B20-4F2C-AAE1-0913D9E794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0375" y="2766252"/>
            <a:ext cx="3581625" cy="2353270"/>
          </a:xfrm>
          <a:prstGeom prst="rect">
            <a:avLst/>
          </a:prstGeom>
        </p:spPr>
      </p:pic>
      <p:pic>
        <p:nvPicPr>
          <p:cNvPr id="13" name="תמונה 12" descr="תמונה שמכילה איש, צילום, עמידה, לדגמן&#10;&#10;התיאור נוצר באופן אוטומטי">
            <a:extLst>
              <a:ext uri="{FF2B5EF4-FFF2-40B4-BE49-F238E27FC236}">
                <a16:creationId xmlns:a16="http://schemas.microsoft.com/office/drawing/2014/main" id="{00328E2F-AD2F-425A-87DF-B9AD37E690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2474" y="4457068"/>
            <a:ext cx="3581625" cy="2383409"/>
          </a:xfrm>
          <a:prstGeom prst="rect">
            <a:avLst/>
          </a:prstGeom>
        </p:spPr>
      </p:pic>
      <p:pic>
        <p:nvPicPr>
          <p:cNvPr id="15" name="תמונה 14" descr="תמונה שמכילה טקסט&#10;&#10;התיאור נוצר באופן אוטומטי">
            <a:extLst>
              <a:ext uri="{FF2B5EF4-FFF2-40B4-BE49-F238E27FC236}">
                <a16:creationId xmlns:a16="http://schemas.microsoft.com/office/drawing/2014/main" id="{5B164A27-A909-414D-ADEE-6EA568B259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87530" y="8680"/>
            <a:ext cx="4704469" cy="2630585"/>
          </a:xfrm>
          <a:prstGeom prst="rect">
            <a:avLst/>
          </a:prstGeom>
        </p:spPr>
      </p:pic>
      <p:pic>
        <p:nvPicPr>
          <p:cNvPr id="23" name="תמונה 22">
            <a:extLst>
              <a:ext uri="{FF2B5EF4-FFF2-40B4-BE49-F238E27FC236}">
                <a16:creationId xmlns:a16="http://schemas.microsoft.com/office/drawing/2014/main" id="{7242B26B-8CF3-4BD7-BF47-EE38336C7019}"/>
              </a:ext>
            </a:extLst>
          </p:cNvPr>
          <p:cNvPicPr>
            <a:picLocks noChangeAspect="1"/>
          </p:cNvPicPr>
          <p:nvPr/>
        </p:nvPicPr>
        <p:blipFill>
          <a:blip r:embed="rId9"/>
          <a:stretch>
            <a:fillRect/>
          </a:stretch>
        </p:blipFill>
        <p:spPr>
          <a:xfrm>
            <a:off x="-22114" y="5058556"/>
            <a:ext cx="4664587" cy="1781921"/>
          </a:xfrm>
          <a:prstGeom prst="rect">
            <a:avLst/>
          </a:prstGeom>
        </p:spPr>
      </p:pic>
      <p:pic>
        <p:nvPicPr>
          <p:cNvPr id="25" name="תמונה 24" descr="תמונה שמכילה איש, אדם, מקורה, משקפיים&#10;&#10;התיאור נוצר באופן אוטומטי">
            <a:extLst>
              <a:ext uri="{FF2B5EF4-FFF2-40B4-BE49-F238E27FC236}">
                <a16:creationId xmlns:a16="http://schemas.microsoft.com/office/drawing/2014/main" id="{220B43D6-685B-4651-85A5-3403D4768E8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24099" y="5119522"/>
            <a:ext cx="3967899" cy="1720955"/>
          </a:xfrm>
          <a:prstGeom prst="rect">
            <a:avLst/>
          </a:prstGeom>
        </p:spPr>
      </p:pic>
    </p:spTree>
    <p:extLst>
      <p:ext uri="{BB962C8B-B14F-4D97-AF65-F5344CB8AC3E}">
        <p14:creationId xmlns:p14="http://schemas.microsoft.com/office/powerpoint/2010/main" val="225477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7D30-9786-4970-8FD6-9073E3E2EBE3}"/>
              </a:ext>
            </a:extLst>
          </p:cNvPr>
          <p:cNvSpPr>
            <a:spLocks noGrp="1"/>
          </p:cNvSpPr>
          <p:nvPr>
            <p:ph type="title"/>
          </p:nvPr>
        </p:nvSpPr>
        <p:spPr>
          <a:xfrm>
            <a:off x="1484311" y="685801"/>
            <a:ext cx="10018713" cy="1288774"/>
          </a:xfrm>
        </p:spPr>
        <p:txBody>
          <a:bodyPr/>
          <a:lstStyle/>
          <a:p>
            <a:r>
              <a:rPr lang="he-IL" dirty="0"/>
              <a:t>רקע:</a:t>
            </a:r>
            <a:endParaRPr lang="en-US" dirty="0"/>
          </a:p>
        </p:txBody>
      </p:sp>
      <p:sp>
        <p:nvSpPr>
          <p:cNvPr id="3" name="Content Placeholder 2">
            <a:extLst>
              <a:ext uri="{FF2B5EF4-FFF2-40B4-BE49-F238E27FC236}">
                <a16:creationId xmlns:a16="http://schemas.microsoft.com/office/drawing/2014/main" id="{7D05814D-9B17-4A81-99DC-47700BB66D7A}"/>
              </a:ext>
            </a:extLst>
          </p:cNvPr>
          <p:cNvSpPr>
            <a:spLocks noGrp="1"/>
          </p:cNvSpPr>
          <p:nvPr>
            <p:ph idx="1"/>
          </p:nvPr>
        </p:nvSpPr>
        <p:spPr>
          <a:xfrm>
            <a:off x="1484310" y="1821647"/>
            <a:ext cx="10018713" cy="4021936"/>
          </a:xfrm>
        </p:spPr>
        <p:txBody>
          <a:bodyPr anchor="t">
            <a:normAutofit/>
          </a:bodyPr>
          <a:lstStyle/>
          <a:p>
            <a:pPr algn="just" rtl="1"/>
            <a:r>
              <a:rPr lang="he-IL" dirty="0"/>
              <a:t>המעבדה עוסקת בהצגה גלובלית של מפלגות וקלפיות באמצעות הורדת ממד בשיטת </a:t>
            </a:r>
            <a:r>
              <a:rPr lang="en-US" dirty="0"/>
              <a:t>Principal Component Analysis (PCA)</a:t>
            </a:r>
            <a:r>
              <a:rPr lang="he-IL" dirty="0"/>
              <a:t>.</a:t>
            </a:r>
          </a:p>
          <a:p>
            <a:pPr algn="just" rtl="1"/>
            <a:r>
              <a:rPr lang="he-IL" dirty="0"/>
              <a:t>במשימה זו נשתמש גם בקובץ בחירות אפריל 2019 לפי ישובים.</a:t>
            </a:r>
          </a:p>
          <a:p>
            <a:pPr algn="just" rtl="1"/>
            <a:r>
              <a:rPr lang="he-IL" dirty="0"/>
              <a:t>נתונים כללים: 	1) מספר בעלי זכות הבחירה – 6,394,030</a:t>
            </a:r>
          </a:p>
          <a:p>
            <a:pPr marL="0" indent="0" algn="just" rtl="1">
              <a:buNone/>
            </a:pPr>
            <a:r>
              <a:rPr lang="he-IL" dirty="0"/>
              <a:t>					2) סך המצביעים – 4,465,168</a:t>
            </a:r>
          </a:p>
          <a:p>
            <a:pPr marL="0" indent="0" algn="just" rtl="1">
              <a:buNone/>
            </a:pPr>
            <a:r>
              <a:rPr lang="he-IL" dirty="0"/>
              <a:t>					3) שיעור ההצבעה – 69.8%</a:t>
            </a:r>
          </a:p>
          <a:p>
            <a:pPr marL="0" indent="0" algn="just" rtl="1">
              <a:buNone/>
            </a:pPr>
            <a:r>
              <a:rPr lang="he-IL" dirty="0"/>
              <a:t>					4) אחוז החסימה – 3.25%</a:t>
            </a:r>
          </a:p>
          <a:p>
            <a:pPr marL="0" indent="0" algn="just" rtl="1">
              <a:buNone/>
            </a:pPr>
            <a:r>
              <a:rPr lang="he-IL" dirty="0"/>
              <a:t>					5) מספר הקולות הכשרים – 4,436,806</a:t>
            </a:r>
          </a:p>
        </p:txBody>
      </p:sp>
      <p:pic>
        <p:nvPicPr>
          <p:cNvPr id="5" name="תמונה 4">
            <a:extLst>
              <a:ext uri="{FF2B5EF4-FFF2-40B4-BE49-F238E27FC236}">
                <a16:creationId xmlns:a16="http://schemas.microsoft.com/office/drawing/2014/main" id="{F8C29243-C1F6-444D-B63E-E43D2A7A62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691312"/>
            <a:ext cx="1695237" cy="1186157"/>
          </a:xfrm>
          <a:prstGeom prst="rect">
            <a:avLst/>
          </a:prstGeom>
        </p:spPr>
      </p:pic>
      <p:pic>
        <p:nvPicPr>
          <p:cNvPr id="7" name="תמונה 6">
            <a:extLst>
              <a:ext uri="{FF2B5EF4-FFF2-40B4-BE49-F238E27FC236}">
                <a16:creationId xmlns:a16="http://schemas.microsoft.com/office/drawing/2014/main" id="{DFFDE04D-2EBA-40C3-9332-0515B54475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5237" y="5686707"/>
            <a:ext cx="1695236" cy="1171293"/>
          </a:xfrm>
          <a:prstGeom prst="rect">
            <a:avLst/>
          </a:prstGeom>
        </p:spPr>
      </p:pic>
      <p:pic>
        <p:nvPicPr>
          <p:cNvPr id="11" name="תמונה 10">
            <a:extLst>
              <a:ext uri="{FF2B5EF4-FFF2-40B4-BE49-F238E27FC236}">
                <a16:creationId xmlns:a16="http://schemas.microsoft.com/office/drawing/2014/main" id="{A0C78986-6201-43C8-84E6-B5A6FE0D58B5}"/>
              </a:ext>
            </a:extLst>
          </p:cNvPr>
          <p:cNvPicPr>
            <a:picLocks noChangeAspect="1"/>
          </p:cNvPicPr>
          <p:nvPr/>
        </p:nvPicPr>
        <p:blipFill>
          <a:blip r:embed="rId6"/>
          <a:stretch>
            <a:fillRect/>
          </a:stretch>
        </p:blipFill>
        <p:spPr>
          <a:xfrm>
            <a:off x="3394847" y="5688347"/>
            <a:ext cx="3483031" cy="1163332"/>
          </a:xfrm>
          <a:prstGeom prst="rect">
            <a:avLst/>
          </a:prstGeom>
        </p:spPr>
      </p:pic>
      <p:pic>
        <p:nvPicPr>
          <p:cNvPr id="13" name="תמונה 12">
            <a:extLst>
              <a:ext uri="{FF2B5EF4-FFF2-40B4-BE49-F238E27FC236}">
                <a16:creationId xmlns:a16="http://schemas.microsoft.com/office/drawing/2014/main" id="{C745DB55-5F5F-4DEB-AE7B-016EFBA9AE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94500" y="9765"/>
            <a:ext cx="4397500" cy="1659611"/>
          </a:xfrm>
          <a:prstGeom prst="rect">
            <a:avLst/>
          </a:prstGeom>
        </p:spPr>
      </p:pic>
      <p:pic>
        <p:nvPicPr>
          <p:cNvPr id="15" name="תמונה 14">
            <a:extLst>
              <a:ext uri="{FF2B5EF4-FFF2-40B4-BE49-F238E27FC236}">
                <a16:creationId xmlns:a16="http://schemas.microsoft.com/office/drawing/2014/main" id="{E7548488-DBA0-46E9-A23F-61D3799E886F}"/>
              </a:ext>
            </a:extLst>
          </p:cNvPr>
          <p:cNvPicPr>
            <a:picLocks noChangeAspect="1"/>
          </p:cNvPicPr>
          <p:nvPr/>
        </p:nvPicPr>
        <p:blipFill>
          <a:blip r:embed="rId8"/>
          <a:stretch>
            <a:fillRect/>
          </a:stretch>
        </p:blipFill>
        <p:spPr>
          <a:xfrm>
            <a:off x="4762501" y="1"/>
            <a:ext cx="3032000" cy="1140430"/>
          </a:xfrm>
          <a:prstGeom prst="rect">
            <a:avLst/>
          </a:prstGeom>
        </p:spPr>
      </p:pic>
      <p:pic>
        <p:nvPicPr>
          <p:cNvPr id="17" name="תמונה 16">
            <a:extLst>
              <a:ext uri="{FF2B5EF4-FFF2-40B4-BE49-F238E27FC236}">
                <a16:creationId xmlns:a16="http://schemas.microsoft.com/office/drawing/2014/main" id="{BFBF95B2-3692-4FB8-93EC-1829E5805A2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35" y="-1"/>
            <a:ext cx="4770400" cy="1748077"/>
          </a:xfrm>
          <a:prstGeom prst="rect">
            <a:avLst/>
          </a:prstGeom>
        </p:spPr>
      </p:pic>
      <p:graphicFrame>
        <p:nvGraphicFramePr>
          <p:cNvPr id="4" name="אובייקט 3">
            <a:extLst>
              <a:ext uri="{FF2B5EF4-FFF2-40B4-BE49-F238E27FC236}">
                <a16:creationId xmlns:a16="http://schemas.microsoft.com/office/drawing/2014/main" id="{B4A90DD5-A1A7-4FFB-BADA-34FA5F53CD44}"/>
              </a:ext>
            </a:extLst>
          </p:cNvPr>
          <p:cNvGraphicFramePr>
            <a:graphicFrameLocks noChangeAspect="1"/>
          </p:cNvGraphicFramePr>
          <p:nvPr>
            <p:extLst>
              <p:ext uri="{D42A27DB-BD31-4B8C-83A1-F6EECF244321}">
                <p14:modId xmlns:p14="http://schemas.microsoft.com/office/powerpoint/2010/main" val="3796183973"/>
              </p:ext>
            </p:extLst>
          </p:nvPr>
        </p:nvGraphicFramePr>
        <p:xfrm>
          <a:off x="98425" y="98425"/>
          <a:ext cx="762000" cy="479425"/>
        </p:xfrm>
        <a:graphic>
          <a:graphicData uri="http://schemas.openxmlformats.org/presentationml/2006/ole">
            <mc:AlternateContent xmlns:mc="http://schemas.openxmlformats.org/markup-compatibility/2006">
              <mc:Choice xmlns:v="urn:schemas-microsoft-com:vml" Requires="v">
                <p:oleObj spid="_x0000_s1266" name="אובייקט מעטפת של כורך האובייקטים" showAsIcon="1" r:id="rId10" imgW="762480" imgH="478800" progId="Package">
                  <p:embed/>
                </p:oleObj>
              </mc:Choice>
              <mc:Fallback>
                <p:oleObj name="אובייקט מעטפת של כורך האובייקטים" showAsIcon="1" r:id="rId10" imgW="762480" imgH="478800" progId="Package">
                  <p:embed/>
                  <p:pic>
                    <p:nvPicPr>
                      <p:cNvPr id="0" name=""/>
                      <p:cNvPicPr/>
                      <p:nvPr/>
                    </p:nvPicPr>
                    <p:blipFill>
                      <a:blip r:embed="rId11"/>
                      <a:stretch>
                        <a:fillRect/>
                      </a:stretch>
                    </p:blipFill>
                    <p:spPr>
                      <a:xfrm>
                        <a:off x="98425" y="98425"/>
                        <a:ext cx="762000" cy="479425"/>
                      </a:xfrm>
                      <a:prstGeom prst="rect">
                        <a:avLst/>
                      </a:prstGeom>
                    </p:spPr>
                  </p:pic>
                </p:oleObj>
              </mc:Fallback>
            </mc:AlternateContent>
          </a:graphicData>
        </a:graphic>
      </p:graphicFrame>
      <p:graphicFrame>
        <p:nvGraphicFramePr>
          <p:cNvPr id="6" name="אובייקט 5">
            <a:extLst>
              <a:ext uri="{FF2B5EF4-FFF2-40B4-BE49-F238E27FC236}">
                <a16:creationId xmlns:a16="http://schemas.microsoft.com/office/drawing/2014/main" id="{44EAFAE1-DCB9-4471-B9E4-DE46B6CE31A5}"/>
              </a:ext>
            </a:extLst>
          </p:cNvPr>
          <p:cNvGraphicFramePr>
            <a:graphicFrameLocks noChangeAspect="1"/>
          </p:cNvGraphicFramePr>
          <p:nvPr>
            <p:extLst>
              <p:ext uri="{D42A27DB-BD31-4B8C-83A1-F6EECF244321}">
                <p14:modId xmlns:p14="http://schemas.microsoft.com/office/powerpoint/2010/main" val="2056096044"/>
              </p:ext>
            </p:extLst>
          </p:nvPr>
        </p:nvGraphicFramePr>
        <p:xfrm>
          <a:off x="98425" y="98425"/>
          <a:ext cx="762000" cy="479425"/>
        </p:xfrm>
        <a:graphic>
          <a:graphicData uri="http://schemas.openxmlformats.org/presentationml/2006/ole">
            <mc:AlternateContent xmlns:mc="http://schemas.openxmlformats.org/markup-compatibility/2006">
              <mc:Choice xmlns:v="urn:schemas-microsoft-com:vml" Requires="v">
                <p:oleObj spid="_x0000_s1267" name="אובייקט מעטפת של כורך האובייקטים" showAsIcon="1" r:id="rId12" imgW="762480" imgH="478800" progId="Package">
                  <p:embed/>
                </p:oleObj>
              </mc:Choice>
              <mc:Fallback>
                <p:oleObj name="אובייקט מעטפת של כורך האובייקטים" showAsIcon="1" r:id="rId12" imgW="762480" imgH="478800" progId="Package">
                  <p:embed/>
                  <p:pic>
                    <p:nvPicPr>
                      <p:cNvPr id="0" name=""/>
                      <p:cNvPicPr/>
                      <p:nvPr/>
                    </p:nvPicPr>
                    <p:blipFill>
                      <a:blip r:embed="rId13"/>
                      <a:stretch>
                        <a:fillRect/>
                      </a:stretch>
                    </p:blipFill>
                    <p:spPr>
                      <a:xfrm>
                        <a:off x="98425" y="98425"/>
                        <a:ext cx="762000" cy="479425"/>
                      </a:xfrm>
                      <a:prstGeom prst="rect">
                        <a:avLst/>
                      </a:prstGeom>
                    </p:spPr>
                  </p:pic>
                </p:oleObj>
              </mc:Fallback>
            </mc:AlternateContent>
          </a:graphicData>
        </a:graphic>
      </p:graphicFrame>
      <p:graphicFrame>
        <p:nvGraphicFramePr>
          <p:cNvPr id="8" name="אובייקט 7">
            <a:extLst>
              <a:ext uri="{FF2B5EF4-FFF2-40B4-BE49-F238E27FC236}">
                <a16:creationId xmlns:a16="http://schemas.microsoft.com/office/drawing/2014/main" id="{DDF5DF5F-1997-42E6-A3B0-A8A58B8715AC}"/>
              </a:ext>
            </a:extLst>
          </p:cNvPr>
          <p:cNvGraphicFramePr>
            <a:graphicFrameLocks noChangeAspect="1"/>
          </p:cNvGraphicFramePr>
          <p:nvPr>
            <p:extLst>
              <p:ext uri="{D42A27DB-BD31-4B8C-83A1-F6EECF244321}">
                <p14:modId xmlns:p14="http://schemas.microsoft.com/office/powerpoint/2010/main" val="1947230527"/>
              </p:ext>
            </p:extLst>
          </p:nvPr>
        </p:nvGraphicFramePr>
        <p:xfrm>
          <a:off x="98425" y="98425"/>
          <a:ext cx="762000" cy="479425"/>
        </p:xfrm>
        <a:graphic>
          <a:graphicData uri="http://schemas.openxmlformats.org/presentationml/2006/ole">
            <mc:AlternateContent xmlns:mc="http://schemas.openxmlformats.org/markup-compatibility/2006">
              <mc:Choice xmlns:v="urn:schemas-microsoft-com:vml" Requires="v">
                <p:oleObj spid="_x0000_s1268" name="אובייקט מעטפת של כורך האובייקטים" showAsIcon="1" r:id="rId14" imgW="762480" imgH="478800" progId="Package">
                  <p:embed/>
                </p:oleObj>
              </mc:Choice>
              <mc:Fallback>
                <p:oleObj name="אובייקט מעטפת של כורך האובייקטים" showAsIcon="1" r:id="rId14" imgW="762480" imgH="478800" progId="Package">
                  <p:embed/>
                  <p:pic>
                    <p:nvPicPr>
                      <p:cNvPr id="0" name=""/>
                      <p:cNvPicPr/>
                      <p:nvPr/>
                    </p:nvPicPr>
                    <p:blipFill>
                      <a:blip r:embed="rId15"/>
                      <a:stretch>
                        <a:fillRect/>
                      </a:stretch>
                    </p:blipFill>
                    <p:spPr>
                      <a:xfrm>
                        <a:off x="98425" y="98425"/>
                        <a:ext cx="762000" cy="479425"/>
                      </a:xfrm>
                      <a:prstGeom prst="rect">
                        <a:avLst/>
                      </a:prstGeom>
                    </p:spPr>
                  </p:pic>
                </p:oleObj>
              </mc:Fallback>
            </mc:AlternateContent>
          </a:graphicData>
        </a:graphic>
      </p:graphicFrame>
    </p:spTree>
    <p:extLst>
      <p:ext uri="{BB962C8B-B14F-4D97-AF65-F5344CB8AC3E}">
        <p14:creationId xmlns:p14="http://schemas.microsoft.com/office/powerpoint/2010/main" val="145826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EE1A-80E3-4CEA-9DE3-F5354C2C2673}"/>
              </a:ext>
            </a:extLst>
          </p:cNvPr>
          <p:cNvSpPr>
            <a:spLocks noGrp="1"/>
          </p:cNvSpPr>
          <p:nvPr>
            <p:ph type="title"/>
          </p:nvPr>
        </p:nvSpPr>
        <p:spPr>
          <a:xfrm>
            <a:off x="1086642" y="-106078"/>
            <a:ext cx="10018713" cy="546652"/>
          </a:xfrm>
        </p:spPr>
        <p:txBody>
          <a:bodyPr>
            <a:normAutofit fontScale="90000"/>
          </a:bodyPr>
          <a:lstStyle/>
          <a:p>
            <a:r>
              <a:rPr lang="he-IL" dirty="0"/>
              <a:t>שאלה 1</a:t>
            </a:r>
            <a:endParaRPr lang="en-US" dirty="0"/>
          </a:p>
        </p:txBody>
      </p:sp>
      <p:pic>
        <p:nvPicPr>
          <p:cNvPr id="5" name="מציין מיקום תוכן 4" descr="תמונה שמכילה צילום מסך&#10;&#10;התיאור נוצר באופן אוטומטי">
            <a:extLst>
              <a:ext uri="{FF2B5EF4-FFF2-40B4-BE49-F238E27FC236}">
                <a16:creationId xmlns:a16="http://schemas.microsoft.com/office/drawing/2014/main" id="{9D18847A-24BE-4C52-A56A-C21DC94D501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588" t="5596" r="7066" b="2877"/>
          <a:stretch/>
        </p:blipFill>
        <p:spPr>
          <a:xfrm>
            <a:off x="2208940" y="396910"/>
            <a:ext cx="7408106" cy="3866866"/>
          </a:xfrm>
          <a:solidFill>
            <a:schemeClr val="bg1">
              <a:alpha val="60000"/>
            </a:schemeClr>
          </a:solidFill>
        </p:spPr>
      </p:pic>
      <p:sp>
        <p:nvSpPr>
          <p:cNvPr id="4" name="Content Placeholder 2">
            <a:extLst>
              <a:ext uri="{FF2B5EF4-FFF2-40B4-BE49-F238E27FC236}">
                <a16:creationId xmlns:a16="http://schemas.microsoft.com/office/drawing/2014/main" id="{B6E6867B-05AA-48D3-9E30-ADE6A3F4BE28}"/>
              </a:ext>
            </a:extLst>
          </p:cNvPr>
          <p:cNvSpPr txBox="1">
            <a:spLocks/>
          </p:cNvSpPr>
          <p:nvPr/>
        </p:nvSpPr>
        <p:spPr>
          <a:xfrm>
            <a:off x="147264" y="4320287"/>
            <a:ext cx="11897472" cy="2388737"/>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sz="1800" dirty="0"/>
              <a:t>תמונה של המפלגות במישור הנפרש ע"י שני המרכיבים הראשיים המובילים</a:t>
            </a:r>
            <a:r>
              <a:rPr lang="en-US" sz="1800" dirty="0"/>
              <a:t>PCA </a:t>
            </a:r>
            <a:r>
              <a:rPr lang="he-IL" sz="1800" dirty="0"/>
              <a:t> עבור קובץ הקלפיות בבחירות ספטמבר 2019 ע"י </a:t>
            </a:r>
            <a:r>
              <a:rPr lang="en-US" sz="1800" dirty="0"/>
              <a:t>scatter plot </a:t>
            </a:r>
            <a:r>
              <a:rPr lang="he-IL" sz="1800" dirty="0"/>
              <a:t>.</a:t>
            </a:r>
          </a:p>
          <a:p>
            <a:pPr algn="just" rtl="1"/>
            <a:r>
              <a:rPr lang="he-IL" sz="1800" dirty="0"/>
              <a:t>הקרבה של כחול לבן והליכוד אינה מפתיעה כי הן כמעט באותו גודל. הרשימה המשותפת מבודדת מכולן גם ייצוגה במישור אינו מפתיע בשל חריגותה הנובע מאחוזי הצבעה גבוהים ביישובים ערביים וכאשר מפלגות אחרות לא קיבלו באותם ישובים. </a:t>
            </a:r>
          </a:p>
          <a:p>
            <a:pPr algn="just" rtl="1"/>
            <a:r>
              <a:rPr lang="he-IL" sz="1800" dirty="0"/>
              <a:t>כל שאר המפלגות (בינוניות עד קטנות יחסית לשאר) פחות או יותר מרוכזות באותו אזור בפינה השמאלית במישור וייצוגן זהה גם בגודלן עם סטיות מסוימות.</a:t>
            </a:r>
          </a:p>
          <a:p>
            <a:pPr algn="just" rtl="1"/>
            <a:r>
              <a:rPr lang="he-IL" sz="1800" dirty="0"/>
              <a:t>משמעות הצירים: משקל של הקומבינציה הלינארית לווקטור המקורי כלומר המשקל של ההטלה אל </a:t>
            </a:r>
            <a:r>
              <a:rPr lang="he-IL" sz="1800" dirty="0" err="1"/>
              <a:t>הנק</a:t>
            </a:r>
            <a:r>
              <a:rPr lang="he-IL" sz="1800" dirty="0"/>
              <a:t>' המייצגת.</a:t>
            </a:r>
          </a:p>
          <a:p>
            <a:pPr algn="just" rtl="1"/>
            <a:endParaRPr lang="he-IL" sz="1800" dirty="0"/>
          </a:p>
        </p:txBody>
      </p:sp>
    </p:spTree>
    <p:extLst>
      <p:ext uri="{BB962C8B-B14F-4D97-AF65-F5344CB8AC3E}">
        <p14:creationId xmlns:p14="http://schemas.microsoft.com/office/powerpoint/2010/main" val="144615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8838-ECD7-435E-8DAD-546E84FAD03A}"/>
              </a:ext>
            </a:extLst>
          </p:cNvPr>
          <p:cNvSpPr>
            <a:spLocks noGrp="1"/>
          </p:cNvSpPr>
          <p:nvPr>
            <p:ph type="title"/>
          </p:nvPr>
        </p:nvSpPr>
        <p:spPr>
          <a:xfrm>
            <a:off x="1086643" y="-211868"/>
            <a:ext cx="9960585" cy="859841"/>
          </a:xfrm>
        </p:spPr>
        <p:txBody>
          <a:bodyPr>
            <a:normAutofit/>
          </a:bodyPr>
          <a:lstStyle/>
          <a:p>
            <a:r>
              <a:rPr lang="he-IL" dirty="0"/>
              <a:t>שאלה 2</a:t>
            </a:r>
            <a:endParaRPr lang="en-US" dirty="0"/>
          </a:p>
        </p:txBody>
      </p:sp>
      <p:sp>
        <p:nvSpPr>
          <p:cNvPr id="7" name="Content Placeholder 2">
            <a:extLst>
              <a:ext uri="{FF2B5EF4-FFF2-40B4-BE49-F238E27FC236}">
                <a16:creationId xmlns:a16="http://schemas.microsoft.com/office/drawing/2014/main" id="{D8EF5008-FFD0-41CD-884B-E7E8F99A1CD7}"/>
              </a:ext>
            </a:extLst>
          </p:cNvPr>
          <p:cNvSpPr txBox="1">
            <a:spLocks/>
          </p:cNvSpPr>
          <p:nvPr/>
        </p:nvSpPr>
        <p:spPr>
          <a:xfrm>
            <a:off x="131856" y="4220486"/>
            <a:ext cx="11897472" cy="2217908"/>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r" rtl="1"/>
            <a:endParaRPr lang="he-IL" dirty="0"/>
          </a:p>
        </p:txBody>
      </p:sp>
      <p:sp>
        <p:nvSpPr>
          <p:cNvPr id="8" name="Content Placeholder 2">
            <a:extLst>
              <a:ext uri="{FF2B5EF4-FFF2-40B4-BE49-F238E27FC236}">
                <a16:creationId xmlns:a16="http://schemas.microsoft.com/office/drawing/2014/main" id="{98E30EEF-1207-45B7-A8AE-E05C55E35A14}"/>
              </a:ext>
            </a:extLst>
          </p:cNvPr>
          <p:cNvSpPr txBox="1">
            <a:spLocks/>
          </p:cNvSpPr>
          <p:nvPr/>
        </p:nvSpPr>
        <p:spPr>
          <a:xfrm>
            <a:off x="160966" y="4695959"/>
            <a:ext cx="11897472" cy="2149850"/>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sz="1600" dirty="0"/>
              <a:t>חיפה בעלת הכיוון  המייצג הטוב ביותר כפי שגילינו במעבדות קודמות להתפלגות הארצית (אחרי מעטפות חיצוניות) ולכן גם הציפייה שכיוון האינפורמציה יהיה דומה לכיוון הכללי של ההתפזרות של ההצבעות ב</a:t>
            </a:r>
            <a:r>
              <a:rPr lang="en-US" sz="1600" dirty="0"/>
              <a:t>PCA</a:t>
            </a:r>
            <a:r>
              <a:rPr lang="he-IL" sz="1600" dirty="0"/>
              <a:t>.</a:t>
            </a:r>
          </a:p>
          <a:p>
            <a:pPr algn="just" rtl="1"/>
            <a:r>
              <a:rPr lang="he-IL" sz="1600" dirty="0"/>
              <a:t> רהט נבחרה כדוגמא לבחירה קיצונית ואכן נמצאת באזור היותר קיצוני שפחות מנדב מידע אודות ההצבעה אחרי ההורדה.</a:t>
            </a:r>
            <a:endParaRPr lang="en-US" sz="1600" dirty="0"/>
          </a:p>
          <a:p>
            <a:pPr algn="just" rtl="1"/>
            <a:r>
              <a:rPr lang="he-IL" sz="1600" dirty="0"/>
              <a:t>בגלל שחיפה עיר מעורבת סביר שיהיו לה קלפיות באזורים המעורבים אשר בעלי אוריינטציה פוליטית חריגה ביחס לשאר האוכ' (חרדים וערבים) ורהט רובה נמצאת באזור החריג של פיזור ההצבעה בין הקלפיות השונות</a:t>
            </a:r>
            <a:r>
              <a:rPr lang="en-US" sz="1600" dirty="0"/>
              <a:t>.</a:t>
            </a:r>
            <a:endParaRPr lang="he-IL" sz="1600" dirty="0"/>
          </a:p>
          <a:p>
            <a:pPr algn="just" rtl="1"/>
            <a:r>
              <a:rPr lang="he-IL" sz="1600" dirty="0"/>
              <a:t>הקלפיות בחלקו הימני של הציר האנכי (ציר ה-</a:t>
            </a:r>
            <a:r>
              <a:rPr lang="en-US" sz="1600" dirty="0"/>
              <a:t>X</a:t>
            </a:r>
            <a:r>
              <a:rPr lang="he-IL" sz="1600" dirty="0"/>
              <a:t>)</a:t>
            </a:r>
            <a:r>
              <a:rPr lang="en-US" sz="1600" dirty="0"/>
              <a:t> </a:t>
            </a:r>
            <a:r>
              <a:rPr lang="he-IL" sz="1600" dirty="0"/>
              <a:t>הינם קלפיות ביישובים ערביים. הקלפיות לאורך ציר ה-</a:t>
            </a:r>
            <a:r>
              <a:rPr lang="en-US" sz="1600" dirty="0"/>
              <a:t>Y</a:t>
            </a:r>
            <a:r>
              <a:rPr lang="he-IL" sz="1600" dirty="0"/>
              <a:t> הם היישובים היהודיים, כאשר ה-'זרת' העליונה שלו הינם קלפיות בעלי אופי חרדי.</a:t>
            </a:r>
            <a:endParaRPr lang="en-US" sz="1600" dirty="0"/>
          </a:p>
        </p:txBody>
      </p:sp>
      <p:pic>
        <p:nvPicPr>
          <p:cNvPr id="4" name="תמונה 3">
            <a:extLst>
              <a:ext uri="{FF2B5EF4-FFF2-40B4-BE49-F238E27FC236}">
                <a16:creationId xmlns:a16="http://schemas.microsoft.com/office/drawing/2014/main" id="{FC69AF0D-E104-4D30-B23F-BF3F7A433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780" y="472157"/>
            <a:ext cx="9038019" cy="4179118"/>
          </a:xfrm>
          <a:prstGeom prst="rect">
            <a:avLst/>
          </a:prstGeom>
        </p:spPr>
      </p:pic>
    </p:spTree>
    <p:extLst>
      <p:ext uri="{BB962C8B-B14F-4D97-AF65-F5344CB8AC3E}">
        <p14:creationId xmlns:p14="http://schemas.microsoft.com/office/powerpoint/2010/main" val="196510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8838-ECD7-435E-8DAD-546E84FAD03A}"/>
              </a:ext>
            </a:extLst>
          </p:cNvPr>
          <p:cNvSpPr>
            <a:spLocks noGrp="1"/>
          </p:cNvSpPr>
          <p:nvPr>
            <p:ph type="title"/>
          </p:nvPr>
        </p:nvSpPr>
        <p:spPr>
          <a:xfrm>
            <a:off x="1086643" y="1"/>
            <a:ext cx="10018713" cy="777765"/>
          </a:xfrm>
        </p:spPr>
        <p:txBody>
          <a:bodyPr/>
          <a:lstStyle/>
          <a:p>
            <a:r>
              <a:rPr lang="he-IL" dirty="0"/>
              <a:t>שאלה  3 (סעיף: א-ה)</a:t>
            </a:r>
            <a:endParaRPr lang="en-US" dirty="0"/>
          </a:p>
        </p:txBody>
      </p:sp>
      <p:pic>
        <p:nvPicPr>
          <p:cNvPr id="5" name="תמונה 4" descr="תמונה שמכילה מפה, טקסט&#10;&#10;התיאור נוצר באופן אוטומטי">
            <a:extLst>
              <a:ext uri="{FF2B5EF4-FFF2-40B4-BE49-F238E27FC236}">
                <a16:creationId xmlns:a16="http://schemas.microsoft.com/office/drawing/2014/main" id="{9A1E72D8-1C79-4615-B492-9DBFC5DBC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5776" y="690673"/>
            <a:ext cx="5331614" cy="2945591"/>
          </a:xfrm>
          <a:prstGeom prst="rect">
            <a:avLst/>
          </a:prstGeom>
        </p:spPr>
      </p:pic>
      <p:pic>
        <p:nvPicPr>
          <p:cNvPr id="8" name="תמונה 7" descr="תמונה שמכילה מפה, צילום מסך&#10;&#10;התיאור נוצר באופן אוטומטי">
            <a:extLst>
              <a:ext uri="{FF2B5EF4-FFF2-40B4-BE49-F238E27FC236}">
                <a16:creationId xmlns:a16="http://schemas.microsoft.com/office/drawing/2014/main" id="{6BBC4E5C-6143-4B21-82E3-782B576650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611" y="690673"/>
            <a:ext cx="5331615" cy="2945591"/>
          </a:xfrm>
          <a:prstGeom prst="rect">
            <a:avLst/>
          </a:prstGeom>
        </p:spPr>
      </p:pic>
      <p:pic>
        <p:nvPicPr>
          <p:cNvPr id="10" name="תמונה 9" descr="תמונה שמכילה מפה, טקסט&#10;&#10;התיאור נוצר באופן אוטומטי">
            <a:extLst>
              <a:ext uri="{FF2B5EF4-FFF2-40B4-BE49-F238E27FC236}">
                <a16:creationId xmlns:a16="http://schemas.microsoft.com/office/drawing/2014/main" id="{B5BD9561-D461-48CB-B28E-A15A9E4B20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611" y="3706127"/>
            <a:ext cx="5331615" cy="2945591"/>
          </a:xfrm>
          <a:prstGeom prst="rect">
            <a:avLst/>
          </a:prstGeom>
        </p:spPr>
      </p:pic>
      <p:sp>
        <p:nvSpPr>
          <p:cNvPr id="3" name="תיבת טקסט 2">
            <a:extLst>
              <a:ext uri="{FF2B5EF4-FFF2-40B4-BE49-F238E27FC236}">
                <a16:creationId xmlns:a16="http://schemas.microsoft.com/office/drawing/2014/main" id="{57B61F00-64B1-47CB-81C6-E7D22008DC43}"/>
              </a:ext>
            </a:extLst>
          </p:cNvPr>
          <p:cNvSpPr txBox="1"/>
          <p:nvPr/>
        </p:nvSpPr>
        <p:spPr>
          <a:xfrm>
            <a:off x="10247244" y="931054"/>
            <a:ext cx="161304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1">
            <a:spAutoFit/>
          </a:bodyPr>
          <a:lstStyle/>
          <a:p>
            <a:r>
              <a:rPr lang="he-IL" dirty="0"/>
              <a:t>בחירות ספטמבר</a:t>
            </a:r>
          </a:p>
        </p:txBody>
      </p:sp>
      <p:sp>
        <p:nvSpPr>
          <p:cNvPr id="7" name="Content Placeholder 2">
            <a:extLst>
              <a:ext uri="{FF2B5EF4-FFF2-40B4-BE49-F238E27FC236}">
                <a16:creationId xmlns:a16="http://schemas.microsoft.com/office/drawing/2014/main" id="{8EA8825E-7174-41B1-9D94-8EEFEC9F811D}"/>
              </a:ext>
            </a:extLst>
          </p:cNvPr>
          <p:cNvSpPr txBox="1">
            <a:spLocks/>
          </p:cNvSpPr>
          <p:nvPr/>
        </p:nvSpPr>
        <p:spPr>
          <a:xfrm>
            <a:off x="5686095" y="3706127"/>
            <a:ext cx="6369149" cy="2988955"/>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sz="2000" dirty="0"/>
              <a:t>ניתן לראות שהמרחק לא כל כך רב בין הנקודות השונות אשר מייצגות את מערכות הבחירות השונות דבר אשר הגיוני בהינתן הפרש הזמנים בין המערכות.</a:t>
            </a:r>
          </a:p>
          <a:p>
            <a:pPr algn="just" rtl="1"/>
            <a:r>
              <a:rPr lang="he-IL" sz="2000" dirty="0"/>
              <a:t>סעיף ה: לפי המגמות של החיצים ניתן לראות ירידה קלה בין מערכות הבחירות מבחינת מגמת האינפורמציה של הנקודות כ"ענן".</a:t>
            </a:r>
          </a:p>
          <a:p>
            <a:pPr algn="just" rtl="1"/>
            <a:r>
              <a:rPr lang="he-IL" sz="2000" dirty="0"/>
              <a:t>המגמה הכללית של החיצים נראה כאילו 'התחזקות' של המרכיב השני של ה-</a:t>
            </a:r>
            <a:r>
              <a:rPr lang="en-US" sz="2000" dirty="0"/>
              <a:t>PCA</a:t>
            </a:r>
            <a:r>
              <a:rPr lang="he-IL" sz="2000" dirty="0"/>
              <a:t> על פני הראשון.</a:t>
            </a:r>
          </a:p>
        </p:txBody>
      </p:sp>
      <p:sp>
        <p:nvSpPr>
          <p:cNvPr id="4" name="TextBox 3">
            <a:extLst>
              <a:ext uri="{FF2B5EF4-FFF2-40B4-BE49-F238E27FC236}">
                <a16:creationId xmlns:a16="http://schemas.microsoft.com/office/drawing/2014/main" id="{AB1B7888-78C8-4772-905D-FE3B1984C5B2}"/>
              </a:ext>
            </a:extLst>
          </p:cNvPr>
          <p:cNvSpPr txBox="1"/>
          <p:nvPr/>
        </p:nvSpPr>
        <p:spPr>
          <a:xfrm>
            <a:off x="10860543" y="1472741"/>
            <a:ext cx="999744" cy="369332"/>
          </a:xfrm>
          <a:prstGeom prst="rect">
            <a:avLst/>
          </a:prstGeom>
          <a:noFill/>
        </p:spPr>
        <p:txBody>
          <a:bodyPr wrap="square" rtlCol="0">
            <a:spAutoFit/>
          </a:bodyPr>
          <a:lstStyle/>
          <a:p>
            <a:pPr algn="ctr"/>
            <a:r>
              <a:rPr lang="he-IL" b="1" dirty="0"/>
              <a:t>סעיף א</a:t>
            </a:r>
            <a:endParaRPr lang="en-US" b="1" dirty="0"/>
          </a:p>
        </p:txBody>
      </p:sp>
      <p:sp>
        <p:nvSpPr>
          <p:cNvPr id="9" name="TextBox 8">
            <a:extLst>
              <a:ext uri="{FF2B5EF4-FFF2-40B4-BE49-F238E27FC236}">
                <a16:creationId xmlns:a16="http://schemas.microsoft.com/office/drawing/2014/main" id="{02347AEB-5535-4F00-ACEF-107B00F647DE}"/>
              </a:ext>
            </a:extLst>
          </p:cNvPr>
          <p:cNvSpPr txBox="1"/>
          <p:nvPr/>
        </p:nvSpPr>
        <p:spPr>
          <a:xfrm>
            <a:off x="4404879" y="1472741"/>
            <a:ext cx="999744" cy="369332"/>
          </a:xfrm>
          <a:prstGeom prst="rect">
            <a:avLst/>
          </a:prstGeom>
          <a:noFill/>
        </p:spPr>
        <p:txBody>
          <a:bodyPr wrap="square" rtlCol="0">
            <a:spAutoFit/>
          </a:bodyPr>
          <a:lstStyle/>
          <a:p>
            <a:pPr algn="ctr"/>
            <a:r>
              <a:rPr lang="he-IL" b="1" dirty="0"/>
              <a:t>סעיף ד</a:t>
            </a:r>
            <a:endParaRPr lang="en-US" b="1" dirty="0"/>
          </a:p>
        </p:txBody>
      </p:sp>
      <p:sp>
        <p:nvSpPr>
          <p:cNvPr id="11" name="TextBox 10">
            <a:extLst>
              <a:ext uri="{FF2B5EF4-FFF2-40B4-BE49-F238E27FC236}">
                <a16:creationId xmlns:a16="http://schemas.microsoft.com/office/drawing/2014/main" id="{05F6A5FB-6B77-4010-93AA-528DC136A2BD}"/>
              </a:ext>
            </a:extLst>
          </p:cNvPr>
          <p:cNvSpPr txBox="1"/>
          <p:nvPr/>
        </p:nvSpPr>
        <p:spPr>
          <a:xfrm>
            <a:off x="4404879" y="4903719"/>
            <a:ext cx="999744" cy="369332"/>
          </a:xfrm>
          <a:prstGeom prst="rect">
            <a:avLst/>
          </a:prstGeom>
          <a:noFill/>
        </p:spPr>
        <p:txBody>
          <a:bodyPr wrap="square" rtlCol="0">
            <a:spAutoFit/>
          </a:bodyPr>
          <a:lstStyle/>
          <a:p>
            <a:pPr algn="ctr"/>
            <a:r>
              <a:rPr lang="he-IL" b="1" dirty="0"/>
              <a:t>סעיף ה</a:t>
            </a:r>
            <a:endParaRPr lang="en-US" b="1" dirty="0"/>
          </a:p>
        </p:txBody>
      </p:sp>
    </p:spTree>
    <p:extLst>
      <p:ext uri="{BB962C8B-B14F-4D97-AF65-F5344CB8AC3E}">
        <p14:creationId xmlns:p14="http://schemas.microsoft.com/office/powerpoint/2010/main" val="25371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8838-ECD7-435E-8DAD-546E84FAD03A}"/>
              </a:ext>
            </a:extLst>
          </p:cNvPr>
          <p:cNvSpPr>
            <a:spLocks noGrp="1"/>
          </p:cNvSpPr>
          <p:nvPr>
            <p:ph type="title"/>
          </p:nvPr>
        </p:nvSpPr>
        <p:spPr>
          <a:xfrm>
            <a:off x="1086643" y="-133562"/>
            <a:ext cx="10018713" cy="762855"/>
          </a:xfrm>
        </p:spPr>
        <p:txBody>
          <a:bodyPr/>
          <a:lstStyle/>
          <a:p>
            <a:r>
              <a:rPr lang="he-IL" dirty="0"/>
              <a:t>שאלה 3 המשך </a:t>
            </a:r>
            <a:endParaRPr lang="en-US" dirty="0"/>
          </a:p>
        </p:txBody>
      </p:sp>
      <p:pic>
        <p:nvPicPr>
          <p:cNvPr id="15" name="תמונה 14" descr="תמונה שמכילה מפה, טקסט&#10;&#10;התיאור נוצר באופן אוטומטי">
            <a:extLst>
              <a:ext uri="{FF2B5EF4-FFF2-40B4-BE49-F238E27FC236}">
                <a16:creationId xmlns:a16="http://schemas.microsoft.com/office/drawing/2014/main" id="{B8C37C09-5320-4012-930F-F1FE8A47F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517" y="871968"/>
            <a:ext cx="10646442" cy="5498009"/>
          </a:xfrm>
          <a:prstGeom prst="rect">
            <a:avLst/>
          </a:prstGeom>
        </p:spPr>
      </p:pic>
    </p:spTree>
    <p:extLst>
      <p:ext uri="{BB962C8B-B14F-4D97-AF65-F5344CB8AC3E}">
        <p14:creationId xmlns:p14="http://schemas.microsoft.com/office/powerpoint/2010/main" val="353267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301F94C-B44C-46D9-82F2-A4DD517A5ADE}"/>
              </a:ext>
            </a:extLst>
          </p:cNvPr>
          <p:cNvSpPr>
            <a:spLocks noGrp="1"/>
          </p:cNvSpPr>
          <p:nvPr>
            <p:ph type="title"/>
          </p:nvPr>
        </p:nvSpPr>
        <p:spPr>
          <a:xfrm>
            <a:off x="1484311" y="-53938"/>
            <a:ext cx="9498763" cy="934937"/>
          </a:xfrm>
        </p:spPr>
        <p:txBody>
          <a:bodyPr/>
          <a:lstStyle/>
          <a:p>
            <a:r>
              <a:rPr lang="he-IL" dirty="0"/>
              <a:t>שאלה 3 המשך </a:t>
            </a:r>
          </a:p>
        </p:txBody>
      </p:sp>
      <p:sp>
        <p:nvSpPr>
          <p:cNvPr id="7" name="Content Placeholder 2">
            <a:extLst>
              <a:ext uri="{FF2B5EF4-FFF2-40B4-BE49-F238E27FC236}">
                <a16:creationId xmlns:a16="http://schemas.microsoft.com/office/drawing/2014/main" id="{EC3AFCA3-8219-4CE1-9475-1539DABBC70E}"/>
              </a:ext>
            </a:extLst>
          </p:cNvPr>
          <p:cNvSpPr txBox="1">
            <a:spLocks/>
          </p:cNvSpPr>
          <p:nvPr/>
        </p:nvSpPr>
        <p:spPr>
          <a:xfrm>
            <a:off x="66256" y="5082555"/>
            <a:ext cx="11897472" cy="1370795"/>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dirty="0"/>
              <a:t>שלושת היישובים הם בעלי אוריינטציה פוליטית של מפלגת הרשימה המשותפת.</a:t>
            </a:r>
          </a:p>
          <a:p>
            <a:pPr algn="just" rtl="1"/>
            <a:r>
              <a:rPr lang="he-IL" dirty="0"/>
              <a:t>מסקנה: ההשערה היא שחל שינוי בדפוסי ההצבעה לעומת אפריל וכך הרשימה המשותפת הגדילה את שיעור הקולות ביישובים אלו.</a:t>
            </a:r>
          </a:p>
        </p:txBody>
      </p:sp>
      <p:pic>
        <p:nvPicPr>
          <p:cNvPr id="3" name="Picture 2">
            <a:extLst>
              <a:ext uri="{FF2B5EF4-FFF2-40B4-BE49-F238E27FC236}">
                <a16:creationId xmlns:a16="http://schemas.microsoft.com/office/drawing/2014/main" id="{EC1D89BD-600A-42BD-A52F-E1CDCD74C35D}"/>
              </a:ext>
            </a:extLst>
          </p:cNvPr>
          <p:cNvPicPr>
            <a:picLocks noChangeAspect="1"/>
          </p:cNvPicPr>
          <p:nvPr/>
        </p:nvPicPr>
        <p:blipFill>
          <a:blip r:embed="rId2"/>
          <a:stretch>
            <a:fillRect/>
          </a:stretch>
        </p:blipFill>
        <p:spPr>
          <a:xfrm>
            <a:off x="66256" y="1372891"/>
            <a:ext cx="3957172" cy="2967879"/>
          </a:xfrm>
          <a:prstGeom prst="rect">
            <a:avLst/>
          </a:prstGeom>
        </p:spPr>
      </p:pic>
      <p:pic>
        <p:nvPicPr>
          <p:cNvPr id="8" name="Picture 7">
            <a:extLst>
              <a:ext uri="{FF2B5EF4-FFF2-40B4-BE49-F238E27FC236}">
                <a16:creationId xmlns:a16="http://schemas.microsoft.com/office/drawing/2014/main" id="{B57F971C-6845-40DD-B5E7-F8630DE95672}"/>
              </a:ext>
            </a:extLst>
          </p:cNvPr>
          <p:cNvPicPr>
            <a:picLocks noChangeAspect="1"/>
          </p:cNvPicPr>
          <p:nvPr/>
        </p:nvPicPr>
        <p:blipFill>
          <a:blip r:embed="rId3"/>
          <a:stretch>
            <a:fillRect/>
          </a:stretch>
        </p:blipFill>
        <p:spPr>
          <a:xfrm>
            <a:off x="4117414" y="1372891"/>
            <a:ext cx="3957172" cy="2967879"/>
          </a:xfrm>
          <a:prstGeom prst="rect">
            <a:avLst/>
          </a:prstGeom>
        </p:spPr>
      </p:pic>
      <p:pic>
        <p:nvPicPr>
          <p:cNvPr id="9" name="Picture 8">
            <a:extLst>
              <a:ext uri="{FF2B5EF4-FFF2-40B4-BE49-F238E27FC236}">
                <a16:creationId xmlns:a16="http://schemas.microsoft.com/office/drawing/2014/main" id="{0A32C080-A4EC-49DB-837B-80D3E50C3259}"/>
              </a:ext>
            </a:extLst>
          </p:cNvPr>
          <p:cNvPicPr>
            <a:picLocks noChangeAspect="1"/>
          </p:cNvPicPr>
          <p:nvPr/>
        </p:nvPicPr>
        <p:blipFill>
          <a:blip r:embed="rId4"/>
          <a:stretch>
            <a:fillRect/>
          </a:stretch>
        </p:blipFill>
        <p:spPr>
          <a:xfrm>
            <a:off x="8196658" y="1372893"/>
            <a:ext cx="3957172" cy="2967879"/>
          </a:xfrm>
          <a:prstGeom prst="rect">
            <a:avLst/>
          </a:prstGeom>
        </p:spPr>
      </p:pic>
    </p:spTree>
    <p:extLst>
      <p:ext uri="{BB962C8B-B14F-4D97-AF65-F5344CB8AC3E}">
        <p14:creationId xmlns:p14="http://schemas.microsoft.com/office/powerpoint/2010/main" val="2842021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4939</TotalTime>
  <Words>456</Words>
  <Application>Microsoft Office PowerPoint</Application>
  <PresentationFormat>Widescreen</PresentationFormat>
  <Paragraphs>39</Paragraphs>
  <Slides>7</Slides>
  <Notes>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Arial</vt:lpstr>
      <vt:lpstr>Calibri</vt:lpstr>
      <vt:lpstr>Corbel</vt:lpstr>
      <vt:lpstr>Parallax</vt:lpstr>
      <vt:lpstr>אובייקט מעטפת של כורך האובייקטים</vt:lpstr>
      <vt:lpstr>מעבדה 5 </vt:lpstr>
      <vt:lpstr>רקע:</vt:lpstr>
      <vt:lpstr>שאלה 1</vt:lpstr>
      <vt:lpstr>שאלה 2</vt:lpstr>
      <vt:lpstr>שאלה  3 (סעיף: א-ה)</vt:lpstr>
      <vt:lpstr>שאלה 3 המשך </vt:lpstr>
      <vt:lpstr>שאלה 3 המשך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Lab, week 4</dc:title>
  <dc:creator>Daniel Deygin</dc:creator>
  <cp:lastModifiedBy>Meir Joffe</cp:lastModifiedBy>
  <cp:revision>356</cp:revision>
  <dcterms:created xsi:type="dcterms:W3CDTF">2018-11-07T11:54:54Z</dcterms:created>
  <dcterms:modified xsi:type="dcterms:W3CDTF">2019-11-30T17:23:42Z</dcterms:modified>
</cp:coreProperties>
</file>