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57" r:id="rId3"/>
    <p:sldId id="259" r:id="rId4"/>
    <p:sldId id="266" r:id="rId5"/>
    <p:sldId id="272" r:id="rId6"/>
    <p:sldId id="265" r:id="rId7"/>
    <p:sldId id="276" r:id="rId8"/>
    <p:sldId id="27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5"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סגנון ביניים 4 - הדגשה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סגנון ביניים 2 - הדגשה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סגנון ביניים 2 - הדגשה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סגנון ביניים 2 - הדגשה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767" autoAdjust="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28D36-FB86-4EBF-8E25-54EA9CE3893F}" type="datetimeFigureOut">
              <a:rPr lang="en-US" smtClean="0"/>
              <a:t>12/11/2019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E2320-EC51-4254-915D-8872AEEA38D0}" type="slidenum">
              <a:rPr lang="en-US" smtClean="0"/>
              <a:t>‹#›</a:t>
            </a:fld>
            <a:endParaRPr lang="en-US"/>
          </a:p>
        </p:txBody>
      </p:sp>
    </p:spTree>
    <p:extLst>
      <p:ext uri="{BB962C8B-B14F-4D97-AF65-F5344CB8AC3E}">
        <p14:creationId xmlns:p14="http://schemas.microsoft.com/office/powerpoint/2010/main" val="418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25E2320-EC51-4254-915D-8872AEEA38D0}" type="slidenum">
              <a:rPr lang="en-US" smtClean="0"/>
              <a:t>1</a:t>
            </a:fld>
            <a:endParaRPr lang="en-US"/>
          </a:p>
        </p:txBody>
      </p:sp>
    </p:spTree>
    <p:extLst>
      <p:ext uri="{BB962C8B-B14F-4D97-AF65-F5344CB8AC3E}">
        <p14:creationId xmlns:p14="http://schemas.microsoft.com/office/powerpoint/2010/main" val="223600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E2320-EC51-4254-915D-8872AEEA38D0}" type="slidenum">
              <a:rPr lang="en-US" smtClean="0"/>
              <a:t>2</a:t>
            </a:fld>
            <a:endParaRPr lang="en-US"/>
          </a:p>
        </p:txBody>
      </p:sp>
    </p:spTree>
    <p:extLst>
      <p:ext uri="{BB962C8B-B14F-4D97-AF65-F5344CB8AC3E}">
        <p14:creationId xmlns:p14="http://schemas.microsoft.com/office/powerpoint/2010/main" val="3644992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E2320-EC51-4254-915D-8872AEEA38D0}" type="slidenum">
              <a:rPr lang="en-US" smtClean="0"/>
              <a:t>3</a:t>
            </a:fld>
            <a:endParaRPr lang="en-US"/>
          </a:p>
        </p:txBody>
      </p:sp>
    </p:spTree>
    <p:extLst>
      <p:ext uri="{BB962C8B-B14F-4D97-AF65-F5344CB8AC3E}">
        <p14:creationId xmlns:p14="http://schemas.microsoft.com/office/powerpoint/2010/main" val="286150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25E2320-EC51-4254-915D-8872AEEA38D0}" type="slidenum">
              <a:rPr lang="en-US" smtClean="0"/>
              <a:t>4</a:t>
            </a:fld>
            <a:endParaRPr lang="en-US"/>
          </a:p>
        </p:txBody>
      </p:sp>
    </p:spTree>
    <p:extLst>
      <p:ext uri="{BB962C8B-B14F-4D97-AF65-F5344CB8AC3E}">
        <p14:creationId xmlns:p14="http://schemas.microsoft.com/office/powerpoint/2010/main" val="1423858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25E2320-EC51-4254-915D-8872AEEA38D0}" type="slidenum">
              <a:rPr lang="en-US" smtClean="0"/>
              <a:t>5</a:t>
            </a:fld>
            <a:endParaRPr lang="en-US"/>
          </a:p>
        </p:txBody>
      </p:sp>
    </p:spTree>
    <p:extLst>
      <p:ext uri="{BB962C8B-B14F-4D97-AF65-F5344CB8AC3E}">
        <p14:creationId xmlns:p14="http://schemas.microsoft.com/office/powerpoint/2010/main" val="3374619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25E2320-EC51-4254-915D-8872AEEA38D0}" type="slidenum">
              <a:rPr lang="en-US" smtClean="0"/>
              <a:t>6</a:t>
            </a:fld>
            <a:endParaRPr lang="en-US"/>
          </a:p>
        </p:txBody>
      </p:sp>
    </p:spTree>
    <p:extLst>
      <p:ext uri="{BB962C8B-B14F-4D97-AF65-F5344CB8AC3E}">
        <p14:creationId xmlns:p14="http://schemas.microsoft.com/office/powerpoint/2010/main" val="2211218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12/11/2019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3607789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EA250-6D6E-4B19-A950-D066F2807D6B}"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380527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290534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832039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242030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3594358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89817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332021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92978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4128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97735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EA250-6D6E-4B19-A950-D066F2807D6B}"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263296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EA250-6D6E-4B19-A950-D066F2807D6B}"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019105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EA250-6D6E-4B19-A950-D066F2807D6B}"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1878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EA250-6D6E-4B19-A950-D066F2807D6B}"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11077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EA250-6D6E-4B19-A950-D066F2807D6B}"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22816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EA250-6D6E-4B19-A950-D066F2807D6B}"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75908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1EA250-6D6E-4B19-A950-D066F2807D6B}" type="datetimeFigureOut">
              <a:rPr lang="en-US" smtClean="0"/>
              <a:t>12/11/2019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86E9AC-4565-404C-A296-3A06D3755FBB}" type="slidenum">
              <a:rPr lang="en-US" smtClean="0"/>
              <a:t>‹#›</a:t>
            </a:fld>
            <a:endParaRPr lang="en-US"/>
          </a:p>
        </p:txBody>
      </p:sp>
    </p:spTree>
    <p:extLst>
      <p:ext uri="{BB962C8B-B14F-4D97-AF65-F5344CB8AC3E}">
        <p14:creationId xmlns:p14="http://schemas.microsoft.com/office/powerpoint/2010/main" val="181461064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DECF-45BF-44E3-A398-E774F072D02F}"/>
              </a:ext>
            </a:extLst>
          </p:cNvPr>
          <p:cNvSpPr>
            <a:spLocks noGrp="1"/>
          </p:cNvSpPr>
          <p:nvPr>
            <p:ph type="ctrTitle"/>
          </p:nvPr>
        </p:nvSpPr>
        <p:spPr>
          <a:xfrm>
            <a:off x="2928401" y="1467750"/>
            <a:ext cx="6987645" cy="2616199"/>
          </a:xfrm>
        </p:spPr>
        <p:txBody>
          <a:bodyPr/>
          <a:lstStyle/>
          <a:p>
            <a:pPr algn="ctr"/>
            <a:r>
              <a:rPr lang="he-IL" dirty="0"/>
              <a:t>מעבדה 6</a:t>
            </a:r>
            <a:br>
              <a:rPr lang="en-US" dirty="0"/>
            </a:br>
            <a:endParaRPr lang="en-US" sz="4800" dirty="0"/>
          </a:p>
        </p:txBody>
      </p:sp>
      <p:sp>
        <p:nvSpPr>
          <p:cNvPr id="3" name="Subtitle 2">
            <a:extLst>
              <a:ext uri="{FF2B5EF4-FFF2-40B4-BE49-F238E27FC236}">
                <a16:creationId xmlns:a16="http://schemas.microsoft.com/office/drawing/2014/main" id="{52E1D751-64B9-471B-AFA5-224BFBC470A4}"/>
              </a:ext>
            </a:extLst>
          </p:cNvPr>
          <p:cNvSpPr>
            <a:spLocks noGrp="1"/>
          </p:cNvSpPr>
          <p:nvPr>
            <p:ph type="subTitle" idx="1"/>
          </p:nvPr>
        </p:nvSpPr>
        <p:spPr>
          <a:xfrm>
            <a:off x="4515377" y="3122965"/>
            <a:ext cx="6987645" cy="1388534"/>
          </a:xfrm>
        </p:spPr>
        <p:txBody>
          <a:bodyPr>
            <a:normAutofit/>
          </a:bodyPr>
          <a:lstStyle/>
          <a:p>
            <a:pPr algn="l"/>
            <a:r>
              <a:rPr lang="en-US" sz="4400" b="1" dirty="0"/>
              <a:t>Y. </a:t>
            </a:r>
            <a:r>
              <a:rPr lang="en-US" sz="3200" b="1" dirty="0"/>
              <a:t>Braun </a:t>
            </a:r>
            <a:r>
              <a:rPr lang="en-US" sz="4400" b="1" dirty="0"/>
              <a:t>    M. </a:t>
            </a:r>
            <a:r>
              <a:rPr lang="en-US" sz="3200" b="1" dirty="0"/>
              <a:t>Joffe</a:t>
            </a:r>
          </a:p>
          <a:p>
            <a:pPr algn="l"/>
            <a:r>
              <a:rPr lang="en-US" sz="2400" b="1" dirty="0"/>
              <a:t>309914646		324680461</a:t>
            </a:r>
          </a:p>
        </p:txBody>
      </p:sp>
      <p:pic>
        <p:nvPicPr>
          <p:cNvPr id="5" name="תמונה 4" descr="תמונה שמכילה אלקטרוניקה, כתום, מחשב, ישיבה&#10;&#10;התיאור נוצר באופן אוטומטי">
            <a:extLst>
              <a:ext uri="{FF2B5EF4-FFF2-40B4-BE49-F238E27FC236}">
                <a16:creationId xmlns:a16="http://schemas.microsoft.com/office/drawing/2014/main" id="{DD55D96F-64B8-4CCA-B981-3FA0A3F69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7" y="-10535"/>
            <a:ext cx="4224322" cy="2827480"/>
          </a:xfrm>
          <a:prstGeom prst="rect">
            <a:avLst/>
          </a:prstGeom>
        </p:spPr>
      </p:pic>
      <p:pic>
        <p:nvPicPr>
          <p:cNvPr id="7" name="תמונה 6" descr="תמונה שמכילה אדם, ישיבה, איש, שולחן&#10;&#10;התיאור נוצר באופן אוטומטי">
            <a:extLst>
              <a:ext uri="{FF2B5EF4-FFF2-40B4-BE49-F238E27FC236}">
                <a16:creationId xmlns:a16="http://schemas.microsoft.com/office/drawing/2014/main" id="{C660231A-03C4-428E-863A-6F6EC3D19C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13" y="2827219"/>
            <a:ext cx="4381780" cy="2231337"/>
          </a:xfrm>
          <a:prstGeom prst="rect">
            <a:avLst/>
          </a:prstGeom>
        </p:spPr>
      </p:pic>
      <p:pic>
        <p:nvPicPr>
          <p:cNvPr id="9" name="תמונה 8" descr="תמונה שמכילה אדם, מקורה, איש, אישה&#10;&#10;התיאור נוצר באופן אוטומטי">
            <a:extLst>
              <a:ext uri="{FF2B5EF4-FFF2-40B4-BE49-F238E27FC236}">
                <a16:creationId xmlns:a16="http://schemas.microsoft.com/office/drawing/2014/main" id="{3B27C61F-64BF-42DA-A22B-C2AB3B638B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935" y="10013"/>
            <a:ext cx="3295596" cy="2475154"/>
          </a:xfrm>
          <a:prstGeom prst="rect">
            <a:avLst/>
          </a:prstGeom>
        </p:spPr>
      </p:pic>
      <p:pic>
        <p:nvPicPr>
          <p:cNvPr id="11" name="תמונה 10">
            <a:extLst>
              <a:ext uri="{FF2B5EF4-FFF2-40B4-BE49-F238E27FC236}">
                <a16:creationId xmlns:a16="http://schemas.microsoft.com/office/drawing/2014/main" id="{CC6DC9E9-9B20-4F2C-AAE1-0913D9E794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0375" y="2766252"/>
            <a:ext cx="3581625" cy="2353270"/>
          </a:xfrm>
          <a:prstGeom prst="rect">
            <a:avLst/>
          </a:prstGeom>
        </p:spPr>
      </p:pic>
      <p:pic>
        <p:nvPicPr>
          <p:cNvPr id="13" name="תמונה 12" descr="תמונה שמכילה איש, צילום, עמידה, לדגמן&#10;&#10;התיאור נוצר באופן אוטומטי">
            <a:extLst>
              <a:ext uri="{FF2B5EF4-FFF2-40B4-BE49-F238E27FC236}">
                <a16:creationId xmlns:a16="http://schemas.microsoft.com/office/drawing/2014/main" id="{00328E2F-AD2F-425A-87DF-B9AD37E690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2474" y="4457068"/>
            <a:ext cx="3581625" cy="2383409"/>
          </a:xfrm>
          <a:prstGeom prst="rect">
            <a:avLst/>
          </a:prstGeom>
        </p:spPr>
      </p:pic>
      <p:pic>
        <p:nvPicPr>
          <p:cNvPr id="15" name="תמונה 14" descr="תמונה שמכילה טקסט&#10;&#10;התיאור נוצר באופן אוטומטי">
            <a:extLst>
              <a:ext uri="{FF2B5EF4-FFF2-40B4-BE49-F238E27FC236}">
                <a16:creationId xmlns:a16="http://schemas.microsoft.com/office/drawing/2014/main" id="{5B164A27-A909-414D-ADEE-6EA568B259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87530" y="8680"/>
            <a:ext cx="4704469" cy="2630585"/>
          </a:xfrm>
          <a:prstGeom prst="rect">
            <a:avLst/>
          </a:prstGeom>
        </p:spPr>
      </p:pic>
      <p:pic>
        <p:nvPicPr>
          <p:cNvPr id="23" name="תמונה 22">
            <a:extLst>
              <a:ext uri="{FF2B5EF4-FFF2-40B4-BE49-F238E27FC236}">
                <a16:creationId xmlns:a16="http://schemas.microsoft.com/office/drawing/2014/main" id="{7242B26B-8CF3-4BD7-BF47-EE38336C7019}"/>
              </a:ext>
            </a:extLst>
          </p:cNvPr>
          <p:cNvPicPr>
            <a:picLocks noChangeAspect="1"/>
          </p:cNvPicPr>
          <p:nvPr/>
        </p:nvPicPr>
        <p:blipFill>
          <a:blip r:embed="rId9"/>
          <a:stretch>
            <a:fillRect/>
          </a:stretch>
        </p:blipFill>
        <p:spPr>
          <a:xfrm>
            <a:off x="-22114" y="5058556"/>
            <a:ext cx="4664587" cy="1781921"/>
          </a:xfrm>
          <a:prstGeom prst="rect">
            <a:avLst/>
          </a:prstGeom>
        </p:spPr>
      </p:pic>
      <p:pic>
        <p:nvPicPr>
          <p:cNvPr id="25" name="תמונה 24" descr="תמונה שמכילה איש, אדם, מקורה, משקפיים&#10;&#10;התיאור נוצר באופן אוטומטי">
            <a:extLst>
              <a:ext uri="{FF2B5EF4-FFF2-40B4-BE49-F238E27FC236}">
                <a16:creationId xmlns:a16="http://schemas.microsoft.com/office/drawing/2014/main" id="{220B43D6-685B-4651-85A5-3403D4768E8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24099" y="5119522"/>
            <a:ext cx="3967899" cy="1720955"/>
          </a:xfrm>
          <a:prstGeom prst="rect">
            <a:avLst/>
          </a:prstGeom>
        </p:spPr>
      </p:pic>
    </p:spTree>
    <p:extLst>
      <p:ext uri="{BB962C8B-B14F-4D97-AF65-F5344CB8AC3E}">
        <p14:creationId xmlns:p14="http://schemas.microsoft.com/office/powerpoint/2010/main" val="225477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7D30-9786-4970-8FD6-9073E3E2EBE3}"/>
              </a:ext>
            </a:extLst>
          </p:cNvPr>
          <p:cNvSpPr>
            <a:spLocks noGrp="1"/>
          </p:cNvSpPr>
          <p:nvPr>
            <p:ph type="title"/>
          </p:nvPr>
        </p:nvSpPr>
        <p:spPr>
          <a:xfrm>
            <a:off x="1484311" y="685801"/>
            <a:ext cx="10018713" cy="1288774"/>
          </a:xfrm>
        </p:spPr>
        <p:txBody>
          <a:bodyPr/>
          <a:lstStyle/>
          <a:p>
            <a:r>
              <a:rPr lang="he-IL" dirty="0"/>
              <a:t>רקע:</a:t>
            </a:r>
            <a:endParaRPr lang="en-US" dirty="0"/>
          </a:p>
        </p:txBody>
      </p:sp>
      <p:sp>
        <p:nvSpPr>
          <p:cNvPr id="3" name="Content Placeholder 2">
            <a:extLst>
              <a:ext uri="{FF2B5EF4-FFF2-40B4-BE49-F238E27FC236}">
                <a16:creationId xmlns:a16="http://schemas.microsoft.com/office/drawing/2014/main" id="{7D05814D-9B17-4A81-99DC-47700BB66D7A}"/>
              </a:ext>
            </a:extLst>
          </p:cNvPr>
          <p:cNvSpPr>
            <a:spLocks noGrp="1"/>
          </p:cNvSpPr>
          <p:nvPr>
            <p:ph idx="1"/>
          </p:nvPr>
        </p:nvSpPr>
        <p:spPr>
          <a:xfrm>
            <a:off x="1484310" y="1821647"/>
            <a:ext cx="10536454" cy="4021936"/>
          </a:xfrm>
        </p:spPr>
        <p:txBody>
          <a:bodyPr anchor="t">
            <a:normAutofit/>
          </a:bodyPr>
          <a:lstStyle/>
          <a:p>
            <a:pPr algn="just" rtl="1"/>
            <a:r>
              <a:rPr lang="he-IL" dirty="0"/>
              <a:t>המעבדה עוסקת בזיהוי קלפיות חשודות ובהשוואה בין מערכות הבחירות באפריל ובספטמבר.</a:t>
            </a:r>
          </a:p>
          <a:p>
            <a:pPr algn="just" rtl="1"/>
            <a:r>
              <a:rPr lang="he-IL" dirty="0"/>
              <a:t>הערה: כאשר נבצע השוואה בין בחירות אפריל לספטמבר נציג נתונים רק על הקלפיות המשותפות לשתיהן.</a:t>
            </a:r>
          </a:p>
          <a:p>
            <a:pPr marL="0" indent="0" algn="just" rtl="1">
              <a:buNone/>
            </a:pPr>
            <a:endParaRPr lang="he-IL" dirty="0"/>
          </a:p>
        </p:txBody>
      </p:sp>
      <p:pic>
        <p:nvPicPr>
          <p:cNvPr id="5" name="תמונה 4">
            <a:extLst>
              <a:ext uri="{FF2B5EF4-FFF2-40B4-BE49-F238E27FC236}">
                <a16:creationId xmlns:a16="http://schemas.microsoft.com/office/drawing/2014/main" id="{F8C29243-C1F6-444D-B63E-E43D2A7A6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75340"/>
            <a:ext cx="1718066" cy="1202130"/>
          </a:xfrm>
          <a:prstGeom prst="rect">
            <a:avLst/>
          </a:prstGeom>
        </p:spPr>
      </p:pic>
      <p:pic>
        <p:nvPicPr>
          <p:cNvPr id="7" name="תמונה 6">
            <a:extLst>
              <a:ext uri="{FF2B5EF4-FFF2-40B4-BE49-F238E27FC236}">
                <a16:creationId xmlns:a16="http://schemas.microsoft.com/office/drawing/2014/main" id="{DFFDE04D-2EBA-40C3-9332-0515B54475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236" y="5670935"/>
            <a:ext cx="1718065" cy="1187066"/>
          </a:xfrm>
          <a:prstGeom prst="rect">
            <a:avLst/>
          </a:prstGeom>
        </p:spPr>
      </p:pic>
      <p:pic>
        <p:nvPicPr>
          <p:cNvPr id="11" name="תמונה 10">
            <a:extLst>
              <a:ext uri="{FF2B5EF4-FFF2-40B4-BE49-F238E27FC236}">
                <a16:creationId xmlns:a16="http://schemas.microsoft.com/office/drawing/2014/main" id="{A0C78986-6201-43C8-84E6-B5A6FE0D58B5}"/>
              </a:ext>
            </a:extLst>
          </p:cNvPr>
          <p:cNvPicPr>
            <a:picLocks noChangeAspect="1"/>
          </p:cNvPicPr>
          <p:nvPr/>
        </p:nvPicPr>
        <p:blipFill>
          <a:blip r:embed="rId5"/>
          <a:stretch>
            <a:fillRect/>
          </a:stretch>
        </p:blipFill>
        <p:spPr>
          <a:xfrm>
            <a:off x="3394847" y="5672681"/>
            <a:ext cx="3529935" cy="1178998"/>
          </a:xfrm>
          <a:prstGeom prst="rect">
            <a:avLst/>
          </a:prstGeom>
        </p:spPr>
      </p:pic>
      <p:pic>
        <p:nvPicPr>
          <p:cNvPr id="13" name="תמונה 12">
            <a:extLst>
              <a:ext uri="{FF2B5EF4-FFF2-40B4-BE49-F238E27FC236}">
                <a16:creationId xmlns:a16="http://schemas.microsoft.com/office/drawing/2014/main" id="{C745DB55-5F5F-4DEB-AE7B-016EFBA9AE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500" y="9765"/>
            <a:ext cx="4397500" cy="1659611"/>
          </a:xfrm>
          <a:prstGeom prst="rect">
            <a:avLst/>
          </a:prstGeom>
        </p:spPr>
      </p:pic>
      <p:pic>
        <p:nvPicPr>
          <p:cNvPr id="15" name="תמונה 14">
            <a:extLst>
              <a:ext uri="{FF2B5EF4-FFF2-40B4-BE49-F238E27FC236}">
                <a16:creationId xmlns:a16="http://schemas.microsoft.com/office/drawing/2014/main" id="{E7548488-DBA0-46E9-A23F-61D3799E886F}"/>
              </a:ext>
            </a:extLst>
          </p:cNvPr>
          <p:cNvPicPr>
            <a:picLocks noChangeAspect="1"/>
          </p:cNvPicPr>
          <p:nvPr/>
        </p:nvPicPr>
        <p:blipFill>
          <a:blip r:embed="rId7"/>
          <a:stretch>
            <a:fillRect/>
          </a:stretch>
        </p:blipFill>
        <p:spPr>
          <a:xfrm>
            <a:off x="4762501" y="1"/>
            <a:ext cx="3032000" cy="1140430"/>
          </a:xfrm>
          <a:prstGeom prst="rect">
            <a:avLst/>
          </a:prstGeom>
        </p:spPr>
      </p:pic>
      <p:pic>
        <p:nvPicPr>
          <p:cNvPr id="17" name="תמונה 16">
            <a:extLst>
              <a:ext uri="{FF2B5EF4-FFF2-40B4-BE49-F238E27FC236}">
                <a16:creationId xmlns:a16="http://schemas.microsoft.com/office/drawing/2014/main" id="{BFBF95B2-3692-4FB8-93EC-1829E5805A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35" y="-1"/>
            <a:ext cx="4770400" cy="1748077"/>
          </a:xfrm>
          <a:prstGeom prst="rect">
            <a:avLst/>
          </a:prstGeom>
        </p:spPr>
      </p:pic>
      <p:graphicFrame>
        <p:nvGraphicFramePr>
          <p:cNvPr id="9" name="טבלה 9">
            <a:extLst>
              <a:ext uri="{FF2B5EF4-FFF2-40B4-BE49-F238E27FC236}">
                <a16:creationId xmlns:a16="http://schemas.microsoft.com/office/drawing/2014/main" id="{EDED30FF-C488-4E06-A0B0-FB551F62BA60}"/>
              </a:ext>
            </a:extLst>
          </p:cNvPr>
          <p:cNvGraphicFramePr>
            <a:graphicFrameLocks noGrp="1"/>
          </p:cNvGraphicFramePr>
          <p:nvPr>
            <p:extLst>
              <p:ext uri="{D42A27DB-BD31-4B8C-83A1-F6EECF244321}">
                <p14:modId xmlns:p14="http://schemas.microsoft.com/office/powerpoint/2010/main" val="1974733343"/>
              </p:ext>
            </p:extLst>
          </p:nvPr>
        </p:nvGraphicFramePr>
        <p:xfrm>
          <a:off x="945136" y="3346903"/>
          <a:ext cx="8127999" cy="2225040"/>
        </p:xfrm>
        <a:graphic>
          <a:graphicData uri="http://schemas.openxmlformats.org/drawingml/2006/table">
            <a:tbl>
              <a:tblPr rtl="1" firstRow="1" bandRow="1">
                <a:tableStyleId>{5C22544A-7EE6-4342-B048-85BDC9FD1C3A}</a:tableStyleId>
              </a:tblPr>
              <a:tblGrid>
                <a:gridCol w="2709333">
                  <a:extLst>
                    <a:ext uri="{9D8B030D-6E8A-4147-A177-3AD203B41FA5}">
                      <a16:colId xmlns:a16="http://schemas.microsoft.com/office/drawing/2014/main" val="3340210849"/>
                    </a:ext>
                  </a:extLst>
                </a:gridCol>
                <a:gridCol w="2709333">
                  <a:extLst>
                    <a:ext uri="{9D8B030D-6E8A-4147-A177-3AD203B41FA5}">
                      <a16:colId xmlns:a16="http://schemas.microsoft.com/office/drawing/2014/main" val="364740778"/>
                    </a:ext>
                  </a:extLst>
                </a:gridCol>
                <a:gridCol w="2709333">
                  <a:extLst>
                    <a:ext uri="{9D8B030D-6E8A-4147-A177-3AD203B41FA5}">
                      <a16:colId xmlns:a16="http://schemas.microsoft.com/office/drawing/2014/main" val="2826438031"/>
                    </a:ext>
                  </a:extLst>
                </a:gridCol>
              </a:tblGrid>
              <a:tr h="370840">
                <a:tc>
                  <a:txBody>
                    <a:bodyPr/>
                    <a:lstStyle/>
                    <a:p>
                      <a:pPr algn="ctr" rtl="1"/>
                      <a:r>
                        <a:rPr lang="he-IL" dirty="0"/>
                        <a:t>נתונים כלליים</a:t>
                      </a:r>
                    </a:p>
                  </a:txBody>
                  <a:tcPr/>
                </a:tc>
                <a:tc>
                  <a:txBody>
                    <a:bodyPr/>
                    <a:lstStyle/>
                    <a:p>
                      <a:pPr algn="ctr" rtl="1"/>
                      <a:r>
                        <a:rPr lang="he-IL" dirty="0"/>
                        <a:t>אפריל</a:t>
                      </a:r>
                    </a:p>
                  </a:txBody>
                  <a:tcPr/>
                </a:tc>
                <a:tc>
                  <a:txBody>
                    <a:bodyPr/>
                    <a:lstStyle/>
                    <a:p>
                      <a:pPr algn="ctr" rtl="1"/>
                      <a:r>
                        <a:rPr lang="he-IL" dirty="0"/>
                        <a:t>ספטמבר</a:t>
                      </a:r>
                    </a:p>
                  </a:txBody>
                  <a:tcPr/>
                </a:tc>
                <a:extLst>
                  <a:ext uri="{0D108BD9-81ED-4DB2-BD59-A6C34878D82A}">
                    <a16:rowId xmlns:a16="http://schemas.microsoft.com/office/drawing/2014/main" val="2101480572"/>
                  </a:ext>
                </a:extLst>
              </a:tr>
              <a:tr h="370840">
                <a:tc>
                  <a:txBody>
                    <a:bodyPr/>
                    <a:lstStyle/>
                    <a:p>
                      <a:pPr algn="ctr" rtl="1"/>
                      <a:r>
                        <a:rPr lang="he-IL" dirty="0"/>
                        <a:t>בעלי זכות בחירה</a:t>
                      </a:r>
                    </a:p>
                  </a:txBody>
                  <a:tcPr/>
                </a:tc>
                <a:tc>
                  <a:txBody>
                    <a:bodyPr/>
                    <a:lstStyle/>
                    <a:p>
                      <a:pPr algn="ctr" rtl="1"/>
                      <a:r>
                        <a:rPr lang="he-IL" dirty="0"/>
                        <a:t>6,339,729</a:t>
                      </a:r>
                    </a:p>
                  </a:txBody>
                  <a:tcPr/>
                </a:tc>
                <a:tc>
                  <a:txBody>
                    <a:bodyPr/>
                    <a:lstStyle/>
                    <a:p>
                      <a:pPr algn="ctr" rtl="1"/>
                      <a:r>
                        <a:rPr lang="he-IL" dirty="0"/>
                        <a:t>6,391,218</a:t>
                      </a:r>
                    </a:p>
                  </a:txBody>
                  <a:tcPr/>
                </a:tc>
                <a:extLst>
                  <a:ext uri="{0D108BD9-81ED-4DB2-BD59-A6C34878D82A}">
                    <a16:rowId xmlns:a16="http://schemas.microsoft.com/office/drawing/2014/main" val="219049741"/>
                  </a:ext>
                </a:extLst>
              </a:tr>
              <a:tr h="370840">
                <a:tc>
                  <a:txBody>
                    <a:bodyPr/>
                    <a:lstStyle/>
                    <a:p>
                      <a:pPr algn="ctr" rtl="1"/>
                      <a:r>
                        <a:rPr lang="he-IL" dirty="0"/>
                        <a:t>סך מצביעים</a:t>
                      </a:r>
                    </a:p>
                  </a:txBody>
                  <a:tcPr/>
                </a:tc>
                <a:tc>
                  <a:txBody>
                    <a:bodyPr/>
                    <a:lstStyle/>
                    <a:p>
                      <a:pPr algn="ctr" rtl="1"/>
                      <a:r>
                        <a:rPr lang="he-IL" dirty="0"/>
                        <a:t>4,340,253</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he-IL" dirty="0"/>
                        <a:t>4,465,168</a:t>
                      </a:r>
                    </a:p>
                  </a:txBody>
                  <a:tcPr/>
                </a:tc>
                <a:extLst>
                  <a:ext uri="{0D108BD9-81ED-4DB2-BD59-A6C34878D82A}">
                    <a16:rowId xmlns:a16="http://schemas.microsoft.com/office/drawing/2014/main" val="1904221303"/>
                  </a:ext>
                </a:extLst>
              </a:tr>
              <a:tr h="370840">
                <a:tc>
                  <a:txBody>
                    <a:bodyPr/>
                    <a:lstStyle/>
                    <a:p>
                      <a:pPr algn="ctr" rtl="1"/>
                      <a:r>
                        <a:rPr lang="he-IL" dirty="0"/>
                        <a:t>מס' קולות כשרים</a:t>
                      </a:r>
                    </a:p>
                  </a:txBody>
                  <a:tcPr/>
                </a:tc>
                <a:tc>
                  <a:txBody>
                    <a:bodyPr/>
                    <a:lstStyle/>
                    <a:p>
                      <a:pPr algn="ctr" rtl="1"/>
                      <a:r>
                        <a:rPr lang="he-IL" dirty="0"/>
                        <a:t>4,309,270</a:t>
                      </a:r>
                    </a:p>
                  </a:txBody>
                  <a:tcPr/>
                </a:tc>
                <a:tc>
                  <a:txBody>
                    <a:bodyPr/>
                    <a:lstStyle/>
                    <a:p>
                      <a:pPr algn="ctr" rtl="1"/>
                      <a:r>
                        <a:rPr lang="he-IL" dirty="0"/>
                        <a:t>4,436,806</a:t>
                      </a:r>
                    </a:p>
                  </a:txBody>
                  <a:tcPr/>
                </a:tc>
                <a:extLst>
                  <a:ext uri="{0D108BD9-81ED-4DB2-BD59-A6C34878D82A}">
                    <a16:rowId xmlns:a16="http://schemas.microsoft.com/office/drawing/2014/main" val="2685201512"/>
                  </a:ext>
                </a:extLst>
              </a:tr>
              <a:tr h="370840">
                <a:tc>
                  <a:txBody>
                    <a:bodyPr/>
                    <a:lstStyle/>
                    <a:p>
                      <a:pPr algn="ctr" rtl="1"/>
                      <a:r>
                        <a:rPr lang="he-IL" dirty="0"/>
                        <a:t>שיעור ההצבעה</a:t>
                      </a:r>
                    </a:p>
                  </a:txBody>
                  <a:tcPr/>
                </a:tc>
                <a:tc>
                  <a:txBody>
                    <a:bodyPr/>
                    <a:lstStyle/>
                    <a:p>
                      <a:pPr algn="ctr" rtl="1"/>
                      <a:r>
                        <a:rPr lang="he-IL" dirty="0"/>
                        <a:t>68.6%</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he-IL" dirty="0"/>
                        <a:t>69.8%</a:t>
                      </a:r>
                    </a:p>
                  </a:txBody>
                  <a:tcPr/>
                </a:tc>
                <a:extLst>
                  <a:ext uri="{0D108BD9-81ED-4DB2-BD59-A6C34878D82A}">
                    <a16:rowId xmlns:a16="http://schemas.microsoft.com/office/drawing/2014/main" val="740855311"/>
                  </a:ext>
                </a:extLst>
              </a:tr>
              <a:tr h="370840">
                <a:tc>
                  <a:txBody>
                    <a:bodyPr/>
                    <a:lstStyle/>
                    <a:p>
                      <a:pPr algn="ctr" rtl="1"/>
                      <a:r>
                        <a:rPr lang="he-IL" dirty="0"/>
                        <a:t>אחוז החסימה</a:t>
                      </a:r>
                    </a:p>
                  </a:txBody>
                  <a:tcPr/>
                </a:tc>
                <a:tc>
                  <a:txBody>
                    <a:bodyPr/>
                    <a:lstStyle/>
                    <a:p>
                      <a:pPr algn="ctr" rtl="1"/>
                      <a:r>
                        <a:rPr lang="he-IL" dirty="0"/>
                        <a:t>3.25%</a:t>
                      </a:r>
                    </a:p>
                  </a:txBody>
                  <a:tcPr/>
                </a:tc>
                <a:tc>
                  <a:txBody>
                    <a:bodyPr/>
                    <a:lstStyle/>
                    <a:p>
                      <a:pPr algn="ctr" rtl="1"/>
                      <a:r>
                        <a:rPr lang="he-IL" dirty="0"/>
                        <a:t>3.25%</a:t>
                      </a:r>
                    </a:p>
                  </a:txBody>
                  <a:tcPr/>
                </a:tc>
                <a:extLst>
                  <a:ext uri="{0D108BD9-81ED-4DB2-BD59-A6C34878D82A}">
                    <a16:rowId xmlns:a16="http://schemas.microsoft.com/office/drawing/2014/main" val="4028607066"/>
                  </a:ext>
                </a:extLst>
              </a:tr>
            </a:tbl>
          </a:graphicData>
        </a:graphic>
      </p:graphicFrame>
    </p:spTree>
    <p:extLst>
      <p:ext uri="{BB962C8B-B14F-4D97-AF65-F5344CB8AC3E}">
        <p14:creationId xmlns:p14="http://schemas.microsoft.com/office/powerpoint/2010/main" val="145826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EE1A-80E3-4CEA-9DE3-F5354C2C2673}"/>
              </a:ext>
            </a:extLst>
          </p:cNvPr>
          <p:cNvSpPr>
            <a:spLocks noGrp="1"/>
          </p:cNvSpPr>
          <p:nvPr>
            <p:ph type="title"/>
          </p:nvPr>
        </p:nvSpPr>
        <p:spPr>
          <a:xfrm>
            <a:off x="1086642" y="-106078"/>
            <a:ext cx="10018713" cy="546652"/>
          </a:xfrm>
        </p:spPr>
        <p:txBody>
          <a:bodyPr>
            <a:normAutofit fontScale="90000"/>
          </a:bodyPr>
          <a:lstStyle/>
          <a:p>
            <a:r>
              <a:rPr lang="he-IL" dirty="0"/>
              <a:t>שאלה 1</a:t>
            </a:r>
            <a:endParaRPr lang="en-US" dirty="0"/>
          </a:p>
        </p:txBody>
      </p:sp>
      <p:sp>
        <p:nvSpPr>
          <p:cNvPr id="4" name="Content Placeholder 2">
            <a:extLst>
              <a:ext uri="{FF2B5EF4-FFF2-40B4-BE49-F238E27FC236}">
                <a16:creationId xmlns:a16="http://schemas.microsoft.com/office/drawing/2014/main" id="{B6E6867B-05AA-48D3-9E30-ADE6A3F4BE28}"/>
              </a:ext>
            </a:extLst>
          </p:cNvPr>
          <p:cNvSpPr txBox="1">
            <a:spLocks/>
          </p:cNvSpPr>
          <p:nvPr/>
        </p:nvSpPr>
        <p:spPr>
          <a:xfrm>
            <a:off x="147264" y="3472666"/>
            <a:ext cx="11897472" cy="3385333"/>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sz="1600" dirty="0"/>
              <a:t>בגרף </a:t>
            </a:r>
            <a:r>
              <a:rPr lang="en-US" sz="1600" dirty="0"/>
              <a:t>PCA</a:t>
            </a:r>
            <a:r>
              <a:rPr lang="he-IL" sz="1600" dirty="0"/>
              <a:t> למפלגות ניתן לראות שהפיזור של המפלגות הגדולות רחב יותר ובאזור הימני של הגרף וזאת לעומת המפלגות הקטנות אשר מרוכזות במרכז הגרף. לגבי הרשימה המשותפת המרחק שלה מהראשית ביחס למפלגות הגדולות דומה אך כיוונה שונה. </a:t>
            </a:r>
          </a:p>
          <a:p>
            <a:pPr algn="just" rtl="1"/>
            <a:r>
              <a:rPr lang="he-IL" sz="1600" dirty="0"/>
              <a:t>ניתן להסיק שהנרמול הקטין את השונות ובכך הקטין את המרחק של המפלגת הגדולות</a:t>
            </a:r>
            <a:r>
              <a:rPr lang="en-US" sz="1600" dirty="0"/>
              <a:t>/</a:t>
            </a:r>
            <a:r>
              <a:rPr lang="he-IL" sz="1600" dirty="0"/>
              <a:t>מרבית הקלפיות מראשית הצירים.</a:t>
            </a:r>
          </a:p>
          <a:p>
            <a:pPr algn="just" rtl="1"/>
            <a:r>
              <a:rPr lang="he-IL" sz="1600" dirty="0"/>
              <a:t>במעבדה הקודמת ה-</a:t>
            </a:r>
            <a:r>
              <a:rPr lang="en-US" sz="1600" dirty="0"/>
              <a:t>PCA</a:t>
            </a:r>
            <a:r>
              <a:rPr lang="he-IL" sz="1600" dirty="0"/>
              <a:t> נראה כמחלק את הענן למפלגות בעלות גוון</a:t>
            </a:r>
            <a:r>
              <a:rPr lang="en-US" sz="1600" dirty="0"/>
              <a:t>/</a:t>
            </a:r>
            <a:r>
              <a:rPr lang="he-IL" sz="1600" dirty="0"/>
              <a:t>כיוון יהודי לעומת ערבי וכאן הוא פילח זאת לפי הגוון של הקשת הפוליטית למפלגות השונות.</a:t>
            </a:r>
          </a:p>
          <a:p>
            <a:pPr algn="just" rtl="1"/>
            <a:r>
              <a:rPr lang="he-IL" sz="1600" dirty="0"/>
              <a:t>כאשר מסתכלים על שני הגרפים ניתן לראות שהנקודות של המפלגות הן מעין מרכז של </a:t>
            </a:r>
            <a:r>
              <a:rPr lang="en-US" sz="1600" dirty="0"/>
              <a:t>cluster</a:t>
            </a:r>
            <a:r>
              <a:rPr lang="he-IL" sz="1600" dirty="0"/>
              <a:t> של קלפיות המזוהות עם מפלגות אלו (עד כדי כפול במינוס 1 בכיוונים).</a:t>
            </a:r>
          </a:p>
          <a:p>
            <a:pPr algn="just" rtl="1"/>
            <a:r>
              <a:rPr lang="he-IL" sz="1600" dirty="0"/>
              <a:t>בגרף </a:t>
            </a:r>
            <a:r>
              <a:rPr lang="en-US" sz="1600" dirty="0"/>
              <a:t>PCA</a:t>
            </a:r>
            <a:r>
              <a:rPr lang="he-IL" sz="1600" dirty="0"/>
              <a:t> הקודם של המפלגות ניתן לראות שהקוטביות הייתה בראש ובראשונה לפי גודל המפלגה (אלו הקרובות לציר </a:t>
            </a:r>
            <a:r>
              <a:rPr lang="en-US" sz="1600" dirty="0"/>
              <a:t>X</a:t>
            </a:r>
            <a:r>
              <a:rPr lang="he-IL" sz="1600" dirty="0"/>
              <a:t>) לעומת הגרף החדש אשר מנטרל את אלמנט הגודל ומבטא יותר את האוריינטציה הפוליטית.</a:t>
            </a:r>
          </a:p>
          <a:p>
            <a:pPr algn="just" rtl="1"/>
            <a:r>
              <a:rPr lang="he-IL" sz="1600" dirty="0"/>
              <a:t>הערה: חיפה נבחרה משום שהיא מייצגת את דפוס ההצבעה הארצי, רהט ובני ברק נבחרו לשם השוואות חריגות וירושלים עיר גדולה עם ציבור יחסית שמרני.</a:t>
            </a:r>
          </a:p>
        </p:txBody>
      </p:sp>
      <p:pic>
        <p:nvPicPr>
          <p:cNvPr id="7" name="Picture 6">
            <a:extLst>
              <a:ext uri="{FF2B5EF4-FFF2-40B4-BE49-F238E27FC236}">
                <a16:creationId xmlns:a16="http://schemas.microsoft.com/office/drawing/2014/main" id="{2FDF794D-83B1-4F70-9F4A-A11565458E8D}"/>
              </a:ext>
            </a:extLst>
          </p:cNvPr>
          <p:cNvPicPr>
            <a:picLocks noChangeAspect="1"/>
          </p:cNvPicPr>
          <p:nvPr/>
        </p:nvPicPr>
        <p:blipFill>
          <a:blip r:embed="rId3"/>
          <a:stretch>
            <a:fillRect/>
          </a:stretch>
        </p:blipFill>
        <p:spPr>
          <a:xfrm>
            <a:off x="147264" y="163177"/>
            <a:ext cx="4412653" cy="3309490"/>
          </a:xfrm>
          <a:prstGeom prst="rect">
            <a:avLst/>
          </a:prstGeom>
        </p:spPr>
      </p:pic>
      <p:pic>
        <p:nvPicPr>
          <p:cNvPr id="8" name="Picture 7">
            <a:extLst>
              <a:ext uri="{FF2B5EF4-FFF2-40B4-BE49-F238E27FC236}">
                <a16:creationId xmlns:a16="http://schemas.microsoft.com/office/drawing/2014/main" id="{AC6E8FEA-3924-49CD-AF86-7DF2FC5A46EB}"/>
              </a:ext>
            </a:extLst>
          </p:cNvPr>
          <p:cNvPicPr>
            <a:picLocks noChangeAspect="1"/>
          </p:cNvPicPr>
          <p:nvPr/>
        </p:nvPicPr>
        <p:blipFill>
          <a:blip r:embed="rId4"/>
          <a:stretch>
            <a:fillRect/>
          </a:stretch>
        </p:blipFill>
        <p:spPr>
          <a:xfrm>
            <a:off x="7048072" y="163177"/>
            <a:ext cx="4412653" cy="3309490"/>
          </a:xfrm>
          <a:prstGeom prst="rect">
            <a:avLst/>
          </a:prstGeom>
        </p:spPr>
      </p:pic>
    </p:spTree>
    <p:extLst>
      <p:ext uri="{BB962C8B-B14F-4D97-AF65-F5344CB8AC3E}">
        <p14:creationId xmlns:p14="http://schemas.microsoft.com/office/powerpoint/2010/main" val="144615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8838-ECD7-435E-8DAD-546E84FAD03A}"/>
              </a:ext>
            </a:extLst>
          </p:cNvPr>
          <p:cNvSpPr>
            <a:spLocks noGrp="1"/>
          </p:cNvSpPr>
          <p:nvPr>
            <p:ph type="title"/>
          </p:nvPr>
        </p:nvSpPr>
        <p:spPr>
          <a:xfrm>
            <a:off x="5155213" y="-211868"/>
            <a:ext cx="9960585" cy="859841"/>
          </a:xfrm>
        </p:spPr>
        <p:txBody>
          <a:bodyPr>
            <a:normAutofit/>
          </a:bodyPr>
          <a:lstStyle/>
          <a:p>
            <a:r>
              <a:rPr lang="he-IL" dirty="0"/>
              <a:t>שאלה 2</a:t>
            </a:r>
            <a:endParaRPr lang="en-US" dirty="0"/>
          </a:p>
        </p:txBody>
      </p:sp>
      <p:sp>
        <p:nvSpPr>
          <p:cNvPr id="7" name="Content Placeholder 2">
            <a:extLst>
              <a:ext uri="{FF2B5EF4-FFF2-40B4-BE49-F238E27FC236}">
                <a16:creationId xmlns:a16="http://schemas.microsoft.com/office/drawing/2014/main" id="{D8EF5008-FFD0-41CD-884B-E7E8F99A1CD7}"/>
              </a:ext>
            </a:extLst>
          </p:cNvPr>
          <p:cNvSpPr txBox="1">
            <a:spLocks/>
          </p:cNvSpPr>
          <p:nvPr/>
        </p:nvSpPr>
        <p:spPr>
          <a:xfrm>
            <a:off x="131856" y="4220486"/>
            <a:ext cx="11897472" cy="2217908"/>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r" rtl="1"/>
            <a:endParaRPr lang="he-IL" dirty="0"/>
          </a:p>
        </p:txBody>
      </p:sp>
      <p:sp>
        <p:nvSpPr>
          <p:cNvPr id="8" name="Content Placeholder 2">
            <a:extLst>
              <a:ext uri="{FF2B5EF4-FFF2-40B4-BE49-F238E27FC236}">
                <a16:creationId xmlns:a16="http://schemas.microsoft.com/office/drawing/2014/main" id="{98E30EEF-1207-45B7-A8AE-E05C55E35A14}"/>
              </a:ext>
            </a:extLst>
          </p:cNvPr>
          <p:cNvSpPr txBox="1">
            <a:spLocks/>
          </p:cNvSpPr>
          <p:nvPr/>
        </p:nvSpPr>
        <p:spPr>
          <a:xfrm>
            <a:off x="162672" y="4832277"/>
            <a:ext cx="11928288" cy="1821870"/>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sz="1600" dirty="0"/>
              <a:t>לאחר חקירת הקלפיות בבית </a:t>
            </a:r>
            <a:r>
              <a:rPr lang="he-IL" sz="1600" dirty="0" err="1"/>
              <a:t>ג'ן</a:t>
            </a:r>
            <a:r>
              <a:rPr lang="he-IL" sz="1600" dirty="0"/>
              <a:t> ניתן לאשר שהשינויים שחלו בקלפיות המוצגות בגרף משקפות את השינוי בדפוסי ההצבעה ביישוב וכאשר 5 הקלפיות בגרף הן חצי מהקלפיות בכלל הישוב.</a:t>
            </a:r>
          </a:p>
          <a:p>
            <a:pPr algn="just" rtl="1"/>
            <a:r>
              <a:rPr lang="he-IL" sz="1600" dirty="0"/>
              <a:t>בכפר כסרא – סמיע ניתן להבחין שהליכוד קיבל אחוז תמיכה גדול באפריל ביחס לאפס קולות בבחירות בספטמבר, אחוזי ההצבעה בקלפיה של כפר כסרא- סמיע ירדו בכ - 90%.</a:t>
            </a:r>
          </a:p>
          <a:p>
            <a:pPr algn="just" rtl="1"/>
            <a:r>
              <a:rPr lang="he-IL" sz="1600" dirty="0"/>
              <a:t>ביישוב אבטין יישוב בדואי אשר בעל נטייה פוליטית להצבעה לרשימה המשותפת אך בבחירות אפריל ביצע הצבעה גדולה למפלגת ש"ס דבר הנראה דיי תמוהה כאשר ש"ס בבחירות בספטמבר קיבלו באותה קלפיה 0%.</a:t>
            </a:r>
          </a:p>
          <a:p>
            <a:pPr algn="just" rtl="1"/>
            <a:endParaRPr lang="he-IL" sz="1600" dirty="0"/>
          </a:p>
          <a:p>
            <a:pPr algn="just" rtl="1"/>
            <a:endParaRPr lang="en-US" sz="1600" dirty="0"/>
          </a:p>
        </p:txBody>
      </p:sp>
      <p:pic>
        <p:nvPicPr>
          <p:cNvPr id="3" name="Picture 2">
            <a:extLst>
              <a:ext uri="{FF2B5EF4-FFF2-40B4-BE49-F238E27FC236}">
                <a16:creationId xmlns:a16="http://schemas.microsoft.com/office/drawing/2014/main" id="{6A902C58-E179-4DDA-9AD1-2BE407D09CB9}"/>
              </a:ext>
            </a:extLst>
          </p:cNvPr>
          <p:cNvPicPr>
            <a:picLocks noChangeAspect="1"/>
          </p:cNvPicPr>
          <p:nvPr/>
        </p:nvPicPr>
        <p:blipFill>
          <a:blip r:embed="rId3"/>
          <a:stretch>
            <a:fillRect/>
          </a:stretch>
        </p:blipFill>
        <p:spPr>
          <a:xfrm>
            <a:off x="215804" y="419607"/>
            <a:ext cx="7119944" cy="4070200"/>
          </a:xfrm>
          <a:prstGeom prst="rect">
            <a:avLst/>
          </a:prstGeom>
        </p:spPr>
      </p:pic>
      <p:graphicFrame>
        <p:nvGraphicFramePr>
          <p:cNvPr id="4" name="טבלה 4">
            <a:extLst>
              <a:ext uri="{FF2B5EF4-FFF2-40B4-BE49-F238E27FC236}">
                <a16:creationId xmlns:a16="http://schemas.microsoft.com/office/drawing/2014/main" id="{B065A4AE-119C-4453-83E3-5CC137BD2528}"/>
              </a:ext>
            </a:extLst>
          </p:cNvPr>
          <p:cNvGraphicFramePr>
            <a:graphicFrameLocks noGrp="1"/>
          </p:cNvGraphicFramePr>
          <p:nvPr>
            <p:extLst>
              <p:ext uri="{D42A27DB-BD31-4B8C-83A1-F6EECF244321}">
                <p14:modId xmlns:p14="http://schemas.microsoft.com/office/powerpoint/2010/main" val="1335722968"/>
              </p:ext>
            </p:extLst>
          </p:nvPr>
        </p:nvGraphicFramePr>
        <p:xfrm>
          <a:off x="7569593" y="419606"/>
          <a:ext cx="4459735" cy="4412669"/>
        </p:xfrm>
        <a:graphic>
          <a:graphicData uri="http://schemas.openxmlformats.org/drawingml/2006/table">
            <a:tbl>
              <a:tblPr rtl="1" firstRow="1" bandRow="1">
                <a:tableStyleId>{5C22544A-7EE6-4342-B048-85BDC9FD1C3A}</a:tableStyleId>
              </a:tblPr>
              <a:tblGrid>
                <a:gridCol w="637105">
                  <a:extLst>
                    <a:ext uri="{9D8B030D-6E8A-4147-A177-3AD203B41FA5}">
                      <a16:colId xmlns:a16="http://schemas.microsoft.com/office/drawing/2014/main" val="4040887662"/>
                    </a:ext>
                  </a:extLst>
                </a:gridCol>
                <a:gridCol w="637105">
                  <a:extLst>
                    <a:ext uri="{9D8B030D-6E8A-4147-A177-3AD203B41FA5}">
                      <a16:colId xmlns:a16="http://schemas.microsoft.com/office/drawing/2014/main" val="789789043"/>
                    </a:ext>
                  </a:extLst>
                </a:gridCol>
                <a:gridCol w="637105">
                  <a:extLst>
                    <a:ext uri="{9D8B030D-6E8A-4147-A177-3AD203B41FA5}">
                      <a16:colId xmlns:a16="http://schemas.microsoft.com/office/drawing/2014/main" val="1265362445"/>
                    </a:ext>
                  </a:extLst>
                </a:gridCol>
                <a:gridCol w="637105">
                  <a:extLst>
                    <a:ext uri="{9D8B030D-6E8A-4147-A177-3AD203B41FA5}">
                      <a16:colId xmlns:a16="http://schemas.microsoft.com/office/drawing/2014/main" val="3853105631"/>
                    </a:ext>
                  </a:extLst>
                </a:gridCol>
                <a:gridCol w="637105">
                  <a:extLst>
                    <a:ext uri="{9D8B030D-6E8A-4147-A177-3AD203B41FA5}">
                      <a16:colId xmlns:a16="http://schemas.microsoft.com/office/drawing/2014/main" val="3911658596"/>
                    </a:ext>
                  </a:extLst>
                </a:gridCol>
                <a:gridCol w="637105">
                  <a:extLst>
                    <a:ext uri="{9D8B030D-6E8A-4147-A177-3AD203B41FA5}">
                      <a16:colId xmlns:a16="http://schemas.microsoft.com/office/drawing/2014/main" val="3024590595"/>
                    </a:ext>
                  </a:extLst>
                </a:gridCol>
                <a:gridCol w="637105">
                  <a:extLst>
                    <a:ext uri="{9D8B030D-6E8A-4147-A177-3AD203B41FA5}">
                      <a16:colId xmlns:a16="http://schemas.microsoft.com/office/drawing/2014/main" val="2087429914"/>
                    </a:ext>
                  </a:extLst>
                </a:gridCol>
              </a:tblGrid>
              <a:tr h="671357">
                <a:tc>
                  <a:txBody>
                    <a:bodyPr/>
                    <a:lstStyle/>
                    <a:p>
                      <a:pPr algn="ctr" rtl="1"/>
                      <a:r>
                        <a:rPr lang="he-IL" sz="1200" dirty="0"/>
                        <a:t>יישוב</a:t>
                      </a:r>
                    </a:p>
                  </a:txBody>
                  <a:tcPr/>
                </a:tc>
                <a:tc>
                  <a:txBody>
                    <a:bodyPr/>
                    <a:lstStyle/>
                    <a:p>
                      <a:pPr algn="ctr" rtl="1"/>
                      <a:r>
                        <a:rPr lang="he-IL" sz="1200" dirty="0"/>
                        <a:t>מס' קלפי</a:t>
                      </a:r>
                    </a:p>
                  </a:txBody>
                  <a:tcPr/>
                </a:tc>
                <a:tc>
                  <a:txBody>
                    <a:bodyPr/>
                    <a:lstStyle/>
                    <a:p>
                      <a:pPr algn="ctr" rtl="1"/>
                      <a:r>
                        <a:rPr lang="he-IL" sz="1200" dirty="0"/>
                        <a:t>בזב אפריל</a:t>
                      </a:r>
                    </a:p>
                  </a:txBody>
                  <a:tcPr/>
                </a:tc>
                <a:tc>
                  <a:txBody>
                    <a:bodyPr/>
                    <a:lstStyle/>
                    <a:p>
                      <a:pPr algn="ctr" rtl="1"/>
                      <a:r>
                        <a:rPr lang="he-IL" sz="1200" dirty="0"/>
                        <a:t>כשרים אפריל</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he-IL" sz="1200" dirty="0"/>
                        <a:t>בזב ספטמבר</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he-IL" sz="1200" dirty="0"/>
                        <a:t>כשרים ספטמבר</a:t>
                      </a:r>
                    </a:p>
                  </a:txBody>
                  <a:tcPr/>
                </a:tc>
                <a:tc>
                  <a:txBody>
                    <a:bodyPr/>
                    <a:lstStyle/>
                    <a:p>
                      <a:pPr algn="ctr" rtl="1"/>
                      <a:r>
                        <a:rPr lang="he-IL" sz="1200" dirty="0"/>
                        <a:t>הפרש</a:t>
                      </a:r>
                    </a:p>
                  </a:txBody>
                  <a:tcPr/>
                </a:tc>
                <a:extLst>
                  <a:ext uri="{0D108BD9-81ED-4DB2-BD59-A6C34878D82A}">
                    <a16:rowId xmlns:a16="http://schemas.microsoft.com/office/drawing/2014/main" val="2431033377"/>
                  </a:ext>
                </a:extLst>
              </a:tr>
              <a:tr h="362419">
                <a:tc>
                  <a:txBody>
                    <a:bodyPr/>
                    <a:lstStyle/>
                    <a:p>
                      <a:pPr algn="ctr" rtl="1"/>
                      <a:r>
                        <a:rPr lang="he-IL" sz="1200" dirty="0"/>
                        <a:t>בית </a:t>
                      </a:r>
                      <a:r>
                        <a:rPr lang="he-IL" sz="1200" dirty="0" err="1"/>
                        <a:t>ג'ן</a:t>
                      </a:r>
                      <a:endParaRPr lang="he-IL" sz="1200" dirty="0"/>
                    </a:p>
                  </a:txBody>
                  <a:tcPr/>
                </a:tc>
                <a:tc>
                  <a:txBody>
                    <a:bodyPr/>
                    <a:lstStyle/>
                    <a:p>
                      <a:pPr algn="ctr" rtl="1"/>
                      <a:r>
                        <a:rPr lang="he-IL" sz="1200" dirty="0"/>
                        <a:t>7</a:t>
                      </a:r>
                    </a:p>
                  </a:txBody>
                  <a:tcPr/>
                </a:tc>
                <a:tc>
                  <a:txBody>
                    <a:bodyPr/>
                    <a:lstStyle/>
                    <a:p>
                      <a:pPr algn="ctr" rtl="1"/>
                      <a:r>
                        <a:rPr lang="he-IL" sz="1200" dirty="0"/>
                        <a:t>776</a:t>
                      </a:r>
                    </a:p>
                  </a:txBody>
                  <a:tcPr/>
                </a:tc>
                <a:tc>
                  <a:txBody>
                    <a:bodyPr/>
                    <a:lstStyle/>
                    <a:p>
                      <a:pPr algn="ctr" rtl="1"/>
                      <a:r>
                        <a:rPr lang="he-IL" sz="1200" dirty="0"/>
                        <a:t>432</a:t>
                      </a:r>
                    </a:p>
                  </a:txBody>
                  <a:tcPr/>
                </a:tc>
                <a:tc>
                  <a:txBody>
                    <a:bodyPr/>
                    <a:lstStyle/>
                    <a:p>
                      <a:pPr algn="ctr" rtl="1"/>
                      <a:r>
                        <a:rPr lang="he-IL" sz="1200" dirty="0"/>
                        <a:t>789</a:t>
                      </a:r>
                    </a:p>
                  </a:txBody>
                  <a:tcPr/>
                </a:tc>
                <a:tc>
                  <a:txBody>
                    <a:bodyPr/>
                    <a:lstStyle/>
                    <a:p>
                      <a:pPr algn="ctr" rtl="1"/>
                      <a:r>
                        <a:rPr lang="he-IL" sz="1200" dirty="0"/>
                        <a:t>377</a:t>
                      </a:r>
                    </a:p>
                  </a:txBody>
                  <a:tcPr/>
                </a:tc>
                <a:tc>
                  <a:txBody>
                    <a:bodyPr/>
                    <a:lstStyle/>
                    <a:p>
                      <a:pPr algn="ctr" rtl="1"/>
                      <a:r>
                        <a:rPr lang="he-IL" sz="1200" dirty="0"/>
                        <a:t>0.694</a:t>
                      </a:r>
                    </a:p>
                  </a:txBody>
                  <a:tcPr/>
                </a:tc>
                <a:extLst>
                  <a:ext uri="{0D108BD9-81ED-4DB2-BD59-A6C34878D82A}">
                    <a16:rowId xmlns:a16="http://schemas.microsoft.com/office/drawing/2014/main" val="1089964700"/>
                  </a:ext>
                </a:extLst>
              </a:tr>
              <a:tr h="362419">
                <a:tc>
                  <a:txBody>
                    <a:bodyPr/>
                    <a:lstStyle/>
                    <a:p>
                      <a:pPr algn="ctr" rtl="1"/>
                      <a:r>
                        <a:rPr lang="he-IL" sz="1200" dirty="0"/>
                        <a:t>בית </a:t>
                      </a:r>
                      <a:r>
                        <a:rPr lang="he-IL" sz="1200" dirty="0" err="1"/>
                        <a:t>ג'ן</a:t>
                      </a:r>
                      <a:endParaRPr lang="he-IL" sz="1200" dirty="0"/>
                    </a:p>
                  </a:txBody>
                  <a:tcPr/>
                </a:tc>
                <a:tc>
                  <a:txBody>
                    <a:bodyPr/>
                    <a:lstStyle/>
                    <a:p>
                      <a:pPr algn="ctr" rtl="1"/>
                      <a:r>
                        <a:rPr lang="he-IL" sz="1200" dirty="0"/>
                        <a:t>2</a:t>
                      </a:r>
                    </a:p>
                  </a:txBody>
                  <a:tcPr/>
                </a:tc>
                <a:tc>
                  <a:txBody>
                    <a:bodyPr/>
                    <a:lstStyle/>
                    <a:p>
                      <a:pPr algn="ctr" rtl="1"/>
                      <a:r>
                        <a:rPr lang="he-IL" sz="1200" dirty="0"/>
                        <a:t>783</a:t>
                      </a:r>
                    </a:p>
                  </a:txBody>
                  <a:tcPr/>
                </a:tc>
                <a:tc>
                  <a:txBody>
                    <a:bodyPr/>
                    <a:lstStyle/>
                    <a:p>
                      <a:pPr algn="ctr" rtl="1"/>
                      <a:r>
                        <a:rPr lang="he-IL" sz="1200" dirty="0"/>
                        <a:t>393</a:t>
                      </a:r>
                    </a:p>
                  </a:txBody>
                  <a:tcPr/>
                </a:tc>
                <a:tc>
                  <a:txBody>
                    <a:bodyPr/>
                    <a:lstStyle/>
                    <a:p>
                      <a:pPr algn="ctr" rtl="1"/>
                      <a:r>
                        <a:rPr lang="he-IL" sz="1200" dirty="0"/>
                        <a:t>790</a:t>
                      </a:r>
                    </a:p>
                  </a:txBody>
                  <a:tcPr/>
                </a:tc>
                <a:tc>
                  <a:txBody>
                    <a:bodyPr/>
                    <a:lstStyle/>
                    <a:p>
                      <a:pPr algn="ctr" rtl="1"/>
                      <a:r>
                        <a:rPr lang="he-IL" sz="1200" dirty="0"/>
                        <a:t>417</a:t>
                      </a:r>
                    </a:p>
                  </a:txBody>
                  <a:tcPr/>
                </a:tc>
                <a:tc>
                  <a:txBody>
                    <a:bodyPr/>
                    <a:lstStyle/>
                    <a:p>
                      <a:pPr algn="ctr" rtl="1"/>
                      <a:r>
                        <a:rPr lang="he-IL" sz="1200" dirty="0"/>
                        <a:t>0.654</a:t>
                      </a:r>
                    </a:p>
                  </a:txBody>
                  <a:tcPr/>
                </a:tc>
                <a:extLst>
                  <a:ext uri="{0D108BD9-81ED-4DB2-BD59-A6C34878D82A}">
                    <a16:rowId xmlns:a16="http://schemas.microsoft.com/office/drawing/2014/main" val="2071963480"/>
                  </a:ext>
                </a:extLst>
              </a:tr>
              <a:tr h="362419">
                <a:tc>
                  <a:txBody>
                    <a:bodyPr/>
                    <a:lstStyle/>
                    <a:p>
                      <a:pPr algn="ctr" rtl="1"/>
                      <a:r>
                        <a:rPr lang="he-IL" sz="1200" dirty="0" err="1"/>
                        <a:t>פורדייס</a:t>
                      </a:r>
                      <a:endParaRPr lang="he-IL" sz="1200" dirty="0"/>
                    </a:p>
                  </a:txBody>
                  <a:tcPr/>
                </a:tc>
                <a:tc>
                  <a:txBody>
                    <a:bodyPr/>
                    <a:lstStyle/>
                    <a:p>
                      <a:pPr algn="ctr" rtl="1"/>
                      <a:r>
                        <a:rPr lang="he-IL" sz="1200" dirty="0"/>
                        <a:t>5</a:t>
                      </a:r>
                    </a:p>
                  </a:txBody>
                  <a:tcPr/>
                </a:tc>
                <a:tc>
                  <a:txBody>
                    <a:bodyPr/>
                    <a:lstStyle/>
                    <a:p>
                      <a:pPr algn="ctr" rtl="1"/>
                      <a:r>
                        <a:rPr lang="he-IL" sz="1200" dirty="0"/>
                        <a:t>732</a:t>
                      </a:r>
                    </a:p>
                  </a:txBody>
                  <a:tcPr/>
                </a:tc>
                <a:tc>
                  <a:txBody>
                    <a:bodyPr/>
                    <a:lstStyle/>
                    <a:p>
                      <a:pPr algn="ctr" rtl="1"/>
                      <a:r>
                        <a:rPr lang="he-IL" sz="1200" dirty="0"/>
                        <a:t>703</a:t>
                      </a:r>
                    </a:p>
                  </a:txBody>
                  <a:tcPr/>
                </a:tc>
                <a:tc>
                  <a:txBody>
                    <a:bodyPr/>
                    <a:lstStyle/>
                    <a:p>
                      <a:pPr algn="ctr" rtl="1"/>
                      <a:r>
                        <a:rPr lang="he-IL" sz="1200" dirty="0"/>
                        <a:t>734</a:t>
                      </a:r>
                    </a:p>
                  </a:txBody>
                  <a:tcPr/>
                </a:tc>
                <a:tc>
                  <a:txBody>
                    <a:bodyPr/>
                    <a:lstStyle/>
                    <a:p>
                      <a:pPr algn="ctr" rtl="1"/>
                      <a:r>
                        <a:rPr lang="he-IL" sz="1200" dirty="0"/>
                        <a:t>360</a:t>
                      </a:r>
                    </a:p>
                  </a:txBody>
                  <a:tcPr/>
                </a:tc>
                <a:tc>
                  <a:txBody>
                    <a:bodyPr/>
                    <a:lstStyle/>
                    <a:p>
                      <a:pPr algn="ctr" rtl="1"/>
                      <a:r>
                        <a:rPr lang="he-IL" sz="1200" dirty="0"/>
                        <a:t>0.645</a:t>
                      </a:r>
                    </a:p>
                  </a:txBody>
                  <a:tcPr/>
                </a:tc>
                <a:extLst>
                  <a:ext uri="{0D108BD9-81ED-4DB2-BD59-A6C34878D82A}">
                    <a16:rowId xmlns:a16="http://schemas.microsoft.com/office/drawing/2014/main" val="2736570282"/>
                  </a:ext>
                </a:extLst>
              </a:tr>
              <a:tr h="479541">
                <a:tc>
                  <a:txBody>
                    <a:bodyPr/>
                    <a:lstStyle/>
                    <a:p>
                      <a:pPr algn="ctr" rtl="1"/>
                      <a:r>
                        <a:rPr lang="he-IL" sz="1200" dirty="0"/>
                        <a:t>כסרא-סמיע</a:t>
                      </a:r>
                    </a:p>
                  </a:txBody>
                  <a:tcPr/>
                </a:tc>
                <a:tc>
                  <a:txBody>
                    <a:bodyPr/>
                    <a:lstStyle/>
                    <a:p>
                      <a:pPr algn="ctr" rtl="1"/>
                      <a:r>
                        <a:rPr lang="he-IL" sz="1200" dirty="0"/>
                        <a:t>2</a:t>
                      </a:r>
                    </a:p>
                  </a:txBody>
                  <a:tcPr/>
                </a:tc>
                <a:tc>
                  <a:txBody>
                    <a:bodyPr/>
                    <a:lstStyle/>
                    <a:p>
                      <a:pPr algn="ctr" rtl="1"/>
                      <a:r>
                        <a:rPr lang="he-IL" sz="1200" dirty="0"/>
                        <a:t>614</a:t>
                      </a:r>
                    </a:p>
                  </a:txBody>
                  <a:tcPr/>
                </a:tc>
                <a:tc>
                  <a:txBody>
                    <a:bodyPr/>
                    <a:lstStyle/>
                    <a:p>
                      <a:pPr algn="ctr" rtl="1"/>
                      <a:r>
                        <a:rPr lang="he-IL" sz="1200" dirty="0"/>
                        <a:t>600</a:t>
                      </a:r>
                    </a:p>
                  </a:txBody>
                  <a:tcPr/>
                </a:tc>
                <a:tc>
                  <a:txBody>
                    <a:bodyPr/>
                    <a:lstStyle/>
                    <a:p>
                      <a:pPr algn="ctr" rtl="1"/>
                      <a:r>
                        <a:rPr lang="he-IL" sz="1200" dirty="0"/>
                        <a:t>632</a:t>
                      </a:r>
                    </a:p>
                  </a:txBody>
                  <a:tcPr/>
                </a:tc>
                <a:tc>
                  <a:txBody>
                    <a:bodyPr/>
                    <a:lstStyle/>
                    <a:p>
                      <a:pPr algn="ctr" rtl="1"/>
                      <a:r>
                        <a:rPr lang="he-IL" sz="1200" dirty="0"/>
                        <a:t>37</a:t>
                      </a:r>
                    </a:p>
                  </a:txBody>
                  <a:tcPr/>
                </a:tc>
                <a:tc>
                  <a:txBody>
                    <a:bodyPr/>
                    <a:lstStyle/>
                    <a:p>
                      <a:pPr algn="ctr" rtl="1"/>
                      <a:r>
                        <a:rPr lang="he-IL" sz="1200" dirty="0"/>
                        <a:t>0.636</a:t>
                      </a:r>
                    </a:p>
                  </a:txBody>
                  <a:tcPr/>
                </a:tc>
                <a:extLst>
                  <a:ext uri="{0D108BD9-81ED-4DB2-BD59-A6C34878D82A}">
                    <a16:rowId xmlns:a16="http://schemas.microsoft.com/office/drawing/2014/main" val="2548811828"/>
                  </a:ext>
                </a:extLst>
              </a:tr>
              <a:tr h="362419">
                <a:tc>
                  <a:txBody>
                    <a:bodyPr/>
                    <a:lstStyle/>
                    <a:p>
                      <a:pPr algn="ctr" rtl="1"/>
                      <a:r>
                        <a:rPr lang="he-IL" sz="1200" dirty="0"/>
                        <a:t>בית </a:t>
                      </a:r>
                      <a:r>
                        <a:rPr lang="he-IL" sz="1200" dirty="0" err="1"/>
                        <a:t>ג'ן</a:t>
                      </a:r>
                      <a:endParaRPr lang="he-IL" sz="1200" dirty="0"/>
                    </a:p>
                  </a:txBody>
                  <a:tcPr/>
                </a:tc>
                <a:tc>
                  <a:txBody>
                    <a:bodyPr/>
                    <a:lstStyle/>
                    <a:p>
                      <a:pPr algn="ctr" rtl="1"/>
                      <a:r>
                        <a:rPr lang="he-IL" sz="1200" dirty="0"/>
                        <a:t>3</a:t>
                      </a:r>
                    </a:p>
                  </a:txBody>
                  <a:tcPr/>
                </a:tc>
                <a:tc>
                  <a:txBody>
                    <a:bodyPr/>
                    <a:lstStyle/>
                    <a:p>
                      <a:pPr algn="ctr" rtl="1"/>
                      <a:r>
                        <a:rPr lang="he-IL" sz="1200" dirty="0"/>
                        <a:t>735</a:t>
                      </a:r>
                    </a:p>
                  </a:txBody>
                  <a:tcPr/>
                </a:tc>
                <a:tc>
                  <a:txBody>
                    <a:bodyPr/>
                    <a:lstStyle/>
                    <a:p>
                      <a:pPr algn="ctr" rtl="1"/>
                      <a:r>
                        <a:rPr lang="he-IL" sz="1200" dirty="0"/>
                        <a:t>423</a:t>
                      </a:r>
                    </a:p>
                  </a:txBody>
                  <a:tcPr/>
                </a:tc>
                <a:tc>
                  <a:txBody>
                    <a:bodyPr/>
                    <a:lstStyle/>
                    <a:p>
                      <a:pPr algn="ctr" rtl="1"/>
                      <a:r>
                        <a:rPr lang="he-IL" sz="1200" dirty="0"/>
                        <a:t>744</a:t>
                      </a:r>
                    </a:p>
                  </a:txBody>
                  <a:tcPr/>
                </a:tc>
                <a:tc>
                  <a:txBody>
                    <a:bodyPr/>
                    <a:lstStyle/>
                    <a:p>
                      <a:pPr algn="ctr" rtl="1"/>
                      <a:r>
                        <a:rPr lang="he-IL" sz="1200" dirty="0"/>
                        <a:t>396</a:t>
                      </a:r>
                    </a:p>
                  </a:txBody>
                  <a:tcPr/>
                </a:tc>
                <a:tc>
                  <a:txBody>
                    <a:bodyPr/>
                    <a:lstStyle/>
                    <a:p>
                      <a:pPr algn="ctr" rtl="1"/>
                      <a:r>
                        <a:rPr lang="he-IL" sz="1200" dirty="0"/>
                        <a:t>0.625</a:t>
                      </a:r>
                    </a:p>
                  </a:txBody>
                  <a:tcPr/>
                </a:tc>
                <a:extLst>
                  <a:ext uri="{0D108BD9-81ED-4DB2-BD59-A6C34878D82A}">
                    <a16:rowId xmlns:a16="http://schemas.microsoft.com/office/drawing/2014/main" val="1748755915"/>
                  </a:ext>
                </a:extLst>
              </a:tr>
              <a:tr h="362419">
                <a:tc>
                  <a:txBody>
                    <a:bodyPr/>
                    <a:lstStyle/>
                    <a:p>
                      <a:pPr algn="ctr" rtl="1"/>
                      <a:r>
                        <a:rPr lang="he-IL" sz="1200" dirty="0"/>
                        <a:t>בית </a:t>
                      </a:r>
                      <a:r>
                        <a:rPr lang="he-IL" sz="1200" dirty="0" err="1"/>
                        <a:t>ג'ן</a:t>
                      </a:r>
                      <a:endParaRPr lang="he-IL" sz="1200" dirty="0"/>
                    </a:p>
                  </a:txBody>
                  <a:tcPr/>
                </a:tc>
                <a:tc>
                  <a:txBody>
                    <a:bodyPr/>
                    <a:lstStyle/>
                    <a:p>
                      <a:pPr algn="ctr" rtl="1"/>
                      <a:r>
                        <a:rPr lang="he-IL" sz="1200" dirty="0"/>
                        <a:t>4</a:t>
                      </a:r>
                    </a:p>
                  </a:txBody>
                  <a:tcPr/>
                </a:tc>
                <a:tc>
                  <a:txBody>
                    <a:bodyPr/>
                    <a:lstStyle/>
                    <a:p>
                      <a:pPr algn="ctr" rtl="1"/>
                      <a:r>
                        <a:rPr lang="he-IL" sz="1200" dirty="0"/>
                        <a:t>759</a:t>
                      </a:r>
                    </a:p>
                  </a:txBody>
                  <a:tcPr/>
                </a:tc>
                <a:tc>
                  <a:txBody>
                    <a:bodyPr/>
                    <a:lstStyle/>
                    <a:p>
                      <a:pPr algn="ctr" rtl="1"/>
                      <a:r>
                        <a:rPr lang="he-IL" sz="1200" dirty="0"/>
                        <a:t>399</a:t>
                      </a:r>
                    </a:p>
                  </a:txBody>
                  <a:tcPr/>
                </a:tc>
                <a:tc>
                  <a:txBody>
                    <a:bodyPr/>
                    <a:lstStyle/>
                    <a:p>
                      <a:pPr algn="ctr" rtl="1"/>
                      <a:r>
                        <a:rPr lang="he-IL" sz="1200" dirty="0"/>
                        <a:t>764</a:t>
                      </a:r>
                    </a:p>
                  </a:txBody>
                  <a:tcPr/>
                </a:tc>
                <a:tc>
                  <a:txBody>
                    <a:bodyPr/>
                    <a:lstStyle/>
                    <a:p>
                      <a:pPr algn="ctr" rtl="1"/>
                      <a:r>
                        <a:rPr lang="he-IL" sz="1200" dirty="0"/>
                        <a:t>359</a:t>
                      </a:r>
                    </a:p>
                  </a:txBody>
                  <a:tcPr/>
                </a:tc>
                <a:tc>
                  <a:txBody>
                    <a:bodyPr/>
                    <a:lstStyle/>
                    <a:p>
                      <a:pPr algn="ctr" rtl="1"/>
                      <a:r>
                        <a:rPr lang="he-IL" sz="1200" dirty="0"/>
                        <a:t>0.623</a:t>
                      </a:r>
                    </a:p>
                  </a:txBody>
                  <a:tcPr/>
                </a:tc>
                <a:extLst>
                  <a:ext uri="{0D108BD9-81ED-4DB2-BD59-A6C34878D82A}">
                    <a16:rowId xmlns:a16="http://schemas.microsoft.com/office/drawing/2014/main" val="3568334070"/>
                  </a:ext>
                </a:extLst>
              </a:tr>
              <a:tr h="362419">
                <a:tc>
                  <a:txBody>
                    <a:bodyPr/>
                    <a:lstStyle/>
                    <a:p>
                      <a:pPr algn="ctr" rtl="1"/>
                      <a:r>
                        <a:rPr lang="he-IL" sz="1200" dirty="0"/>
                        <a:t>רהט</a:t>
                      </a:r>
                    </a:p>
                  </a:txBody>
                  <a:tcPr/>
                </a:tc>
                <a:tc>
                  <a:txBody>
                    <a:bodyPr/>
                    <a:lstStyle/>
                    <a:p>
                      <a:pPr algn="ctr" rtl="1"/>
                      <a:r>
                        <a:rPr lang="he-IL" sz="1200" dirty="0"/>
                        <a:t>34</a:t>
                      </a:r>
                    </a:p>
                  </a:txBody>
                  <a:tcPr/>
                </a:tc>
                <a:tc>
                  <a:txBody>
                    <a:bodyPr/>
                    <a:lstStyle/>
                    <a:p>
                      <a:pPr algn="ctr" rtl="1"/>
                      <a:r>
                        <a:rPr lang="he-IL" sz="1200" dirty="0"/>
                        <a:t>594</a:t>
                      </a:r>
                    </a:p>
                  </a:txBody>
                  <a:tcPr/>
                </a:tc>
                <a:tc>
                  <a:txBody>
                    <a:bodyPr/>
                    <a:lstStyle/>
                    <a:p>
                      <a:pPr algn="ctr" rtl="1"/>
                      <a:r>
                        <a:rPr lang="he-IL" sz="1200" dirty="0"/>
                        <a:t>448</a:t>
                      </a:r>
                    </a:p>
                  </a:txBody>
                  <a:tcPr/>
                </a:tc>
                <a:tc>
                  <a:txBody>
                    <a:bodyPr/>
                    <a:lstStyle/>
                    <a:p>
                      <a:pPr algn="ctr" rtl="1"/>
                      <a:r>
                        <a:rPr lang="he-IL" sz="1200" dirty="0"/>
                        <a:t>602</a:t>
                      </a:r>
                    </a:p>
                  </a:txBody>
                  <a:tcPr/>
                </a:tc>
                <a:tc>
                  <a:txBody>
                    <a:bodyPr/>
                    <a:lstStyle/>
                    <a:p>
                      <a:pPr algn="ctr" rtl="1"/>
                      <a:r>
                        <a:rPr lang="he-IL" sz="1200" dirty="0"/>
                        <a:t>373</a:t>
                      </a:r>
                    </a:p>
                  </a:txBody>
                  <a:tcPr/>
                </a:tc>
                <a:tc>
                  <a:txBody>
                    <a:bodyPr/>
                    <a:lstStyle/>
                    <a:p>
                      <a:pPr algn="ctr" rtl="1"/>
                      <a:r>
                        <a:rPr lang="he-IL" sz="1200" dirty="0"/>
                        <a:t>0.606</a:t>
                      </a:r>
                    </a:p>
                  </a:txBody>
                  <a:tcPr/>
                </a:tc>
                <a:extLst>
                  <a:ext uri="{0D108BD9-81ED-4DB2-BD59-A6C34878D82A}">
                    <a16:rowId xmlns:a16="http://schemas.microsoft.com/office/drawing/2014/main" val="172313279"/>
                  </a:ext>
                </a:extLst>
              </a:tr>
              <a:tr h="362419">
                <a:tc>
                  <a:txBody>
                    <a:bodyPr/>
                    <a:lstStyle/>
                    <a:p>
                      <a:pPr algn="ctr" rtl="1"/>
                      <a:r>
                        <a:rPr lang="he-IL" sz="1200" dirty="0"/>
                        <a:t>אבטין</a:t>
                      </a:r>
                    </a:p>
                  </a:txBody>
                  <a:tcPr/>
                </a:tc>
                <a:tc>
                  <a:txBody>
                    <a:bodyPr/>
                    <a:lstStyle/>
                    <a:p>
                      <a:pPr algn="ctr" rtl="1"/>
                      <a:r>
                        <a:rPr lang="he-IL" sz="1200" dirty="0"/>
                        <a:t>1</a:t>
                      </a:r>
                    </a:p>
                  </a:txBody>
                  <a:tcPr/>
                </a:tc>
                <a:tc>
                  <a:txBody>
                    <a:bodyPr/>
                    <a:lstStyle/>
                    <a:p>
                      <a:pPr algn="ctr" rtl="1"/>
                      <a:r>
                        <a:rPr lang="he-IL" sz="1200" dirty="0"/>
                        <a:t>573</a:t>
                      </a:r>
                    </a:p>
                  </a:txBody>
                  <a:tcPr/>
                </a:tc>
                <a:tc>
                  <a:txBody>
                    <a:bodyPr/>
                    <a:lstStyle/>
                    <a:p>
                      <a:pPr algn="ctr" rtl="1"/>
                      <a:r>
                        <a:rPr lang="he-IL" sz="1200" dirty="0"/>
                        <a:t>175</a:t>
                      </a:r>
                    </a:p>
                  </a:txBody>
                  <a:tcPr/>
                </a:tc>
                <a:tc>
                  <a:txBody>
                    <a:bodyPr/>
                    <a:lstStyle/>
                    <a:p>
                      <a:pPr algn="ctr" rtl="1"/>
                      <a:r>
                        <a:rPr lang="he-IL" sz="1200" dirty="0"/>
                        <a:t>577</a:t>
                      </a:r>
                    </a:p>
                  </a:txBody>
                  <a:tcPr/>
                </a:tc>
                <a:tc>
                  <a:txBody>
                    <a:bodyPr/>
                    <a:lstStyle/>
                    <a:p>
                      <a:pPr algn="ctr" rtl="1"/>
                      <a:r>
                        <a:rPr lang="he-IL" sz="1200" dirty="0"/>
                        <a:t>267</a:t>
                      </a:r>
                    </a:p>
                  </a:txBody>
                  <a:tcPr/>
                </a:tc>
                <a:tc>
                  <a:txBody>
                    <a:bodyPr/>
                    <a:lstStyle/>
                    <a:p>
                      <a:pPr algn="ctr" rtl="1"/>
                      <a:r>
                        <a:rPr lang="he-IL" sz="1200" dirty="0"/>
                        <a:t>0.592</a:t>
                      </a:r>
                    </a:p>
                  </a:txBody>
                  <a:tcPr/>
                </a:tc>
                <a:extLst>
                  <a:ext uri="{0D108BD9-81ED-4DB2-BD59-A6C34878D82A}">
                    <a16:rowId xmlns:a16="http://schemas.microsoft.com/office/drawing/2014/main" val="1613382394"/>
                  </a:ext>
                </a:extLst>
              </a:tr>
              <a:tr h="362419">
                <a:tc>
                  <a:txBody>
                    <a:bodyPr/>
                    <a:lstStyle/>
                    <a:p>
                      <a:pPr algn="ctr" rtl="1"/>
                      <a:r>
                        <a:rPr lang="he-IL" sz="1200" dirty="0"/>
                        <a:t>בית </a:t>
                      </a:r>
                      <a:r>
                        <a:rPr lang="he-IL" sz="1200" dirty="0" err="1"/>
                        <a:t>ג'ן</a:t>
                      </a:r>
                      <a:endParaRPr lang="he-IL" sz="1200" dirty="0"/>
                    </a:p>
                  </a:txBody>
                  <a:tcPr/>
                </a:tc>
                <a:tc>
                  <a:txBody>
                    <a:bodyPr/>
                    <a:lstStyle/>
                    <a:p>
                      <a:pPr algn="ctr" rtl="1"/>
                      <a:r>
                        <a:rPr lang="he-IL" sz="1200" dirty="0"/>
                        <a:t>5</a:t>
                      </a:r>
                    </a:p>
                  </a:txBody>
                  <a:tcPr/>
                </a:tc>
                <a:tc>
                  <a:txBody>
                    <a:bodyPr/>
                    <a:lstStyle/>
                    <a:p>
                      <a:pPr algn="ctr" rtl="1"/>
                      <a:r>
                        <a:rPr lang="he-IL" sz="1200" dirty="0"/>
                        <a:t>708</a:t>
                      </a:r>
                    </a:p>
                  </a:txBody>
                  <a:tcPr/>
                </a:tc>
                <a:tc>
                  <a:txBody>
                    <a:bodyPr/>
                    <a:lstStyle/>
                    <a:p>
                      <a:pPr algn="ctr" rtl="1"/>
                      <a:r>
                        <a:rPr lang="he-IL" sz="1200" dirty="0"/>
                        <a:t>373</a:t>
                      </a:r>
                    </a:p>
                  </a:txBody>
                  <a:tcPr/>
                </a:tc>
                <a:tc>
                  <a:txBody>
                    <a:bodyPr/>
                    <a:lstStyle/>
                    <a:p>
                      <a:pPr algn="ctr" rtl="1"/>
                      <a:r>
                        <a:rPr lang="he-IL" sz="1200" dirty="0"/>
                        <a:t>717</a:t>
                      </a:r>
                    </a:p>
                  </a:txBody>
                  <a:tcPr/>
                </a:tc>
                <a:tc>
                  <a:txBody>
                    <a:bodyPr/>
                    <a:lstStyle/>
                    <a:p>
                      <a:pPr algn="ctr" rtl="1"/>
                      <a:r>
                        <a:rPr lang="he-IL" sz="1200" dirty="0"/>
                        <a:t>346</a:t>
                      </a:r>
                    </a:p>
                  </a:txBody>
                  <a:tcPr/>
                </a:tc>
                <a:tc>
                  <a:txBody>
                    <a:bodyPr/>
                    <a:lstStyle/>
                    <a:p>
                      <a:pPr algn="ctr" rtl="1"/>
                      <a:r>
                        <a:rPr lang="he-IL" sz="1200" dirty="0"/>
                        <a:t>0.586</a:t>
                      </a:r>
                    </a:p>
                  </a:txBody>
                  <a:tcPr/>
                </a:tc>
                <a:extLst>
                  <a:ext uri="{0D108BD9-81ED-4DB2-BD59-A6C34878D82A}">
                    <a16:rowId xmlns:a16="http://schemas.microsoft.com/office/drawing/2014/main" val="610172450"/>
                  </a:ext>
                </a:extLst>
              </a:tr>
              <a:tr h="362419">
                <a:tc>
                  <a:txBody>
                    <a:bodyPr/>
                    <a:lstStyle/>
                    <a:p>
                      <a:pPr algn="ctr" rtl="1"/>
                      <a:r>
                        <a:rPr lang="he-IL" sz="1200" dirty="0" err="1"/>
                        <a:t>פורדייס</a:t>
                      </a:r>
                      <a:endParaRPr lang="he-IL" sz="1200" dirty="0"/>
                    </a:p>
                  </a:txBody>
                  <a:tcPr/>
                </a:tc>
                <a:tc>
                  <a:txBody>
                    <a:bodyPr/>
                    <a:lstStyle/>
                    <a:p>
                      <a:pPr algn="ctr" rtl="1"/>
                      <a:r>
                        <a:rPr lang="he-IL" sz="1200" dirty="0"/>
                        <a:t>3</a:t>
                      </a:r>
                    </a:p>
                  </a:txBody>
                  <a:tcPr/>
                </a:tc>
                <a:tc>
                  <a:txBody>
                    <a:bodyPr/>
                    <a:lstStyle/>
                    <a:p>
                      <a:pPr algn="ctr" rtl="1"/>
                      <a:r>
                        <a:rPr lang="he-IL" sz="1200" dirty="0"/>
                        <a:t>689</a:t>
                      </a:r>
                    </a:p>
                  </a:txBody>
                  <a:tcPr/>
                </a:tc>
                <a:tc>
                  <a:txBody>
                    <a:bodyPr/>
                    <a:lstStyle/>
                    <a:p>
                      <a:pPr algn="ctr" rtl="1"/>
                      <a:r>
                        <a:rPr lang="he-IL" sz="1200" dirty="0"/>
                        <a:t>478</a:t>
                      </a:r>
                    </a:p>
                  </a:txBody>
                  <a:tcPr/>
                </a:tc>
                <a:tc>
                  <a:txBody>
                    <a:bodyPr/>
                    <a:lstStyle/>
                    <a:p>
                      <a:pPr algn="ctr" rtl="1"/>
                      <a:r>
                        <a:rPr lang="he-IL" sz="1200" dirty="0"/>
                        <a:t>703</a:t>
                      </a:r>
                    </a:p>
                  </a:txBody>
                  <a:tcPr/>
                </a:tc>
                <a:tc>
                  <a:txBody>
                    <a:bodyPr/>
                    <a:lstStyle/>
                    <a:p>
                      <a:pPr algn="ctr" rtl="1"/>
                      <a:r>
                        <a:rPr lang="he-IL" sz="1200" dirty="0"/>
                        <a:t>302</a:t>
                      </a:r>
                    </a:p>
                  </a:txBody>
                  <a:tcPr/>
                </a:tc>
                <a:tc>
                  <a:txBody>
                    <a:bodyPr/>
                    <a:lstStyle/>
                    <a:p>
                      <a:pPr algn="ctr" rtl="1"/>
                      <a:r>
                        <a:rPr lang="he-IL" sz="1200" dirty="0"/>
                        <a:t>0.57</a:t>
                      </a:r>
                    </a:p>
                  </a:txBody>
                  <a:tcPr/>
                </a:tc>
                <a:extLst>
                  <a:ext uri="{0D108BD9-81ED-4DB2-BD59-A6C34878D82A}">
                    <a16:rowId xmlns:a16="http://schemas.microsoft.com/office/drawing/2014/main" val="3217180777"/>
                  </a:ext>
                </a:extLst>
              </a:tr>
            </a:tbl>
          </a:graphicData>
        </a:graphic>
      </p:graphicFrame>
      <p:sp>
        <p:nvSpPr>
          <p:cNvPr id="6" name="תיבת טקסט 5">
            <a:extLst>
              <a:ext uri="{FF2B5EF4-FFF2-40B4-BE49-F238E27FC236}">
                <a16:creationId xmlns:a16="http://schemas.microsoft.com/office/drawing/2014/main" id="{33EBB113-69CB-459C-BE33-5B8DBD985B53}"/>
              </a:ext>
            </a:extLst>
          </p:cNvPr>
          <p:cNvSpPr txBox="1"/>
          <p:nvPr/>
        </p:nvSpPr>
        <p:spPr>
          <a:xfrm>
            <a:off x="2709515" y="105947"/>
            <a:ext cx="1091966" cy="253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1">
            <a:spAutoFit/>
          </a:bodyPr>
          <a:lstStyle/>
          <a:p>
            <a:r>
              <a:rPr lang="he-IL" sz="1050" dirty="0"/>
              <a:t>המחנה הדמוקרטי</a:t>
            </a:r>
          </a:p>
        </p:txBody>
      </p:sp>
      <p:cxnSp>
        <p:nvCxnSpPr>
          <p:cNvPr id="10" name="מחבר חץ ישר 9">
            <a:extLst>
              <a:ext uri="{FF2B5EF4-FFF2-40B4-BE49-F238E27FC236}">
                <a16:creationId xmlns:a16="http://schemas.microsoft.com/office/drawing/2014/main" id="{05F4B7B4-35E0-47B6-A5D7-4A1D85990867}"/>
              </a:ext>
            </a:extLst>
          </p:cNvPr>
          <p:cNvCxnSpPr>
            <a:cxnSpLocks/>
          </p:cNvCxnSpPr>
          <p:nvPr/>
        </p:nvCxnSpPr>
        <p:spPr>
          <a:xfrm flipH="1">
            <a:off x="2980623" y="409520"/>
            <a:ext cx="274875" cy="5856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תיבת טקסט 11">
            <a:extLst>
              <a:ext uri="{FF2B5EF4-FFF2-40B4-BE49-F238E27FC236}">
                <a16:creationId xmlns:a16="http://schemas.microsoft.com/office/drawing/2014/main" id="{28A87C44-2C61-4C64-9892-6A24C41E51AF}"/>
              </a:ext>
            </a:extLst>
          </p:cNvPr>
          <p:cNvSpPr txBox="1"/>
          <p:nvPr/>
        </p:nvSpPr>
        <p:spPr>
          <a:xfrm>
            <a:off x="2756001" y="1987605"/>
            <a:ext cx="923651" cy="2154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1">
            <a:spAutoFit/>
          </a:bodyPr>
          <a:lstStyle/>
          <a:p>
            <a:r>
              <a:rPr lang="he-IL" sz="800" dirty="0"/>
              <a:t>הרשימה המשותפת</a:t>
            </a:r>
          </a:p>
        </p:txBody>
      </p:sp>
      <p:cxnSp>
        <p:nvCxnSpPr>
          <p:cNvPr id="14" name="מחבר חץ ישר 13">
            <a:extLst>
              <a:ext uri="{FF2B5EF4-FFF2-40B4-BE49-F238E27FC236}">
                <a16:creationId xmlns:a16="http://schemas.microsoft.com/office/drawing/2014/main" id="{3D341297-5419-4614-8777-892A03A1D8DB}"/>
              </a:ext>
            </a:extLst>
          </p:cNvPr>
          <p:cNvCxnSpPr>
            <a:cxnSpLocks/>
          </p:cNvCxnSpPr>
          <p:nvPr/>
        </p:nvCxnSpPr>
        <p:spPr>
          <a:xfrm flipV="1">
            <a:off x="3349375" y="1294544"/>
            <a:ext cx="276775" cy="69306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96510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8838-ECD7-435E-8DAD-546E84FAD03A}"/>
              </a:ext>
            </a:extLst>
          </p:cNvPr>
          <p:cNvSpPr>
            <a:spLocks noGrp="1"/>
          </p:cNvSpPr>
          <p:nvPr>
            <p:ph type="title"/>
          </p:nvPr>
        </p:nvSpPr>
        <p:spPr>
          <a:xfrm>
            <a:off x="4662051" y="-61643"/>
            <a:ext cx="10018713" cy="777765"/>
          </a:xfrm>
        </p:spPr>
        <p:txBody>
          <a:bodyPr/>
          <a:lstStyle/>
          <a:p>
            <a:r>
              <a:rPr lang="he-IL" dirty="0"/>
              <a:t>שאלה 3</a:t>
            </a:r>
            <a:endParaRPr lang="en-US" dirty="0"/>
          </a:p>
        </p:txBody>
      </p:sp>
      <p:sp>
        <p:nvSpPr>
          <p:cNvPr id="7" name="Content Placeholder 2">
            <a:extLst>
              <a:ext uri="{FF2B5EF4-FFF2-40B4-BE49-F238E27FC236}">
                <a16:creationId xmlns:a16="http://schemas.microsoft.com/office/drawing/2014/main" id="{8EA8825E-7174-41B1-9D94-8EEFEC9F811D}"/>
              </a:ext>
            </a:extLst>
          </p:cNvPr>
          <p:cNvSpPr txBox="1">
            <a:spLocks/>
          </p:cNvSpPr>
          <p:nvPr/>
        </p:nvSpPr>
        <p:spPr>
          <a:xfrm>
            <a:off x="236307" y="4995120"/>
            <a:ext cx="11808664" cy="1771880"/>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sz="2000" dirty="0"/>
              <a:t>ניתן לראות בגרפים אלו שני יישובים שכבר התגלו כבעייתיים" בעבר כרמים ותלם. יישובים אלו הם בעלי אחוז הצבעה הגדול מ-100% ולכן אין זה מפתיע שהם הופיעו בגרף זה.</a:t>
            </a:r>
          </a:p>
          <a:p>
            <a:pPr algn="just" rtl="1"/>
            <a:r>
              <a:rPr lang="he-IL" sz="2000" dirty="0"/>
              <a:t>מפלגת יהדות התורה באופן עקבי שומרת על דפוסי הצבעה גבוהים במיוחד גם בהשוואה בין מערכות הבחירות השונות, ניתן להסיק שהציבור החרדי מצליח לשחזר דפוסי הצבעה בקלפיות בהן הוא זוכה באחוזים גדולים (ב- 7 הגרפים האחרונים ניתן לראות זאת).</a:t>
            </a:r>
          </a:p>
          <a:p>
            <a:pPr algn="just" rtl="1"/>
            <a:r>
              <a:rPr lang="he-IL" sz="2000" dirty="0"/>
              <a:t>0.980.940.970.9350.930.9150.9250.9150.920.91</a:t>
            </a:r>
          </a:p>
          <a:p>
            <a:pPr marL="0" indent="0" algn="just" rtl="1">
              <a:buNone/>
            </a:pPr>
            <a:r>
              <a:rPr lang="he-IL" sz="2000" dirty="0"/>
              <a:t> </a:t>
            </a:r>
          </a:p>
        </p:txBody>
      </p:sp>
      <p:pic>
        <p:nvPicPr>
          <p:cNvPr id="6" name="Picture 5">
            <a:extLst>
              <a:ext uri="{FF2B5EF4-FFF2-40B4-BE49-F238E27FC236}">
                <a16:creationId xmlns:a16="http://schemas.microsoft.com/office/drawing/2014/main" id="{46A22E2B-670E-4769-BF4C-03D616256600}"/>
              </a:ext>
            </a:extLst>
          </p:cNvPr>
          <p:cNvPicPr>
            <a:picLocks noChangeAspect="1"/>
          </p:cNvPicPr>
          <p:nvPr/>
        </p:nvPicPr>
        <p:blipFill>
          <a:blip r:embed="rId3"/>
          <a:stretch>
            <a:fillRect/>
          </a:stretch>
        </p:blipFill>
        <p:spPr>
          <a:xfrm>
            <a:off x="184928" y="421242"/>
            <a:ext cx="7495272" cy="4448709"/>
          </a:xfrm>
          <a:prstGeom prst="rect">
            <a:avLst/>
          </a:prstGeom>
        </p:spPr>
      </p:pic>
      <p:graphicFrame>
        <p:nvGraphicFramePr>
          <p:cNvPr id="5" name="טבלה 4">
            <a:extLst>
              <a:ext uri="{FF2B5EF4-FFF2-40B4-BE49-F238E27FC236}">
                <a16:creationId xmlns:a16="http://schemas.microsoft.com/office/drawing/2014/main" id="{5B9B2C03-D9EE-494A-B21A-23CADEADB9FC}"/>
              </a:ext>
            </a:extLst>
          </p:cNvPr>
          <p:cNvGraphicFramePr>
            <a:graphicFrameLocks noGrp="1"/>
          </p:cNvGraphicFramePr>
          <p:nvPr>
            <p:extLst>
              <p:ext uri="{D42A27DB-BD31-4B8C-83A1-F6EECF244321}">
                <p14:modId xmlns:p14="http://schemas.microsoft.com/office/powerpoint/2010/main" val="4110029738"/>
              </p:ext>
            </p:extLst>
          </p:nvPr>
        </p:nvGraphicFramePr>
        <p:xfrm>
          <a:off x="7756991" y="546412"/>
          <a:ext cx="4287981" cy="4448709"/>
        </p:xfrm>
        <a:graphic>
          <a:graphicData uri="http://schemas.openxmlformats.org/drawingml/2006/table">
            <a:tbl>
              <a:tblPr rtl="1" firstRow="1" bandRow="1">
                <a:tableStyleId>{21E4AEA4-8DFA-4A89-87EB-49C32662AFE0}</a:tableStyleId>
              </a:tblPr>
              <a:tblGrid>
                <a:gridCol w="624565">
                  <a:extLst>
                    <a:ext uri="{9D8B030D-6E8A-4147-A177-3AD203B41FA5}">
                      <a16:colId xmlns:a16="http://schemas.microsoft.com/office/drawing/2014/main" val="4040887662"/>
                    </a:ext>
                  </a:extLst>
                </a:gridCol>
                <a:gridCol w="585422">
                  <a:extLst>
                    <a:ext uri="{9D8B030D-6E8A-4147-A177-3AD203B41FA5}">
                      <a16:colId xmlns:a16="http://schemas.microsoft.com/office/drawing/2014/main" val="789789043"/>
                    </a:ext>
                  </a:extLst>
                </a:gridCol>
                <a:gridCol w="663708">
                  <a:extLst>
                    <a:ext uri="{9D8B030D-6E8A-4147-A177-3AD203B41FA5}">
                      <a16:colId xmlns:a16="http://schemas.microsoft.com/office/drawing/2014/main" val="1265362445"/>
                    </a:ext>
                  </a:extLst>
                </a:gridCol>
                <a:gridCol w="624565">
                  <a:extLst>
                    <a:ext uri="{9D8B030D-6E8A-4147-A177-3AD203B41FA5}">
                      <a16:colId xmlns:a16="http://schemas.microsoft.com/office/drawing/2014/main" val="3853105631"/>
                    </a:ext>
                  </a:extLst>
                </a:gridCol>
                <a:gridCol w="624565">
                  <a:extLst>
                    <a:ext uri="{9D8B030D-6E8A-4147-A177-3AD203B41FA5}">
                      <a16:colId xmlns:a16="http://schemas.microsoft.com/office/drawing/2014/main" val="3911658596"/>
                    </a:ext>
                  </a:extLst>
                </a:gridCol>
                <a:gridCol w="624565">
                  <a:extLst>
                    <a:ext uri="{9D8B030D-6E8A-4147-A177-3AD203B41FA5}">
                      <a16:colId xmlns:a16="http://schemas.microsoft.com/office/drawing/2014/main" val="3024590595"/>
                    </a:ext>
                  </a:extLst>
                </a:gridCol>
                <a:gridCol w="540591">
                  <a:extLst>
                    <a:ext uri="{9D8B030D-6E8A-4147-A177-3AD203B41FA5}">
                      <a16:colId xmlns:a16="http://schemas.microsoft.com/office/drawing/2014/main" val="2087429914"/>
                    </a:ext>
                  </a:extLst>
                </a:gridCol>
              </a:tblGrid>
              <a:tr h="475333">
                <a:tc>
                  <a:txBody>
                    <a:bodyPr/>
                    <a:lstStyle/>
                    <a:p>
                      <a:pPr algn="ctr" rtl="1"/>
                      <a:r>
                        <a:rPr lang="he-IL" sz="1100" dirty="0"/>
                        <a:t>יישוב</a:t>
                      </a:r>
                    </a:p>
                  </a:txBody>
                  <a:tcPr/>
                </a:tc>
                <a:tc>
                  <a:txBody>
                    <a:bodyPr/>
                    <a:lstStyle/>
                    <a:p>
                      <a:pPr algn="ctr" rtl="1"/>
                      <a:r>
                        <a:rPr lang="he-IL" sz="1100" dirty="0"/>
                        <a:t>מס' קלפי</a:t>
                      </a:r>
                    </a:p>
                  </a:txBody>
                  <a:tcPr/>
                </a:tc>
                <a:tc>
                  <a:txBody>
                    <a:bodyPr/>
                    <a:lstStyle/>
                    <a:p>
                      <a:pPr algn="ctr" rtl="1"/>
                      <a:r>
                        <a:rPr lang="he-IL" sz="1100" dirty="0"/>
                        <a:t>בזב אפריל</a:t>
                      </a:r>
                    </a:p>
                  </a:txBody>
                  <a:tcPr/>
                </a:tc>
                <a:tc>
                  <a:txBody>
                    <a:bodyPr/>
                    <a:lstStyle/>
                    <a:p>
                      <a:pPr algn="ctr" rtl="1"/>
                      <a:r>
                        <a:rPr lang="he-IL" sz="1100" dirty="0"/>
                        <a:t>כשרים אפריל</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he-IL" sz="1100" dirty="0"/>
                        <a:t>בזב ספטמבר</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he-IL" sz="1100" dirty="0"/>
                        <a:t>כשרים ספטמבר</a:t>
                      </a:r>
                    </a:p>
                  </a:txBody>
                  <a:tcPr/>
                </a:tc>
                <a:tc>
                  <a:txBody>
                    <a:bodyPr/>
                    <a:lstStyle/>
                    <a:p>
                      <a:pPr algn="ctr" rtl="1"/>
                      <a:r>
                        <a:rPr lang="he-IL" sz="1100" dirty="0"/>
                        <a:t>הפרש ממוצע</a:t>
                      </a:r>
                    </a:p>
                  </a:txBody>
                  <a:tcPr/>
                </a:tc>
                <a:extLst>
                  <a:ext uri="{0D108BD9-81ED-4DB2-BD59-A6C34878D82A}">
                    <a16:rowId xmlns:a16="http://schemas.microsoft.com/office/drawing/2014/main" val="2431033377"/>
                  </a:ext>
                </a:extLst>
              </a:tr>
              <a:tr h="384899">
                <a:tc>
                  <a:txBody>
                    <a:bodyPr/>
                    <a:lstStyle/>
                    <a:p>
                      <a:pPr algn="ctr" rtl="1"/>
                      <a:r>
                        <a:rPr lang="he-IL" sz="1200" dirty="0"/>
                        <a:t>תלם</a:t>
                      </a:r>
                    </a:p>
                  </a:txBody>
                  <a:tcPr/>
                </a:tc>
                <a:tc>
                  <a:txBody>
                    <a:bodyPr/>
                    <a:lstStyle/>
                    <a:p>
                      <a:pPr algn="ctr" rtl="1"/>
                      <a:r>
                        <a:rPr lang="he-IL" sz="1200" dirty="0"/>
                        <a:t>1</a:t>
                      </a:r>
                    </a:p>
                  </a:txBody>
                  <a:tcPr/>
                </a:tc>
                <a:tc>
                  <a:txBody>
                    <a:bodyPr/>
                    <a:lstStyle/>
                    <a:p>
                      <a:pPr algn="ctr" rtl="1"/>
                      <a:r>
                        <a:rPr lang="he-IL" sz="1200" dirty="0"/>
                        <a:t>210</a:t>
                      </a:r>
                    </a:p>
                  </a:txBody>
                  <a:tcPr/>
                </a:tc>
                <a:tc>
                  <a:txBody>
                    <a:bodyPr/>
                    <a:lstStyle/>
                    <a:p>
                      <a:pPr algn="ctr" rtl="1"/>
                      <a:r>
                        <a:rPr lang="he-IL" sz="1200" dirty="0"/>
                        <a:t>194</a:t>
                      </a:r>
                    </a:p>
                  </a:txBody>
                  <a:tcPr/>
                </a:tc>
                <a:tc>
                  <a:txBody>
                    <a:bodyPr/>
                    <a:lstStyle/>
                    <a:p>
                      <a:pPr algn="ctr" rtl="1"/>
                      <a:r>
                        <a:rPr lang="he-IL" sz="1200" dirty="0"/>
                        <a:t>212</a:t>
                      </a:r>
                    </a:p>
                  </a:txBody>
                  <a:tcPr/>
                </a:tc>
                <a:tc>
                  <a:txBody>
                    <a:bodyPr/>
                    <a:lstStyle/>
                    <a:p>
                      <a:pPr algn="ctr" rtl="1"/>
                      <a:r>
                        <a:rPr lang="he-IL" sz="1200" dirty="0"/>
                        <a:t>220</a:t>
                      </a:r>
                    </a:p>
                  </a:txBody>
                  <a:tcPr/>
                </a:tc>
                <a:tc>
                  <a:txBody>
                    <a:bodyPr/>
                    <a:lstStyle/>
                    <a:p>
                      <a:pPr algn="ctr" rtl="1"/>
                      <a:r>
                        <a:rPr lang="he-IL" sz="1200" dirty="0"/>
                        <a:t>0.98</a:t>
                      </a:r>
                    </a:p>
                  </a:txBody>
                  <a:tcPr/>
                </a:tc>
                <a:extLst>
                  <a:ext uri="{0D108BD9-81ED-4DB2-BD59-A6C34878D82A}">
                    <a16:rowId xmlns:a16="http://schemas.microsoft.com/office/drawing/2014/main" val="1089964700"/>
                  </a:ext>
                </a:extLst>
              </a:tr>
              <a:tr h="384899">
                <a:tc>
                  <a:txBody>
                    <a:bodyPr/>
                    <a:lstStyle/>
                    <a:p>
                      <a:pPr algn="ctr" rtl="1"/>
                      <a:r>
                        <a:rPr lang="he-IL" sz="1200" dirty="0"/>
                        <a:t>כרמים</a:t>
                      </a:r>
                    </a:p>
                  </a:txBody>
                  <a:tcPr/>
                </a:tc>
                <a:tc>
                  <a:txBody>
                    <a:bodyPr/>
                    <a:lstStyle/>
                    <a:p>
                      <a:pPr algn="ctr" rtl="1"/>
                      <a:r>
                        <a:rPr lang="he-IL" sz="1200" dirty="0"/>
                        <a:t>1</a:t>
                      </a:r>
                    </a:p>
                  </a:txBody>
                  <a:tcPr/>
                </a:tc>
                <a:tc>
                  <a:txBody>
                    <a:bodyPr/>
                    <a:lstStyle/>
                    <a:p>
                      <a:pPr algn="ctr" rtl="1"/>
                      <a:r>
                        <a:rPr lang="he-IL" sz="1200" dirty="0"/>
                        <a:t>206</a:t>
                      </a:r>
                    </a:p>
                  </a:txBody>
                  <a:tcPr/>
                </a:tc>
                <a:tc>
                  <a:txBody>
                    <a:bodyPr/>
                    <a:lstStyle/>
                    <a:p>
                      <a:pPr algn="ctr" rtl="1"/>
                      <a:r>
                        <a:rPr lang="he-IL" sz="1200" dirty="0"/>
                        <a:t>162</a:t>
                      </a:r>
                    </a:p>
                  </a:txBody>
                  <a:tcPr/>
                </a:tc>
                <a:tc>
                  <a:txBody>
                    <a:bodyPr/>
                    <a:lstStyle/>
                    <a:p>
                      <a:pPr algn="ctr" rtl="1"/>
                      <a:r>
                        <a:rPr lang="he-IL" sz="1200" dirty="0"/>
                        <a:t>211</a:t>
                      </a:r>
                    </a:p>
                  </a:txBody>
                  <a:tcPr/>
                </a:tc>
                <a:tc>
                  <a:txBody>
                    <a:bodyPr/>
                    <a:lstStyle/>
                    <a:p>
                      <a:pPr algn="ctr" rtl="1"/>
                      <a:r>
                        <a:rPr lang="he-IL" sz="1200" dirty="0"/>
                        <a:t>231</a:t>
                      </a:r>
                    </a:p>
                  </a:txBody>
                  <a:tcPr/>
                </a:tc>
                <a:tc>
                  <a:txBody>
                    <a:bodyPr/>
                    <a:lstStyle/>
                    <a:p>
                      <a:pPr algn="ctr" rtl="1"/>
                      <a:r>
                        <a:rPr lang="he-IL" sz="1200" dirty="0"/>
                        <a:t>0.94</a:t>
                      </a:r>
                    </a:p>
                  </a:txBody>
                  <a:tcPr/>
                </a:tc>
                <a:extLst>
                  <a:ext uri="{0D108BD9-81ED-4DB2-BD59-A6C34878D82A}">
                    <a16:rowId xmlns:a16="http://schemas.microsoft.com/office/drawing/2014/main" val="2071963480"/>
                  </a:ext>
                </a:extLst>
              </a:tr>
              <a:tr h="384899">
                <a:tc>
                  <a:txBody>
                    <a:bodyPr/>
                    <a:lstStyle/>
                    <a:p>
                      <a:pPr algn="ctr" rtl="1"/>
                      <a:r>
                        <a:rPr lang="he-IL" sz="1200" dirty="0"/>
                        <a:t>עמיחי</a:t>
                      </a:r>
                    </a:p>
                  </a:txBody>
                  <a:tcPr/>
                </a:tc>
                <a:tc>
                  <a:txBody>
                    <a:bodyPr/>
                    <a:lstStyle/>
                    <a:p>
                      <a:pPr algn="ctr" rtl="1"/>
                      <a:r>
                        <a:rPr lang="he-IL" sz="1200" dirty="0"/>
                        <a:t>1</a:t>
                      </a:r>
                    </a:p>
                  </a:txBody>
                  <a:tcPr/>
                </a:tc>
                <a:tc>
                  <a:txBody>
                    <a:bodyPr/>
                    <a:lstStyle/>
                    <a:p>
                      <a:pPr algn="ctr" rtl="1"/>
                      <a:r>
                        <a:rPr lang="he-IL" sz="1200" dirty="0"/>
                        <a:t>65</a:t>
                      </a:r>
                    </a:p>
                  </a:txBody>
                  <a:tcPr/>
                </a:tc>
                <a:tc>
                  <a:txBody>
                    <a:bodyPr/>
                    <a:lstStyle/>
                    <a:p>
                      <a:pPr algn="ctr" rtl="1"/>
                      <a:r>
                        <a:rPr lang="he-IL" sz="1200" dirty="0"/>
                        <a:t>64</a:t>
                      </a:r>
                    </a:p>
                  </a:txBody>
                  <a:tcPr/>
                </a:tc>
                <a:tc>
                  <a:txBody>
                    <a:bodyPr/>
                    <a:lstStyle/>
                    <a:p>
                      <a:pPr algn="ctr" rtl="1"/>
                      <a:r>
                        <a:rPr lang="he-IL" sz="1200" dirty="0"/>
                        <a:t>71</a:t>
                      </a:r>
                    </a:p>
                  </a:txBody>
                  <a:tcPr/>
                </a:tc>
                <a:tc>
                  <a:txBody>
                    <a:bodyPr/>
                    <a:lstStyle/>
                    <a:p>
                      <a:pPr algn="ctr" rtl="1"/>
                      <a:r>
                        <a:rPr lang="he-IL" sz="1200" dirty="0"/>
                        <a:t>68</a:t>
                      </a:r>
                    </a:p>
                  </a:txBody>
                  <a:tcPr/>
                </a:tc>
                <a:tc>
                  <a:txBody>
                    <a:bodyPr/>
                    <a:lstStyle/>
                    <a:p>
                      <a:pPr algn="ctr" rtl="1"/>
                      <a:r>
                        <a:rPr lang="he-IL" sz="1200" dirty="0"/>
                        <a:t>0.97</a:t>
                      </a:r>
                    </a:p>
                  </a:txBody>
                  <a:tcPr/>
                </a:tc>
                <a:extLst>
                  <a:ext uri="{0D108BD9-81ED-4DB2-BD59-A6C34878D82A}">
                    <a16:rowId xmlns:a16="http://schemas.microsoft.com/office/drawing/2014/main" val="2736570282"/>
                  </a:ext>
                </a:extLst>
              </a:tr>
              <a:tr h="384899">
                <a:tc>
                  <a:txBody>
                    <a:bodyPr/>
                    <a:lstStyle/>
                    <a:p>
                      <a:pPr algn="ctr" rtl="1"/>
                      <a:r>
                        <a:rPr lang="he-IL" sz="1200" dirty="0"/>
                        <a:t>חיפה</a:t>
                      </a:r>
                    </a:p>
                  </a:txBody>
                  <a:tcPr/>
                </a:tc>
                <a:tc>
                  <a:txBody>
                    <a:bodyPr/>
                    <a:lstStyle/>
                    <a:p>
                      <a:pPr algn="ctr" rtl="1"/>
                      <a:r>
                        <a:rPr lang="he-IL" sz="1200" dirty="0"/>
                        <a:t>343</a:t>
                      </a:r>
                    </a:p>
                  </a:txBody>
                  <a:tcPr/>
                </a:tc>
                <a:tc>
                  <a:txBody>
                    <a:bodyPr/>
                    <a:lstStyle/>
                    <a:p>
                      <a:pPr algn="ctr" rtl="1"/>
                      <a:r>
                        <a:rPr lang="he-IL" sz="1200" dirty="0"/>
                        <a:t>718</a:t>
                      </a:r>
                    </a:p>
                  </a:txBody>
                  <a:tcPr/>
                </a:tc>
                <a:tc>
                  <a:txBody>
                    <a:bodyPr/>
                    <a:lstStyle/>
                    <a:p>
                      <a:pPr algn="ctr" rtl="1"/>
                      <a:r>
                        <a:rPr lang="he-IL" sz="1200" dirty="0"/>
                        <a:t>658</a:t>
                      </a:r>
                    </a:p>
                  </a:txBody>
                  <a:tcPr/>
                </a:tc>
                <a:tc>
                  <a:txBody>
                    <a:bodyPr/>
                    <a:lstStyle/>
                    <a:p>
                      <a:pPr algn="ctr" rtl="1"/>
                      <a:r>
                        <a:rPr lang="he-IL" sz="1200" dirty="0"/>
                        <a:t>709</a:t>
                      </a:r>
                    </a:p>
                  </a:txBody>
                  <a:tcPr/>
                </a:tc>
                <a:tc>
                  <a:txBody>
                    <a:bodyPr/>
                    <a:lstStyle/>
                    <a:p>
                      <a:pPr algn="ctr" rtl="1"/>
                      <a:r>
                        <a:rPr lang="he-IL" sz="1200" dirty="0"/>
                        <a:t>674</a:t>
                      </a:r>
                    </a:p>
                  </a:txBody>
                  <a:tcPr/>
                </a:tc>
                <a:tc>
                  <a:txBody>
                    <a:bodyPr/>
                    <a:lstStyle/>
                    <a:p>
                      <a:pPr algn="ctr" rtl="1"/>
                      <a:r>
                        <a:rPr lang="he-IL" sz="1200" dirty="0"/>
                        <a:t>0.935</a:t>
                      </a:r>
                    </a:p>
                  </a:txBody>
                  <a:tcPr/>
                </a:tc>
                <a:extLst>
                  <a:ext uri="{0D108BD9-81ED-4DB2-BD59-A6C34878D82A}">
                    <a16:rowId xmlns:a16="http://schemas.microsoft.com/office/drawing/2014/main" val="2548811828"/>
                  </a:ext>
                </a:extLst>
              </a:tr>
              <a:tr h="384899">
                <a:tc>
                  <a:txBody>
                    <a:bodyPr/>
                    <a:lstStyle/>
                    <a:p>
                      <a:pPr algn="ctr" rtl="1"/>
                      <a:r>
                        <a:rPr lang="he-IL" sz="1200" dirty="0"/>
                        <a:t>יסודות</a:t>
                      </a:r>
                    </a:p>
                  </a:txBody>
                  <a:tcPr/>
                </a:tc>
                <a:tc>
                  <a:txBody>
                    <a:bodyPr/>
                    <a:lstStyle/>
                    <a:p>
                      <a:pPr algn="ctr" rtl="1"/>
                      <a:r>
                        <a:rPr lang="he-IL" sz="1200" dirty="0"/>
                        <a:t>1</a:t>
                      </a:r>
                    </a:p>
                  </a:txBody>
                  <a:tcPr/>
                </a:tc>
                <a:tc>
                  <a:txBody>
                    <a:bodyPr/>
                    <a:lstStyle/>
                    <a:p>
                      <a:pPr algn="ctr" rtl="1"/>
                      <a:r>
                        <a:rPr lang="he-IL" sz="1200" dirty="0"/>
                        <a:t>322</a:t>
                      </a:r>
                    </a:p>
                  </a:txBody>
                  <a:tcPr/>
                </a:tc>
                <a:tc>
                  <a:txBody>
                    <a:bodyPr/>
                    <a:lstStyle/>
                    <a:p>
                      <a:pPr algn="ctr" rtl="1"/>
                      <a:r>
                        <a:rPr lang="he-IL" sz="1200" dirty="0"/>
                        <a:t>303</a:t>
                      </a:r>
                    </a:p>
                  </a:txBody>
                  <a:tcPr/>
                </a:tc>
                <a:tc>
                  <a:txBody>
                    <a:bodyPr/>
                    <a:lstStyle/>
                    <a:p>
                      <a:pPr algn="ctr" rtl="1"/>
                      <a:r>
                        <a:rPr lang="he-IL" sz="1200" dirty="0"/>
                        <a:t>319</a:t>
                      </a:r>
                    </a:p>
                  </a:txBody>
                  <a:tcPr/>
                </a:tc>
                <a:tc>
                  <a:txBody>
                    <a:bodyPr/>
                    <a:lstStyle/>
                    <a:p>
                      <a:pPr algn="ctr" rtl="1"/>
                      <a:r>
                        <a:rPr lang="he-IL" sz="1200" dirty="0"/>
                        <a:t>295</a:t>
                      </a:r>
                    </a:p>
                  </a:txBody>
                  <a:tcPr/>
                </a:tc>
                <a:tc>
                  <a:txBody>
                    <a:bodyPr/>
                    <a:lstStyle/>
                    <a:p>
                      <a:pPr algn="ctr" rtl="1"/>
                      <a:r>
                        <a:rPr lang="he-IL" sz="1200" dirty="0"/>
                        <a:t>0.92</a:t>
                      </a:r>
                    </a:p>
                  </a:txBody>
                  <a:tcPr/>
                </a:tc>
                <a:extLst>
                  <a:ext uri="{0D108BD9-81ED-4DB2-BD59-A6C34878D82A}">
                    <a16:rowId xmlns:a16="http://schemas.microsoft.com/office/drawing/2014/main" val="1748755915"/>
                  </a:ext>
                </a:extLst>
              </a:tr>
              <a:tr h="384899">
                <a:tc>
                  <a:txBody>
                    <a:bodyPr/>
                    <a:lstStyle/>
                    <a:p>
                      <a:pPr algn="ctr" rtl="1"/>
                      <a:r>
                        <a:rPr lang="he-IL" sz="1200" dirty="0"/>
                        <a:t>אשדוד</a:t>
                      </a:r>
                    </a:p>
                  </a:txBody>
                  <a:tcPr/>
                </a:tc>
                <a:tc>
                  <a:txBody>
                    <a:bodyPr/>
                    <a:lstStyle/>
                    <a:p>
                      <a:pPr algn="ctr" rtl="1"/>
                      <a:r>
                        <a:rPr lang="he-IL" sz="1200"/>
                        <a:t>183</a:t>
                      </a:r>
                      <a:endParaRPr lang="he-IL" sz="1200" dirty="0"/>
                    </a:p>
                  </a:txBody>
                  <a:tcPr/>
                </a:tc>
                <a:tc>
                  <a:txBody>
                    <a:bodyPr/>
                    <a:lstStyle/>
                    <a:p>
                      <a:pPr algn="ctr" rtl="1"/>
                      <a:r>
                        <a:rPr lang="he-IL" sz="1200"/>
                        <a:t>757</a:t>
                      </a:r>
                      <a:endParaRPr lang="he-IL" sz="1200" dirty="0"/>
                    </a:p>
                  </a:txBody>
                  <a:tcPr/>
                </a:tc>
                <a:tc>
                  <a:txBody>
                    <a:bodyPr/>
                    <a:lstStyle/>
                    <a:p>
                      <a:pPr algn="ctr" rtl="1"/>
                      <a:r>
                        <a:rPr lang="he-IL" sz="1200"/>
                        <a:t>665</a:t>
                      </a:r>
                      <a:endParaRPr lang="he-IL" sz="1200" dirty="0"/>
                    </a:p>
                  </a:txBody>
                  <a:tcPr/>
                </a:tc>
                <a:tc>
                  <a:txBody>
                    <a:bodyPr/>
                    <a:lstStyle/>
                    <a:p>
                      <a:pPr algn="ctr" rtl="1"/>
                      <a:r>
                        <a:rPr lang="he-IL" sz="1200"/>
                        <a:t>778</a:t>
                      </a:r>
                      <a:endParaRPr lang="he-IL" sz="1200" dirty="0"/>
                    </a:p>
                  </a:txBody>
                  <a:tcPr/>
                </a:tc>
                <a:tc>
                  <a:txBody>
                    <a:bodyPr/>
                    <a:lstStyle/>
                    <a:p>
                      <a:pPr algn="ctr" rtl="1"/>
                      <a:r>
                        <a:rPr lang="he-IL" sz="1200" dirty="0"/>
                        <a:t>737</a:t>
                      </a:r>
                    </a:p>
                  </a:txBody>
                  <a:tcPr/>
                </a:tc>
                <a:tc>
                  <a:txBody>
                    <a:bodyPr/>
                    <a:lstStyle/>
                    <a:p>
                      <a:pPr algn="ctr" rtl="1"/>
                      <a:r>
                        <a:rPr lang="he-IL" sz="1200" dirty="0"/>
                        <a:t>0.91</a:t>
                      </a:r>
                    </a:p>
                  </a:txBody>
                  <a:tcPr/>
                </a:tc>
                <a:extLst>
                  <a:ext uri="{0D108BD9-81ED-4DB2-BD59-A6C34878D82A}">
                    <a16:rowId xmlns:a16="http://schemas.microsoft.com/office/drawing/2014/main" val="3568334070"/>
                  </a:ext>
                </a:extLst>
              </a:tr>
              <a:tr h="384899">
                <a:tc>
                  <a:txBody>
                    <a:bodyPr/>
                    <a:lstStyle/>
                    <a:p>
                      <a:pPr algn="ctr" rtl="1"/>
                      <a:r>
                        <a:rPr lang="he-IL" sz="1200" dirty="0"/>
                        <a:t>אשדוד</a:t>
                      </a:r>
                    </a:p>
                  </a:txBody>
                  <a:tcPr/>
                </a:tc>
                <a:tc>
                  <a:txBody>
                    <a:bodyPr/>
                    <a:lstStyle/>
                    <a:p>
                      <a:pPr algn="ctr" rtl="1"/>
                      <a:r>
                        <a:rPr lang="he-IL" sz="1200" dirty="0"/>
                        <a:t>273</a:t>
                      </a:r>
                    </a:p>
                  </a:txBody>
                  <a:tcPr/>
                </a:tc>
                <a:tc>
                  <a:txBody>
                    <a:bodyPr/>
                    <a:lstStyle/>
                    <a:p>
                      <a:pPr algn="ctr" rtl="1"/>
                      <a:r>
                        <a:rPr lang="he-IL" sz="1200" dirty="0"/>
                        <a:t>666</a:t>
                      </a:r>
                    </a:p>
                  </a:txBody>
                  <a:tcPr/>
                </a:tc>
                <a:tc>
                  <a:txBody>
                    <a:bodyPr/>
                    <a:lstStyle/>
                    <a:p>
                      <a:pPr algn="ctr" rtl="1"/>
                      <a:r>
                        <a:rPr lang="he-IL" sz="1200" dirty="0"/>
                        <a:t>619</a:t>
                      </a:r>
                    </a:p>
                  </a:txBody>
                  <a:tcPr/>
                </a:tc>
                <a:tc>
                  <a:txBody>
                    <a:bodyPr/>
                    <a:lstStyle/>
                    <a:p>
                      <a:pPr algn="ctr" rtl="1"/>
                      <a:r>
                        <a:rPr lang="he-IL" sz="1200" dirty="0"/>
                        <a:t>679</a:t>
                      </a:r>
                    </a:p>
                  </a:txBody>
                  <a:tcPr/>
                </a:tc>
                <a:tc>
                  <a:txBody>
                    <a:bodyPr/>
                    <a:lstStyle/>
                    <a:p>
                      <a:pPr algn="ctr" rtl="1"/>
                      <a:r>
                        <a:rPr lang="he-IL" sz="1200" dirty="0"/>
                        <a:t>623</a:t>
                      </a:r>
                    </a:p>
                  </a:txBody>
                  <a:tcPr/>
                </a:tc>
                <a:tc>
                  <a:txBody>
                    <a:bodyPr/>
                    <a:lstStyle/>
                    <a:p>
                      <a:pPr algn="ctr" rtl="1"/>
                      <a:r>
                        <a:rPr lang="he-IL" sz="1200" dirty="0"/>
                        <a:t>0.92</a:t>
                      </a:r>
                    </a:p>
                  </a:txBody>
                  <a:tcPr/>
                </a:tc>
                <a:extLst>
                  <a:ext uri="{0D108BD9-81ED-4DB2-BD59-A6C34878D82A}">
                    <a16:rowId xmlns:a16="http://schemas.microsoft.com/office/drawing/2014/main" val="172313279"/>
                  </a:ext>
                </a:extLst>
              </a:tr>
              <a:tr h="384899">
                <a:tc>
                  <a:txBody>
                    <a:bodyPr/>
                    <a:lstStyle/>
                    <a:p>
                      <a:pPr algn="ctr" rtl="1"/>
                      <a:r>
                        <a:rPr lang="he-IL" sz="1200" dirty="0"/>
                        <a:t>אשדוד</a:t>
                      </a:r>
                    </a:p>
                  </a:txBody>
                  <a:tcPr/>
                </a:tc>
                <a:tc>
                  <a:txBody>
                    <a:bodyPr/>
                    <a:lstStyle/>
                    <a:p>
                      <a:pPr algn="ctr" rtl="1"/>
                      <a:r>
                        <a:rPr lang="he-IL" sz="1200" dirty="0"/>
                        <a:t>162</a:t>
                      </a:r>
                    </a:p>
                  </a:txBody>
                  <a:tcPr/>
                </a:tc>
                <a:tc>
                  <a:txBody>
                    <a:bodyPr/>
                    <a:lstStyle/>
                    <a:p>
                      <a:pPr algn="ctr" rtl="1"/>
                      <a:r>
                        <a:rPr lang="he-IL" sz="1200" dirty="0"/>
                        <a:t>727</a:t>
                      </a:r>
                    </a:p>
                  </a:txBody>
                  <a:tcPr/>
                </a:tc>
                <a:tc>
                  <a:txBody>
                    <a:bodyPr/>
                    <a:lstStyle/>
                    <a:p>
                      <a:pPr algn="ctr" rtl="1"/>
                      <a:r>
                        <a:rPr lang="he-IL" sz="1200" dirty="0"/>
                        <a:t>663</a:t>
                      </a:r>
                    </a:p>
                  </a:txBody>
                  <a:tcPr/>
                </a:tc>
                <a:tc>
                  <a:txBody>
                    <a:bodyPr/>
                    <a:lstStyle/>
                    <a:p>
                      <a:pPr algn="ctr" rtl="1"/>
                      <a:r>
                        <a:rPr lang="he-IL" sz="1200" dirty="0"/>
                        <a:t>728</a:t>
                      </a:r>
                    </a:p>
                  </a:txBody>
                  <a:tcPr/>
                </a:tc>
                <a:tc>
                  <a:txBody>
                    <a:bodyPr/>
                    <a:lstStyle/>
                    <a:p>
                      <a:pPr algn="ctr" rtl="1"/>
                      <a:r>
                        <a:rPr lang="he-IL" sz="1200" dirty="0"/>
                        <a:t>672</a:t>
                      </a:r>
                    </a:p>
                  </a:txBody>
                  <a:tcPr/>
                </a:tc>
                <a:tc>
                  <a:txBody>
                    <a:bodyPr/>
                    <a:lstStyle/>
                    <a:p>
                      <a:pPr algn="ctr" rtl="1"/>
                      <a:r>
                        <a:rPr lang="he-IL" sz="1200" dirty="0"/>
                        <a:t>0.91</a:t>
                      </a:r>
                    </a:p>
                  </a:txBody>
                  <a:tcPr/>
                </a:tc>
                <a:extLst>
                  <a:ext uri="{0D108BD9-81ED-4DB2-BD59-A6C34878D82A}">
                    <a16:rowId xmlns:a16="http://schemas.microsoft.com/office/drawing/2014/main" val="1613382394"/>
                  </a:ext>
                </a:extLst>
              </a:tr>
              <a:tr h="509285">
                <a:tc>
                  <a:txBody>
                    <a:bodyPr/>
                    <a:lstStyle/>
                    <a:p>
                      <a:pPr algn="ctr" rtl="1"/>
                      <a:r>
                        <a:rPr lang="he-IL" sz="1200" dirty="0" err="1"/>
                        <a:t>קרית</a:t>
                      </a:r>
                      <a:r>
                        <a:rPr lang="he-IL" sz="1200" dirty="0"/>
                        <a:t> גת</a:t>
                      </a:r>
                    </a:p>
                  </a:txBody>
                  <a:tcPr/>
                </a:tc>
                <a:tc>
                  <a:txBody>
                    <a:bodyPr/>
                    <a:lstStyle/>
                    <a:p>
                      <a:pPr algn="ctr" rtl="1"/>
                      <a:r>
                        <a:rPr lang="he-IL" sz="1200" dirty="0"/>
                        <a:t>74</a:t>
                      </a:r>
                    </a:p>
                  </a:txBody>
                  <a:tcPr/>
                </a:tc>
                <a:tc>
                  <a:txBody>
                    <a:bodyPr/>
                    <a:lstStyle/>
                    <a:p>
                      <a:pPr algn="ctr" rtl="1"/>
                      <a:r>
                        <a:rPr lang="he-IL" sz="1200" dirty="0"/>
                        <a:t>757</a:t>
                      </a:r>
                    </a:p>
                  </a:txBody>
                  <a:tcPr/>
                </a:tc>
                <a:tc>
                  <a:txBody>
                    <a:bodyPr/>
                    <a:lstStyle/>
                    <a:p>
                      <a:pPr algn="ctr" rtl="1"/>
                      <a:r>
                        <a:rPr lang="he-IL" sz="1200" dirty="0"/>
                        <a:t>694</a:t>
                      </a:r>
                    </a:p>
                  </a:txBody>
                  <a:tcPr/>
                </a:tc>
                <a:tc>
                  <a:txBody>
                    <a:bodyPr/>
                    <a:lstStyle/>
                    <a:p>
                      <a:pPr algn="ctr" rtl="1"/>
                      <a:r>
                        <a:rPr lang="he-IL" sz="1200" dirty="0"/>
                        <a:t>772</a:t>
                      </a:r>
                    </a:p>
                  </a:txBody>
                  <a:tcPr/>
                </a:tc>
                <a:tc>
                  <a:txBody>
                    <a:bodyPr/>
                    <a:lstStyle/>
                    <a:p>
                      <a:pPr algn="ctr" rtl="1"/>
                      <a:r>
                        <a:rPr lang="he-IL" sz="1200" dirty="0"/>
                        <a:t>710</a:t>
                      </a:r>
                    </a:p>
                  </a:txBody>
                  <a:tcPr/>
                </a:tc>
                <a:tc>
                  <a:txBody>
                    <a:bodyPr/>
                    <a:lstStyle/>
                    <a:p>
                      <a:pPr algn="ctr" rtl="1"/>
                      <a:r>
                        <a:rPr lang="he-IL" sz="1200" dirty="0"/>
                        <a:t>0.92</a:t>
                      </a:r>
                    </a:p>
                  </a:txBody>
                  <a:tcPr/>
                </a:tc>
                <a:extLst>
                  <a:ext uri="{0D108BD9-81ED-4DB2-BD59-A6C34878D82A}">
                    <a16:rowId xmlns:a16="http://schemas.microsoft.com/office/drawing/2014/main" val="610172450"/>
                  </a:ext>
                </a:extLst>
              </a:tr>
              <a:tr h="384899">
                <a:tc>
                  <a:txBody>
                    <a:bodyPr/>
                    <a:lstStyle/>
                    <a:p>
                      <a:pPr algn="ctr" rtl="1"/>
                      <a:r>
                        <a:rPr lang="he-IL" sz="1200" dirty="0"/>
                        <a:t>אשדוד</a:t>
                      </a:r>
                    </a:p>
                  </a:txBody>
                  <a:tcPr/>
                </a:tc>
                <a:tc>
                  <a:txBody>
                    <a:bodyPr/>
                    <a:lstStyle/>
                    <a:p>
                      <a:pPr algn="ctr" rtl="1"/>
                      <a:r>
                        <a:rPr lang="he-IL" sz="1200" dirty="0"/>
                        <a:t>186</a:t>
                      </a:r>
                    </a:p>
                  </a:txBody>
                  <a:tcPr/>
                </a:tc>
                <a:tc>
                  <a:txBody>
                    <a:bodyPr/>
                    <a:lstStyle/>
                    <a:p>
                      <a:pPr algn="ctr" rtl="1"/>
                      <a:r>
                        <a:rPr lang="he-IL" sz="1200" dirty="0"/>
                        <a:t>629</a:t>
                      </a:r>
                    </a:p>
                  </a:txBody>
                  <a:tcPr/>
                </a:tc>
                <a:tc>
                  <a:txBody>
                    <a:bodyPr/>
                    <a:lstStyle/>
                    <a:p>
                      <a:pPr algn="ctr" rtl="1"/>
                      <a:r>
                        <a:rPr lang="he-IL" sz="1200" dirty="0"/>
                        <a:t>564</a:t>
                      </a:r>
                    </a:p>
                  </a:txBody>
                  <a:tcPr/>
                </a:tc>
                <a:tc>
                  <a:txBody>
                    <a:bodyPr/>
                    <a:lstStyle/>
                    <a:p>
                      <a:pPr algn="ctr" rtl="1"/>
                      <a:r>
                        <a:rPr lang="he-IL" sz="1200" dirty="0"/>
                        <a:t>649</a:t>
                      </a:r>
                    </a:p>
                  </a:txBody>
                  <a:tcPr/>
                </a:tc>
                <a:tc>
                  <a:txBody>
                    <a:bodyPr/>
                    <a:lstStyle/>
                    <a:p>
                      <a:pPr algn="ctr" rtl="1"/>
                      <a:r>
                        <a:rPr lang="he-IL" sz="1200" dirty="0"/>
                        <a:t>600</a:t>
                      </a:r>
                    </a:p>
                  </a:txBody>
                  <a:tcPr/>
                </a:tc>
                <a:tc>
                  <a:txBody>
                    <a:bodyPr/>
                    <a:lstStyle/>
                    <a:p>
                      <a:pPr algn="ctr" rtl="1"/>
                      <a:r>
                        <a:rPr lang="he-IL" sz="1200" dirty="0"/>
                        <a:t>0.91</a:t>
                      </a:r>
                    </a:p>
                  </a:txBody>
                  <a:tcPr/>
                </a:tc>
                <a:extLst>
                  <a:ext uri="{0D108BD9-81ED-4DB2-BD59-A6C34878D82A}">
                    <a16:rowId xmlns:a16="http://schemas.microsoft.com/office/drawing/2014/main" val="3217180777"/>
                  </a:ext>
                </a:extLst>
              </a:tr>
            </a:tbl>
          </a:graphicData>
        </a:graphic>
      </p:graphicFrame>
      <p:sp>
        <p:nvSpPr>
          <p:cNvPr id="8" name="תיבת טקסט 7">
            <a:extLst>
              <a:ext uri="{FF2B5EF4-FFF2-40B4-BE49-F238E27FC236}">
                <a16:creationId xmlns:a16="http://schemas.microsoft.com/office/drawing/2014/main" id="{2FF13830-8647-43E8-89A0-695C8B4BBCF0}"/>
              </a:ext>
            </a:extLst>
          </p:cNvPr>
          <p:cNvSpPr txBox="1"/>
          <p:nvPr/>
        </p:nvSpPr>
        <p:spPr>
          <a:xfrm>
            <a:off x="5756971" y="872113"/>
            <a:ext cx="602952" cy="4154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1">
            <a:spAutoFit/>
          </a:bodyPr>
          <a:lstStyle/>
          <a:p>
            <a:r>
              <a:rPr lang="he-IL" sz="1050" dirty="0"/>
              <a:t>יהדות התורה</a:t>
            </a:r>
          </a:p>
        </p:txBody>
      </p:sp>
      <p:cxnSp>
        <p:nvCxnSpPr>
          <p:cNvPr id="4" name="מחבר חץ ישר 3">
            <a:extLst>
              <a:ext uri="{FF2B5EF4-FFF2-40B4-BE49-F238E27FC236}">
                <a16:creationId xmlns:a16="http://schemas.microsoft.com/office/drawing/2014/main" id="{51263F4D-9523-4CE8-A3A4-1A5EC2BD9392}"/>
              </a:ext>
            </a:extLst>
          </p:cNvPr>
          <p:cNvCxnSpPr>
            <a:cxnSpLocks/>
          </p:cNvCxnSpPr>
          <p:nvPr/>
        </p:nvCxnSpPr>
        <p:spPr>
          <a:xfrm flipH="1">
            <a:off x="5594356" y="1332144"/>
            <a:ext cx="325230" cy="30488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 name="מחבר חץ ישר 9">
            <a:extLst>
              <a:ext uri="{FF2B5EF4-FFF2-40B4-BE49-F238E27FC236}">
                <a16:creationId xmlns:a16="http://schemas.microsoft.com/office/drawing/2014/main" id="{90D30B14-0D15-4A2A-A794-2D65813FBA56}"/>
              </a:ext>
            </a:extLst>
          </p:cNvPr>
          <p:cNvCxnSpPr>
            <a:cxnSpLocks/>
          </p:cNvCxnSpPr>
          <p:nvPr/>
        </p:nvCxnSpPr>
        <p:spPr>
          <a:xfrm>
            <a:off x="6272416" y="1387810"/>
            <a:ext cx="611269" cy="24921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5371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8838-ECD7-435E-8DAD-546E84FAD03A}"/>
              </a:ext>
            </a:extLst>
          </p:cNvPr>
          <p:cNvSpPr>
            <a:spLocks noGrp="1"/>
          </p:cNvSpPr>
          <p:nvPr>
            <p:ph type="title"/>
          </p:nvPr>
        </p:nvSpPr>
        <p:spPr>
          <a:xfrm>
            <a:off x="1816107" y="-133562"/>
            <a:ext cx="10018713" cy="762855"/>
          </a:xfrm>
        </p:spPr>
        <p:txBody>
          <a:bodyPr/>
          <a:lstStyle/>
          <a:p>
            <a:r>
              <a:rPr lang="he-IL" dirty="0"/>
              <a:t>שאלה 4</a:t>
            </a:r>
            <a:endParaRPr lang="en-US" dirty="0"/>
          </a:p>
        </p:txBody>
      </p:sp>
      <p:sp>
        <p:nvSpPr>
          <p:cNvPr id="5" name="Content Placeholder 2">
            <a:extLst>
              <a:ext uri="{FF2B5EF4-FFF2-40B4-BE49-F238E27FC236}">
                <a16:creationId xmlns:a16="http://schemas.microsoft.com/office/drawing/2014/main" id="{8A5ECA11-689A-439C-9002-85CAFF44D76C}"/>
              </a:ext>
            </a:extLst>
          </p:cNvPr>
          <p:cNvSpPr txBox="1">
            <a:spLocks/>
          </p:cNvSpPr>
          <p:nvPr/>
        </p:nvSpPr>
        <p:spPr>
          <a:xfrm>
            <a:off x="205483" y="4530904"/>
            <a:ext cx="11890857" cy="2280862"/>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sz="2000" dirty="0"/>
              <a:t>השינוי הרב ביותר באחוז ההצבעה בין 2 מערכות הבחירות חל ביישובים הערביים והדרוזים אך לא רק במפלגת הרשימה המשותפת.</a:t>
            </a:r>
          </a:p>
          <a:p>
            <a:pPr algn="just" rtl="1"/>
            <a:r>
              <a:rPr lang="he-IL" sz="2000" dirty="0"/>
              <a:t>לישוב כסרא-סמיע הוא בעל מס' הקלפיות הרב ביותר בגרף ולכן כאשר עושים זום על הקלפיות בו ניתן לראות את התנועה בתוך הישוב כאשר במערכת הבחירות של ספטמבר חלה ירידה דרסטית באחוזי ההצבעה.</a:t>
            </a:r>
          </a:p>
          <a:p>
            <a:pPr algn="just" rtl="1"/>
            <a:r>
              <a:rPr lang="he-IL" sz="2000" dirty="0"/>
              <a:t>ביישוב עראבה ושפרעם כל הקולות במערכת הבחירות של ספטמבר נפסלו ולכן הירידה כה קיצונית.</a:t>
            </a:r>
          </a:p>
          <a:p>
            <a:pPr algn="just" rtl="1"/>
            <a:r>
              <a:rPr lang="he-IL" sz="2000" dirty="0"/>
              <a:t>כל הקלפיות החריגות מראות ירידה באחוזי ההצבעה (חוץ מעראבה ושפרעם שבגלל פסילת קולות).</a:t>
            </a:r>
          </a:p>
        </p:txBody>
      </p:sp>
      <p:pic>
        <p:nvPicPr>
          <p:cNvPr id="3" name="Picture 2">
            <a:extLst>
              <a:ext uri="{FF2B5EF4-FFF2-40B4-BE49-F238E27FC236}">
                <a16:creationId xmlns:a16="http://schemas.microsoft.com/office/drawing/2014/main" id="{DC0B649F-87C3-4F72-82C1-6BE4FC4C8D15}"/>
              </a:ext>
            </a:extLst>
          </p:cNvPr>
          <p:cNvPicPr>
            <a:picLocks noChangeAspect="1"/>
          </p:cNvPicPr>
          <p:nvPr/>
        </p:nvPicPr>
        <p:blipFill>
          <a:blip r:embed="rId3"/>
          <a:stretch>
            <a:fillRect/>
          </a:stretch>
        </p:blipFill>
        <p:spPr>
          <a:xfrm>
            <a:off x="150686" y="482884"/>
            <a:ext cx="7431640" cy="4006923"/>
          </a:xfrm>
          <a:prstGeom prst="rect">
            <a:avLst/>
          </a:prstGeom>
        </p:spPr>
      </p:pic>
      <p:graphicFrame>
        <p:nvGraphicFramePr>
          <p:cNvPr id="6" name="טבלה 4">
            <a:extLst>
              <a:ext uri="{FF2B5EF4-FFF2-40B4-BE49-F238E27FC236}">
                <a16:creationId xmlns:a16="http://schemas.microsoft.com/office/drawing/2014/main" id="{9FF085B2-128D-43E1-8904-BECD4446875E}"/>
              </a:ext>
            </a:extLst>
          </p:cNvPr>
          <p:cNvGraphicFramePr>
            <a:graphicFrameLocks noGrp="1"/>
          </p:cNvGraphicFramePr>
          <p:nvPr>
            <p:extLst>
              <p:ext uri="{D42A27DB-BD31-4B8C-83A1-F6EECF244321}">
                <p14:modId xmlns:p14="http://schemas.microsoft.com/office/powerpoint/2010/main" val="3594571701"/>
              </p:ext>
            </p:extLst>
          </p:nvPr>
        </p:nvGraphicFramePr>
        <p:xfrm>
          <a:off x="7582326" y="60016"/>
          <a:ext cx="4601114" cy="4487008"/>
        </p:xfrm>
        <a:graphic>
          <a:graphicData uri="http://schemas.openxmlformats.org/drawingml/2006/table">
            <a:tbl>
              <a:tblPr rtl="1" firstRow="1" bandRow="1">
                <a:tableStyleId>{F5AB1C69-6EDB-4FF4-983F-18BD219EF322}</a:tableStyleId>
              </a:tblPr>
              <a:tblGrid>
                <a:gridCol w="657302">
                  <a:extLst>
                    <a:ext uri="{9D8B030D-6E8A-4147-A177-3AD203B41FA5}">
                      <a16:colId xmlns:a16="http://schemas.microsoft.com/office/drawing/2014/main" val="4040887662"/>
                    </a:ext>
                  </a:extLst>
                </a:gridCol>
                <a:gridCol w="657302">
                  <a:extLst>
                    <a:ext uri="{9D8B030D-6E8A-4147-A177-3AD203B41FA5}">
                      <a16:colId xmlns:a16="http://schemas.microsoft.com/office/drawing/2014/main" val="789789043"/>
                    </a:ext>
                  </a:extLst>
                </a:gridCol>
                <a:gridCol w="657302">
                  <a:extLst>
                    <a:ext uri="{9D8B030D-6E8A-4147-A177-3AD203B41FA5}">
                      <a16:colId xmlns:a16="http://schemas.microsoft.com/office/drawing/2014/main" val="1265362445"/>
                    </a:ext>
                  </a:extLst>
                </a:gridCol>
                <a:gridCol w="657302">
                  <a:extLst>
                    <a:ext uri="{9D8B030D-6E8A-4147-A177-3AD203B41FA5}">
                      <a16:colId xmlns:a16="http://schemas.microsoft.com/office/drawing/2014/main" val="3853105631"/>
                    </a:ext>
                  </a:extLst>
                </a:gridCol>
                <a:gridCol w="657302">
                  <a:extLst>
                    <a:ext uri="{9D8B030D-6E8A-4147-A177-3AD203B41FA5}">
                      <a16:colId xmlns:a16="http://schemas.microsoft.com/office/drawing/2014/main" val="3911658596"/>
                    </a:ext>
                  </a:extLst>
                </a:gridCol>
                <a:gridCol w="657302">
                  <a:extLst>
                    <a:ext uri="{9D8B030D-6E8A-4147-A177-3AD203B41FA5}">
                      <a16:colId xmlns:a16="http://schemas.microsoft.com/office/drawing/2014/main" val="3024590595"/>
                    </a:ext>
                  </a:extLst>
                </a:gridCol>
                <a:gridCol w="657302">
                  <a:extLst>
                    <a:ext uri="{9D8B030D-6E8A-4147-A177-3AD203B41FA5}">
                      <a16:colId xmlns:a16="http://schemas.microsoft.com/office/drawing/2014/main" val="2087429914"/>
                    </a:ext>
                  </a:extLst>
                </a:gridCol>
              </a:tblGrid>
              <a:tr h="613706">
                <a:tc>
                  <a:txBody>
                    <a:bodyPr/>
                    <a:lstStyle/>
                    <a:p>
                      <a:pPr algn="ctr" rtl="1"/>
                      <a:r>
                        <a:rPr lang="he-IL" sz="1200" dirty="0"/>
                        <a:t>יישוב</a:t>
                      </a:r>
                    </a:p>
                  </a:txBody>
                  <a:tcPr/>
                </a:tc>
                <a:tc>
                  <a:txBody>
                    <a:bodyPr/>
                    <a:lstStyle/>
                    <a:p>
                      <a:pPr algn="ctr" rtl="1"/>
                      <a:r>
                        <a:rPr lang="he-IL" sz="1200" dirty="0"/>
                        <a:t>מס' קלפי</a:t>
                      </a:r>
                    </a:p>
                  </a:txBody>
                  <a:tcPr/>
                </a:tc>
                <a:tc>
                  <a:txBody>
                    <a:bodyPr/>
                    <a:lstStyle/>
                    <a:p>
                      <a:pPr algn="ctr" rtl="1"/>
                      <a:r>
                        <a:rPr lang="he-IL" sz="1200" dirty="0"/>
                        <a:t>בזב אפריל</a:t>
                      </a:r>
                    </a:p>
                  </a:txBody>
                  <a:tcPr/>
                </a:tc>
                <a:tc>
                  <a:txBody>
                    <a:bodyPr/>
                    <a:lstStyle/>
                    <a:p>
                      <a:pPr algn="ctr" rtl="1"/>
                      <a:r>
                        <a:rPr lang="he-IL" sz="1200" dirty="0"/>
                        <a:t>כשרים אפריל</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he-IL" sz="1200" dirty="0"/>
                        <a:t>בזב ספטמבר</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he-IL" sz="1200" dirty="0"/>
                        <a:t>כשרים ספטמבר</a:t>
                      </a:r>
                    </a:p>
                  </a:txBody>
                  <a:tcPr/>
                </a:tc>
                <a:tc>
                  <a:txBody>
                    <a:bodyPr/>
                    <a:lstStyle/>
                    <a:p>
                      <a:pPr algn="ctr" rtl="1"/>
                      <a:r>
                        <a:rPr lang="he-IL" sz="1200" dirty="0"/>
                        <a:t>הפרש מקס'</a:t>
                      </a:r>
                    </a:p>
                  </a:txBody>
                  <a:tcPr/>
                </a:tc>
                <a:extLst>
                  <a:ext uri="{0D108BD9-81ED-4DB2-BD59-A6C34878D82A}">
                    <a16:rowId xmlns:a16="http://schemas.microsoft.com/office/drawing/2014/main" val="2431033377"/>
                  </a:ext>
                </a:extLst>
              </a:tr>
              <a:tr h="438361">
                <a:tc>
                  <a:txBody>
                    <a:bodyPr/>
                    <a:lstStyle/>
                    <a:p>
                      <a:pPr algn="ctr" rtl="1"/>
                      <a:r>
                        <a:rPr lang="he-IL" sz="1200" dirty="0"/>
                        <a:t>כסרא-סמיע</a:t>
                      </a:r>
                    </a:p>
                  </a:txBody>
                  <a:tcPr/>
                </a:tc>
                <a:tc>
                  <a:txBody>
                    <a:bodyPr/>
                    <a:lstStyle/>
                    <a:p>
                      <a:pPr algn="ctr" rtl="1"/>
                      <a:r>
                        <a:rPr lang="he-IL" sz="1200" dirty="0"/>
                        <a:t>2</a:t>
                      </a:r>
                    </a:p>
                  </a:txBody>
                  <a:tcPr/>
                </a:tc>
                <a:tc>
                  <a:txBody>
                    <a:bodyPr/>
                    <a:lstStyle/>
                    <a:p>
                      <a:pPr algn="ctr" rtl="1"/>
                      <a:r>
                        <a:rPr lang="he-IL" sz="1200" dirty="0"/>
                        <a:t>614</a:t>
                      </a:r>
                    </a:p>
                  </a:txBody>
                  <a:tcPr/>
                </a:tc>
                <a:tc>
                  <a:txBody>
                    <a:bodyPr/>
                    <a:lstStyle/>
                    <a:p>
                      <a:pPr algn="ctr" rtl="1"/>
                      <a:r>
                        <a:rPr lang="he-IL" sz="1200" dirty="0"/>
                        <a:t>60</a:t>
                      </a:r>
                    </a:p>
                  </a:txBody>
                  <a:tcPr/>
                </a:tc>
                <a:tc>
                  <a:txBody>
                    <a:bodyPr/>
                    <a:lstStyle/>
                    <a:p>
                      <a:pPr algn="ctr" rtl="1"/>
                      <a:r>
                        <a:rPr lang="he-IL" sz="1200" dirty="0"/>
                        <a:t>632</a:t>
                      </a:r>
                    </a:p>
                  </a:txBody>
                  <a:tcPr/>
                </a:tc>
                <a:tc>
                  <a:txBody>
                    <a:bodyPr/>
                    <a:lstStyle/>
                    <a:p>
                      <a:pPr algn="ctr" rtl="1"/>
                      <a:r>
                        <a:rPr lang="he-IL" sz="1200" dirty="0"/>
                        <a:t>37</a:t>
                      </a:r>
                    </a:p>
                  </a:txBody>
                  <a:tcPr/>
                </a:tc>
                <a:tc>
                  <a:txBody>
                    <a:bodyPr/>
                    <a:lstStyle/>
                    <a:p>
                      <a:pPr algn="ctr" rtl="1"/>
                      <a:r>
                        <a:rPr lang="he-IL" sz="1200" dirty="0"/>
                        <a:t>0.92</a:t>
                      </a:r>
                    </a:p>
                  </a:txBody>
                  <a:tcPr/>
                </a:tc>
                <a:extLst>
                  <a:ext uri="{0D108BD9-81ED-4DB2-BD59-A6C34878D82A}">
                    <a16:rowId xmlns:a16="http://schemas.microsoft.com/office/drawing/2014/main" val="1089964700"/>
                  </a:ext>
                </a:extLst>
              </a:tr>
              <a:tr h="438361">
                <a:tc>
                  <a:txBody>
                    <a:bodyPr/>
                    <a:lstStyle/>
                    <a:p>
                      <a:pPr algn="ctr" rtl="1"/>
                      <a:r>
                        <a:rPr lang="he-IL" sz="1200" dirty="0"/>
                        <a:t>כסרא-סמיע</a:t>
                      </a:r>
                    </a:p>
                  </a:txBody>
                  <a:tcPr/>
                </a:tc>
                <a:tc>
                  <a:txBody>
                    <a:bodyPr/>
                    <a:lstStyle/>
                    <a:p>
                      <a:pPr algn="ctr" rtl="1"/>
                      <a:r>
                        <a:rPr lang="he-IL" sz="1200" dirty="0"/>
                        <a:t>5</a:t>
                      </a:r>
                    </a:p>
                  </a:txBody>
                  <a:tcPr/>
                </a:tc>
                <a:tc>
                  <a:txBody>
                    <a:bodyPr/>
                    <a:lstStyle/>
                    <a:p>
                      <a:pPr algn="ctr" rtl="1"/>
                      <a:r>
                        <a:rPr lang="he-IL" sz="1200" dirty="0"/>
                        <a:t>626</a:t>
                      </a:r>
                    </a:p>
                  </a:txBody>
                  <a:tcPr/>
                </a:tc>
                <a:tc>
                  <a:txBody>
                    <a:bodyPr/>
                    <a:lstStyle/>
                    <a:p>
                      <a:pPr algn="ctr" rtl="1"/>
                      <a:r>
                        <a:rPr lang="he-IL" sz="1200" dirty="0"/>
                        <a:t>589</a:t>
                      </a:r>
                    </a:p>
                  </a:txBody>
                  <a:tcPr/>
                </a:tc>
                <a:tc>
                  <a:txBody>
                    <a:bodyPr/>
                    <a:lstStyle/>
                    <a:p>
                      <a:pPr algn="ctr" rtl="1"/>
                      <a:r>
                        <a:rPr lang="he-IL" sz="1200" dirty="0"/>
                        <a:t>637</a:t>
                      </a:r>
                    </a:p>
                  </a:txBody>
                  <a:tcPr/>
                </a:tc>
                <a:tc>
                  <a:txBody>
                    <a:bodyPr/>
                    <a:lstStyle/>
                    <a:p>
                      <a:pPr algn="ctr" rtl="1"/>
                      <a:r>
                        <a:rPr lang="he-IL" sz="1200" dirty="0"/>
                        <a:t>58</a:t>
                      </a:r>
                    </a:p>
                  </a:txBody>
                  <a:tcPr/>
                </a:tc>
                <a:tc>
                  <a:txBody>
                    <a:bodyPr/>
                    <a:lstStyle/>
                    <a:p>
                      <a:pPr algn="ctr" rtl="1"/>
                      <a:r>
                        <a:rPr lang="he-IL" sz="1200" dirty="0"/>
                        <a:t>0.85</a:t>
                      </a:r>
                    </a:p>
                  </a:txBody>
                  <a:tcPr/>
                </a:tc>
                <a:extLst>
                  <a:ext uri="{0D108BD9-81ED-4DB2-BD59-A6C34878D82A}">
                    <a16:rowId xmlns:a16="http://schemas.microsoft.com/office/drawing/2014/main" val="2071963480"/>
                  </a:ext>
                </a:extLst>
              </a:tr>
              <a:tr h="438361">
                <a:tc>
                  <a:txBody>
                    <a:bodyPr/>
                    <a:lstStyle/>
                    <a:p>
                      <a:pPr algn="ctr" rtl="1"/>
                      <a:r>
                        <a:rPr lang="he-IL" sz="1200" dirty="0"/>
                        <a:t>כסרא-סמיע</a:t>
                      </a:r>
                    </a:p>
                  </a:txBody>
                  <a:tcPr/>
                </a:tc>
                <a:tc>
                  <a:txBody>
                    <a:bodyPr/>
                    <a:lstStyle/>
                    <a:p>
                      <a:pPr algn="ctr" rtl="1"/>
                      <a:r>
                        <a:rPr lang="he-IL" sz="1200" dirty="0"/>
                        <a:t>6</a:t>
                      </a:r>
                    </a:p>
                  </a:txBody>
                  <a:tcPr/>
                </a:tc>
                <a:tc>
                  <a:txBody>
                    <a:bodyPr/>
                    <a:lstStyle/>
                    <a:p>
                      <a:pPr algn="ctr" rtl="1"/>
                      <a:r>
                        <a:rPr lang="he-IL" sz="1200" dirty="0"/>
                        <a:t>692</a:t>
                      </a:r>
                    </a:p>
                  </a:txBody>
                  <a:tcPr/>
                </a:tc>
                <a:tc>
                  <a:txBody>
                    <a:bodyPr/>
                    <a:lstStyle/>
                    <a:p>
                      <a:pPr algn="ctr" rtl="1"/>
                      <a:r>
                        <a:rPr lang="he-IL" sz="1200" dirty="0"/>
                        <a:t>601</a:t>
                      </a:r>
                    </a:p>
                  </a:txBody>
                  <a:tcPr/>
                </a:tc>
                <a:tc>
                  <a:txBody>
                    <a:bodyPr/>
                    <a:lstStyle/>
                    <a:p>
                      <a:pPr algn="ctr" rtl="1"/>
                      <a:r>
                        <a:rPr lang="he-IL" sz="1200" dirty="0"/>
                        <a:t>701</a:t>
                      </a:r>
                    </a:p>
                  </a:txBody>
                  <a:tcPr/>
                </a:tc>
                <a:tc>
                  <a:txBody>
                    <a:bodyPr/>
                    <a:lstStyle/>
                    <a:p>
                      <a:pPr algn="ctr" rtl="1"/>
                      <a:r>
                        <a:rPr lang="he-IL" sz="1200" dirty="0"/>
                        <a:t>187</a:t>
                      </a:r>
                    </a:p>
                  </a:txBody>
                  <a:tcPr/>
                </a:tc>
                <a:tc>
                  <a:txBody>
                    <a:bodyPr/>
                    <a:lstStyle/>
                    <a:p>
                      <a:pPr algn="ctr" rtl="1"/>
                      <a:r>
                        <a:rPr lang="he-IL" sz="1200" dirty="0"/>
                        <a:t>0.6</a:t>
                      </a:r>
                    </a:p>
                  </a:txBody>
                  <a:tcPr/>
                </a:tc>
                <a:extLst>
                  <a:ext uri="{0D108BD9-81ED-4DB2-BD59-A6C34878D82A}">
                    <a16:rowId xmlns:a16="http://schemas.microsoft.com/office/drawing/2014/main" val="2736570282"/>
                  </a:ext>
                </a:extLst>
              </a:tr>
              <a:tr h="275932">
                <a:tc>
                  <a:txBody>
                    <a:bodyPr/>
                    <a:lstStyle/>
                    <a:p>
                      <a:pPr algn="ctr" rtl="1"/>
                      <a:r>
                        <a:rPr lang="he-IL" sz="1200" dirty="0"/>
                        <a:t>שפרעם</a:t>
                      </a:r>
                    </a:p>
                  </a:txBody>
                  <a:tcPr/>
                </a:tc>
                <a:tc>
                  <a:txBody>
                    <a:bodyPr/>
                    <a:lstStyle/>
                    <a:p>
                      <a:pPr algn="ctr" rtl="1"/>
                      <a:r>
                        <a:rPr lang="he-IL" sz="1200" dirty="0"/>
                        <a:t>34</a:t>
                      </a:r>
                    </a:p>
                  </a:txBody>
                  <a:tcPr/>
                </a:tc>
                <a:tc>
                  <a:txBody>
                    <a:bodyPr/>
                    <a:lstStyle/>
                    <a:p>
                      <a:pPr algn="ctr" rtl="1"/>
                      <a:r>
                        <a:rPr lang="he-IL" sz="1200" dirty="0"/>
                        <a:t>735</a:t>
                      </a:r>
                    </a:p>
                  </a:txBody>
                  <a:tcPr/>
                </a:tc>
                <a:tc>
                  <a:txBody>
                    <a:bodyPr/>
                    <a:lstStyle/>
                    <a:p>
                      <a:pPr algn="ctr" rtl="1"/>
                      <a:r>
                        <a:rPr lang="he-IL" sz="1200" dirty="0"/>
                        <a:t>412</a:t>
                      </a:r>
                    </a:p>
                  </a:txBody>
                  <a:tcPr/>
                </a:tc>
                <a:tc>
                  <a:txBody>
                    <a:bodyPr/>
                    <a:lstStyle/>
                    <a:p>
                      <a:pPr algn="ctr" rtl="1"/>
                      <a:r>
                        <a:rPr lang="he-IL" sz="1200" dirty="0"/>
                        <a:t>744</a:t>
                      </a:r>
                    </a:p>
                  </a:txBody>
                  <a:tcPr/>
                </a:tc>
                <a:tc>
                  <a:txBody>
                    <a:bodyPr/>
                    <a:lstStyle/>
                    <a:p>
                      <a:pPr algn="ctr" rtl="1"/>
                      <a:r>
                        <a:rPr lang="he-IL" sz="1200" dirty="0"/>
                        <a:t>0</a:t>
                      </a:r>
                    </a:p>
                  </a:txBody>
                  <a:tcPr/>
                </a:tc>
                <a:tc>
                  <a:txBody>
                    <a:bodyPr/>
                    <a:lstStyle/>
                    <a:p>
                      <a:pPr algn="ctr" rtl="1"/>
                      <a:r>
                        <a:rPr lang="he-IL" sz="1200" dirty="0"/>
                        <a:t>0.56</a:t>
                      </a:r>
                    </a:p>
                  </a:txBody>
                  <a:tcPr/>
                </a:tc>
                <a:extLst>
                  <a:ext uri="{0D108BD9-81ED-4DB2-BD59-A6C34878D82A}">
                    <a16:rowId xmlns:a16="http://schemas.microsoft.com/office/drawing/2014/main" val="2548811828"/>
                  </a:ext>
                </a:extLst>
              </a:tr>
              <a:tr h="275932">
                <a:tc>
                  <a:txBody>
                    <a:bodyPr/>
                    <a:lstStyle/>
                    <a:p>
                      <a:pPr algn="ctr" rtl="1"/>
                      <a:r>
                        <a:rPr lang="he-IL" sz="1200" dirty="0"/>
                        <a:t>עראבה</a:t>
                      </a:r>
                    </a:p>
                  </a:txBody>
                  <a:tcPr/>
                </a:tc>
                <a:tc>
                  <a:txBody>
                    <a:bodyPr/>
                    <a:lstStyle/>
                    <a:p>
                      <a:pPr algn="ctr" rtl="1"/>
                      <a:r>
                        <a:rPr lang="he-IL" sz="1200" dirty="0"/>
                        <a:t>11</a:t>
                      </a:r>
                    </a:p>
                  </a:txBody>
                  <a:tcPr/>
                </a:tc>
                <a:tc>
                  <a:txBody>
                    <a:bodyPr/>
                    <a:lstStyle/>
                    <a:p>
                      <a:pPr algn="ctr" rtl="1"/>
                      <a:r>
                        <a:rPr lang="he-IL" sz="1200" dirty="0"/>
                        <a:t>726</a:t>
                      </a:r>
                    </a:p>
                  </a:txBody>
                  <a:tcPr/>
                </a:tc>
                <a:tc>
                  <a:txBody>
                    <a:bodyPr/>
                    <a:lstStyle/>
                    <a:p>
                      <a:pPr algn="ctr" rtl="1"/>
                      <a:r>
                        <a:rPr lang="he-IL" sz="1200" dirty="0"/>
                        <a:t>349</a:t>
                      </a:r>
                    </a:p>
                  </a:txBody>
                  <a:tcPr/>
                </a:tc>
                <a:tc>
                  <a:txBody>
                    <a:bodyPr/>
                    <a:lstStyle/>
                    <a:p>
                      <a:pPr algn="ctr" rtl="1"/>
                      <a:r>
                        <a:rPr lang="he-IL" sz="1200" dirty="0"/>
                        <a:t>743</a:t>
                      </a:r>
                    </a:p>
                  </a:txBody>
                  <a:tcPr/>
                </a:tc>
                <a:tc>
                  <a:txBody>
                    <a:bodyPr/>
                    <a:lstStyle/>
                    <a:p>
                      <a:pPr algn="ctr" rtl="1"/>
                      <a:r>
                        <a:rPr lang="he-IL" sz="1200" dirty="0"/>
                        <a:t>0</a:t>
                      </a:r>
                    </a:p>
                  </a:txBody>
                  <a:tcPr/>
                </a:tc>
                <a:tc>
                  <a:txBody>
                    <a:bodyPr/>
                    <a:lstStyle/>
                    <a:p>
                      <a:pPr algn="ctr" rtl="1"/>
                      <a:r>
                        <a:rPr lang="he-IL" sz="1200" dirty="0"/>
                        <a:t>0.48</a:t>
                      </a:r>
                    </a:p>
                  </a:txBody>
                  <a:tcPr/>
                </a:tc>
                <a:extLst>
                  <a:ext uri="{0D108BD9-81ED-4DB2-BD59-A6C34878D82A}">
                    <a16:rowId xmlns:a16="http://schemas.microsoft.com/office/drawing/2014/main" val="1748755915"/>
                  </a:ext>
                </a:extLst>
              </a:tr>
              <a:tr h="438361">
                <a:tc>
                  <a:txBody>
                    <a:bodyPr/>
                    <a:lstStyle/>
                    <a:p>
                      <a:pPr algn="ctr" rtl="1"/>
                      <a:r>
                        <a:rPr lang="he-IL" sz="1200" dirty="0" err="1"/>
                        <a:t>פוריידיס</a:t>
                      </a:r>
                      <a:endParaRPr lang="he-IL" sz="1200" dirty="0"/>
                    </a:p>
                  </a:txBody>
                  <a:tcPr/>
                </a:tc>
                <a:tc>
                  <a:txBody>
                    <a:bodyPr/>
                    <a:lstStyle/>
                    <a:p>
                      <a:pPr algn="ctr" rtl="1"/>
                      <a:r>
                        <a:rPr lang="he-IL" sz="1200" dirty="0"/>
                        <a:t>5</a:t>
                      </a:r>
                    </a:p>
                  </a:txBody>
                  <a:tcPr/>
                </a:tc>
                <a:tc>
                  <a:txBody>
                    <a:bodyPr/>
                    <a:lstStyle/>
                    <a:p>
                      <a:pPr algn="ctr" rtl="1"/>
                      <a:r>
                        <a:rPr lang="he-IL" sz="1200" dirty="0"/>
                        <a:t>732</a:t>
                      </a:r>
                    </a:p>
                  </a:txBody>
                  <a:tcPr/>
                </a:tc>
                <a:tc>
                  <a:txBody>
                    <a:bodyPr/>
                    <a:lstStyle/>
                    <a:p>
                      <a:pPr algn="ctr" rtl="1"/>
                      <a:r>
                        <a:rPr lang="he-IL" sz="1200" dirty="0"/>
                        <a:t>703</a:t>
                      </a:r>
                    </a:p>
                  </a:txBody>
                  <a:tcPr/>
                </a:tc>
                <a:tc>
                  <a:txBody>
                    <a:bodyPr/>
                    <a:lstStyle/>
                    <a:p>
                      <a:pPr algn="ctr" rtl="1"/>
                      <a:r>
                        <a:rPr lang="he-IL" sz="1200" dirty="0"/>
                        <a:t>734</a:t>
                      </a:r>
                    </a:p>
                  </a:txBody>
                  <a:tcPr/>
                </a:tc>
                <a:tc>
                  <a:txBody>
                    <a:bodyPr/>
                    <a:lstStyle/>
                    <a:p>
                      <a:pPr algn="ctr" rtl="1"/>
                      <a:r>
                        <a:rPr lang="he-IL" sz="1200" dirty="0"/>
                        <a:t>360</a:t>
                      </a:r>
                    </a:p>
                  </a:txBody>
                  <a:tcPr/>
                </a:tc>
                <a:tc>
                  <a:txBody>
                    <a:bodyPr/>
                    <a:lstStyle/>
                    <a:p>
                      <a:pPr algn="ctr" rtl="1"/>
                      <a:r>
                        <a:rPr lang="he-IL" sz="1200" dirty="0"/>
                        <a:t>0.47</a:t>
                      </a:r>
                    </a:p>
                  </a:txBody>
                  <a:tcPr/>
                </a:tc>
                <a:extLst>
                  <a:ext uri="{0D108BD9-81ED-4DB2-BD59-A6C34878D82A}">
                    <a16:rowId xmlns:a16="http://schemas.microsoft.com/office/drawing/2014/main" val="3568334070"/>
                  </a:ext>
                </a:extLst>
              </a:tr>
              <a:tr h="438361">
                <a:tc>
                  <a:txBody>
                    <a:bodyPr/>
                    <a:lstStyle/>
                    <a:p>
                      <a:pPr algn="ctr" rtl="1"/>
                      <a:r>
                        <a:rPr lang="he-IL" sz="1200" dirty="0"/>
                        <a:t>כסרא-סמיע</a:t>
                      </a:r>
                    </a:p>
                  </a:txBody>
                  <a:tcPr/>
                </a:tc>
                <a:tc>
                  <a:txBody>
                    <a:bodyPr/>
                    <a:lstStyle/>
                    <a:p>
                      <a:pPr algn="ctr" rtl="1"/>
                      <a:r>
                        <a:rPr lang="he-IL" sz="1200" dirty="0"/>
                        <a:t>9</a:t>
                      </a:r>
                    </a:p>
                  </a:txBody>
                  <a:tcPr/>
                </a:tc>
                <a:tc>
                  <a:txBody>
                    <a:bodyPr/>
                    <a:lstStyle/>
                    <a:p>
                      <a:pPr algn="ctr" rtl="1"/>
                      <a:r>
                        <a:rPr lang="he-IL" sz="1200" dirty="0"/>
                        <a:t>602</a:t>
                      </a:r>
                    </a:p>
                  </a:txBody>
                  <a:tcPr/>
                </a:tc>
                <a:tc>
                  <a:txBody>
                    <a:bodyPr/>
                    <a:lstStyle/>
                    <a:p>
                      <a:pPr algn="ctr" rtl="1"/>
                      <a:r>
                        <a:rPr lang="he-IL" sz="1200" dirty="0"/>
                        <a:t>397</a:t>
                      </a:r>
                    </a:p>
                  </a:txBody>
                  <a:tcPr/>
                </a:tc>
                <a:tc>
                  <a:txBody>
                    <a:bodyPr/>
                    <a:lstStyle/>
                    <a:p>
                      <a:pPr algn="ctr" rtl="1"/>
                      <a:r>
                        <a:rPr lang="he-IL" sz="1200" dirty="0"/>
                        <a:t>607</a:t>
                      </a:r>
                    </a:p>
                  </a:txBody>
                  <a:tcPr/>
                </a:tc>
                <a:tc>
                  <a:txBody>
                    <a:bodyPr/>
                    <a:lstStyle/>
                    <a:p>
                      <a:pPr algn="ctr" rtl="1"/>
                      <a:r>
                        <a:rPr lang="he-IL" sz="1200" dirty="0"/>
                        <a:t>128</a:t>
                      </a:r>
                    </a:p>
                  </a:txBody>
                  <a:tcPr/>
                </a:tc>
                <a:tc>
                  <a:txBody>
                    <a:bodyPr/>
                    <a:lstStyle/>
                    <a:p>
                      <a:pPr algn="ctr" rtl="1"/>
                      <a:r>
                        <a:rPr lang="he-IL" sz="1200" dirty="0"/>
                        <a:t>0.45</a:t>
                      </a:r>
                    </a:p>
                  </a:txBody>
                  <a:tcPr/>
                </a:tc>
                <a:extLst>
                  <a:ext uri="{0D108BD9-81ED-4DB2-BD59-A6C34878D82A}">
                    <a16:rowId xmlns:a16="http://schemas.microsoft.com/office/drawing/2014/main" val="172313279"/>
                  </a:ext>
                </a:extLst>
              </a:tr>
              <a:tr h="275932">
                <a:tc>
                  <a:txBody>
                    <a:bodyPr/>
                    <a:lstStyle/>
                    <a:p>
                      <a:pPr algn="ctr" rtl="1"/>
                      <a:r>
                        <a:rPr lang="he-IL" sz="1200" dirty="0"/>
                        <a:t>ירכא</a:t>
                      </a:r>
                    </a:p>
                  </a:txBody>
                  <a:tcPr/>
                </a:tc>
                <a:tc>
                  <a:txBody>
                    <a:bodyPr/>
                    <a:lstStyle/>
                    <a:p>
                      <a:pPr algn="ctr" rtl="1"/>
                      <a:r>
                        <a:rPr lang="he-IL" sz="1200" dirty="0"/>
                        <a:t>7</a:t>
                      </a:r>
                    </a:p>
                  </a:txBody>
                  <a:tcPr/>
                </a:tc>
                <a:tc>
                  <a:txBody>
                    <a:bodyPr/>
                    <a:lstStyle/>
                    <a:p>
                      <a:pPr algn="ctr" rtl="1"/>
                      <a:r>
                        <a:rPr lang="he-IL" sz="1200" dirty="0"/>
                        <a:t>670</a:t>
                      </a:r>
                    </a:p>
                  </a:txBody>
                  <a:tcPr/>
                </a:tc>
                <a:tc>
                  <a:txBody>
                    <a:bodyPr/>
                    <a:lstStyle/>
                    <a:p>
                      <a:pPr algn="ctr" rtl="1"/>
                      <a:r>
                        <a:rPr lang="he-IL" sz="1200" dirty="0"/>
                        <a:t>614</a:t>
                      </a:r>
                    </a:p>
                  </a:txBody>
                  <a:tcPr/>
                </a:tc>
                <a:tc>
                  <a:txBody>
                    <a:bodyPr/>
                    <a:lstStyle/>
                    <a:p>
                      <a:pPr algn="ctr" rtl="1"/>
                      <a:r>
                        <a:rPr lang="he-IL" sz="1200" dirty="0"/>
                        <a:t>670</a:t>
                      </a:r>
                    </a:p>
                  </a:txBody>
                  <a:tcPr/>
                </a:tc>
                <a:tc>
                  <a:txBody>
                    <a:bodyPr/>
                    <a:lstStyle/>
                    <a:p>
                      <a:pPr algn="ctr" rtl="1"/>
                      <a:r>
                        <a:rPr lang="he-IL" sz="1200" dirty="0"/>
                        <a:t>345</a:t>
                      </a:r>
                    </a:p>
                  </a:txBody>
                  <a:tcPr/>
                </a:tc>
                <a:tc>
                  <a:txBody>
                    <a:bodyPr/>
                    <a:lstStyle/>
                    <a:p>
                      <a:pPr algn="ctr" rtl="1"/>
                      <a:r>
                        <a:rPr lang="he-IL" sz="1200" dirty="0"/>
                        <a:t>0.41</a:t>
                      </a:r>
                    </a:p>
                  </a:txBody>
                  <a:tcPr/>
                </a:tc>
                <a:extLst>
                  <a:ext uri="{0D108BD9-81ED-4DB2-BD59-A6C34878D82A}">
                    <a16:rowId xmlns:a16="http://schemas.microsoft.com/office/drawing/2014/main" val="1613382394"/>
                  </a:ext>
                </a:extLst>
              </a:tr>
              <a:tr h="275932">
                <a:tc>
                  <a:txBody>
                    <a:bodyPr/>
                    <a:lstStyle/>
                    <a:p>
                      <a:pPr algn="ctr" rtl="1"/>
                      <a:r>
                        <a:rPr lang="he-IL" sz="1200" dirty="0"/>
                        <a:t>ירכא</a:t>
                      </a:r>
                    </a:p>
                  </a:txBody>
                  <a:tcPr/>
                </a:tc>
                <a:tc>
                  <a:txBody>
                    <a:bodyPr/>
                    <a:lstStyle/>
                    <a:p>
                      <a:pPr algn="ctr" rtl="1"/>
                      <a:r>
                        <a:rPr lang="he-IL" sz="1200" dirty="0"/>
                        <a:t>10</a:t>
                      </a:r>
                    </a:p>
                  </a:txBody>
                  <a:tcPr/>
                </a:tc>
                <a:tc>
                  <a:txBody>
                    <a:bodyPr/>
                    <a:lstStyle/>
                    <a:p>
                      <a:pPr algn="ctr" rtl="1"/>
                      <a:r>
                        <a:rPr lang="he-IL" sz="1200" dirty="0"/>
                        <a:t>722</a:t>
                      </a:r>
                    </a:p>
                  </a:txBody>
                  <a:tcPr/>
                </a:tc>
                <a:tc>
                  <a:txBody>
                    <a:bodyPr/>
                    <a:lstStyle/>
                    <a:p>
                      <a:pPr algn="ctr" rtl="1"/>
                      <a:r>
                        <a:rPr lang="he-IL" sz="1200" dirty="0"/>
                        <a:t>460</a:t>
                      </a:r>
                    </a:p>
                  </a:txBody>
                  <a:tcPr/>
                </a:tc>
                <a:tc>
                  <a:txBody>
                    <a:bodyPr/>
                    <a:lstStyle/>
                    <a:p>
                      <a:pPr algn="ctr" rtl="1"/>
                      <a:r>
                        <a:rPr lang="he-IL" sz="1200" dirty="0"/>
                        <a:t>733</a:t>
                      </a:r>
                    </a:p>
                  </a:txBody>
                  <a:tcPr/>
                </a:tc>
                <a:tc>
                  <a:txBody>
                    <a:bodyPr/>
                    <a:lstStyle/>
                    <a:p>
                      <a:pPr algn="ctr" rtl="1"/>
                      <a:r>
                        <a:rPr lang="he-IL" sz="1200" dirty="0"/>
                        <a:t>193</a:t>
                      </a:r>
                    </a:p>
                  </a:txBody>
                  <a:tcPr/>
                </a:tc>
                <a:tc>
                  <a:txBody>
                    <a:bodyPr/>
                    <a:lstStyle/>
                    <a:p>
                      <a:pPr algn="ctr" rtl="1"/>
                      <a:r>
                        <a:rPr lang="he-IL" sz="1200" dirty="0"/>
                        <a:t>0.38</a:t>
                      </a:r>
                    </a:p>
                  </a:txBody>
                  <a:tcPr/>
                </a:tc>
                <a:extLst>
                  <a:ext uri="{0D108BD9-81ED-4DB2-BD59-A6C34878D82A}">
                    <a16:rowId xmlns:a16="http://schemas.microsoft.com/office/drawing/2014/main" val="610172450"/>
                  </a:ext>
                </a:extLst>
              </a:tr>
              <a:tr h="438361">
                <a:tc>
                  <a:txBody>
                    <a:bodyPr/>
                    <a:lstStyle/>
                    <a:p>
                      <a:pPr algn="ctr" rtl="1"/>
                      <a:r>
                        <a:rPr lang="he-IL" sz="1200" dirty="0" err="1"/>
                        <a:t>פוריידיס</a:t>
                      </a:r>
                      <a:endParaRPr lang="he-IL" sz="1200" dirty="0"/>
                    </a:p>
                  </a:txBody>
                  <a:tcPr/>
                </a:tc>
                <a:tc>
                  <a:txBody>
                    <a:bodyPr/>
                    <a:lstStyle/>
                    <a:p>
                      <a:pPr algn="ctr" rtl="1"/>
                      <a:r>
                        <a:rPr lang="he-IL" sz="1200" dirty="0"/>
                        <a:t>2</a:t>
                      </a:r>
                    </a:p>
                  </a:txBody>
                  <a:tcPr/>
                </a:tc>
                <a:tc>
                  <a:txBody>
                    <a:bodyPr/>
                    <a:lstStyle/>
                    <a:p>
                      <a:pPr algn="ctr" rtl="1"/>
                      <a:r>
                        <a:rPr lang="he-IL" sz="1200" dirty="0"/>
                        <a:t>679</a:t>
                      </a:r>
                    </a:p>
                  </a:txBody>
                  <a:tcPr/>
                </a:tc>
                <a:tc>
                  <a:txBody>
                    <a:bodyPr/>
                    <a:lstStyle/>
                    <a:p>
                      <a:pPr algn="ctr" rtl="1"/>
                      <a:r>
                        <a:rPr lang="he-IL" sz="1200" dirty="0"/>
                        <a:t>606</a:t>
                      </a:r>
                    </a:p>
                  </a:txBody>
                  <a:tcPr/>
                </a:tc>
                <a:tc>
                  <a:txBody>
                    <a:bodyPr/>
                    <a:lstStyle/>
                    <a:p>
                      <a:pPr algn="ctr" rtl="1"/>
                      <a:r>
                        <a:rPr lang="he-IL" sz="1200" dirty="0"/>
                        <a:t>686</a:t>
                      </a:r>
                    </a:p>
                  </a:txBody>
                  <a:tcPr/>
                </a:tc>
                <a:tc>
                  <a:txBody>
                    <a:bodyPr/>
                    <a:lstStyle/>
                    <a:p>
                      <a:pPr algn="ctr" rtl="1"/>
                      <a:r>
                        <a:rPr lang="he-IL" sz="1200" dirty="0"/>
                        <a:t>356</a:t>
                      </a:r>
                    </a:p>
                  </a:txBody>
                  <a:tcPr/>
                </a:tc>
                <a:tc>
                  <a:txBody>
                    <a:bodyPr/>
                    <a:lstStyle/>
                    <a:p>
                      <a:pPr algn="ctr" rtl="1"/>
                      <a:r>
                        <a:rPr lang="he-IL" sz="1200" dirty="0"/>
                        <a:t>0.37</a:t>
                      </a:r>
                    </a:p>
                  </a:txBody>
                  <a:tcPr/>
                </a:tc>
                <a:extLst>
                  <a:ext uri="{0D108BD9-81ED-4DB2-BD59-A6C34878D82A}">
                    <a16:rowId xmlns:a16="http://schemas.microsoft.com/office/drawing/2014/main" val="3217180777"/>
                  </a:ext>
                </a:extLst>
              </a:tr>
            </a:tbl>
          </a:graphicData>
        </a:graphic>
      </p:graphicFrame>
      <p:sp>
        <p:nvSpPr>
          <p:cNvPr id="7" name="תיבת טקסט 6">
            <a:extLst>
              <a:ext uri="{FF2B5EF4-FFF2-40B4-BE49-F238E27FC236}">
                <a16:creationId xmlns:a16="http://schemas.microsoft.com/office/drawing/2014/main" id="{14082E9D-2A7A-4BC1-9508-C97D2801A8EE}"/>
              </a:ext>
            </a:extLst>
          </p:cNvPr>
          <p:cNvSpPr txBox="1"/>
          <p:nvPr/>
        </p:nvSpPr>
        <p:spPr>
          <a:xfrm>
            <a:off x="6602861" y="1274363"/>
            <a:ext cx="923651" cy="2154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1">
            <a:spAutoFit/>
          </a:bodyPr>
          <a:lstStyle/>
          <a:p>
            <a:r>
              <a:rPr lang="he-IL" sz="800" dirty="0"/>
              <a:t>הרשימה המשותפת</a:t>
            </a:r>
          </a:p>
        </p:txBody>
      </p:sp>
      <p:cxnSp>
        <p:nvCxnSpPr>
          <p:cNvPr id="8" name="מחבר חץ ישר 7">
            <a:extLst>
              <a:ext uri="{FF2B5EF4-FFF2-40B4-BE49-F238E27FC236}">
                <a16:creationId xmlns:a16="http://schemas.microsoft.com/office/drawing/2014/main" id="{6688B516-6361-410C-9295-12581F655900}"/>
              </a:ext>
            </a:extLst>
          </p:cNvPr>
          <p:cNvCxnSpPr>
            <a:cxnSpLocks/>
          </p:cNvCxnSpPr>
          <p:nvPr/>
        </p:nvCxnSpPr>
        <p:spPr>
          <a:xfrm flipH="1">
            <a:off x="6602861" y="1484557"/>
            <a:ext cx="461826" cy="33388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9" name="תיבת טקסט 8">
            <a:extLst>
              <a:ext uri="{FF2B5EF4-FFF2-40B4-BE49-F238E27FC236}">
                <a16:creationId xmlns:a16="http://schemas.microsoft.com/office/drawing/2014/main" id="{A2065F40-3A10-4437-B191-0A9B1A9CE7E7}"/>
              </a:ext>
            </a:extLst>
          </p:cNvPr>
          <p:cNvSpPr txBox="1"/>
          <p:nvPr/>
        </p:nvSpPr>
        <p:spPr>
          <a:xfrm>
            <a:off x="562675" y="183304"/>
            <a:ext cx="662361" cy="2539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1">
            <a:spAutoFit/>
          </a:bodyPr>
          <a:lstStyle/>
          <a:p>
            <a:r>
              <a:rPr lang="he-IL" sz="1050" dirty="0"/>
              <a:t>כחול לבן</a:t>
            </a:r>
          </a:p>
        </p:txBody>
      </p:sp>
      <p:cxnSp>
        <p:nvCxnSpPr>
          <p:cNvPr id="11" name="מחבר חץ ישר 10">
            <a:extLst>
              <a:ext uri="{FF2B5EF4-FFF2-40B4-BE49-F238E27FC236}">
                <a16:creationId xmlns:a16="http://schemas.microsoft.com/office/drawing/2014/main" id="{7C344BB2-418F-4E9A-B2C3-9825351638BE}"/>
              </a:ext>
            </a:extLst>
          </p:cNvPr>
          <p:cNvCxnSpPr>
            <a:cxnSpLocks/>
          </p:cNvCxnSpPr>
          <p:nvPr/>
        </p:nvCxnSpPr>
        <p:spPr>
          <a:xfrm>
            <a:off x="760288" y="437220"/>
            <a:ext cx="0" cy="5901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2" name="תיבת טקסט 11">
            <a:extLst>
              <a:ext uri="{FF2B5EF4-FFF2-40B4-BE49-F238E27FC236}">
                <a16:creationId xmlns:a16="http://schemas.microsoft.com/office/drawing/2014/main" id="{9B616CA3-C7A8-498C-A7B2-88CCA4D173C6}"/>
              </a:ext>
            </a:extLst>
          </p:cNvPr>
          <p:cNvSpPr txBox="1"/>
          <p:nvPr/>
        </p:nvSpPr>
        <p:spPr>
          <a:xfrm>
            <a:off x="1257941" y="1245739"/>
            <a:ext cx="558166" cy="2539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1">
            <a:spAutoFit/>
          </a:bodyPr>
          <a:lstStyle/>
          <a:p>
            <a:r>
              <a:rPr lang="he-IL" sz="1050" dirty="0"/>
              <a:t>הליכוד</a:t>
            </a:r>
          </a:p>
        </p:txBody>
      </p:sp>
      <p:cxnSp>
        <p:nvCxnSpPr>
          <p:cNvPr id="14" name="מחבר חץ ישר 13">
            <a:extLst>
              <a:ext uri="{FF2B5EF4-FFF2-40B4-BE49-F238E27FC236}">
                <a16:creationId xmlns:a16="http://schemas.microsoft.com/office/drawing/2014/main" id="{EA618C6A-100C-4709-AD9C-109ECE18C781}"/>
              </a:ext>
            </a:extLst>
          </p:cNvPr>
          <p:cNvCxnSpPr>
            <a:cxnSpLocks/>
          </p:cNvCxnSpPr>
          <p:nvPr/>
        </p:nvCxnSpPr>
        <p:spPr>
          <a:xfrm flipH="1">
            <a:off x="986319" y="1401321"/>
            <a:ext cx="279815" cy="0"/>
          </a:xfrm>
          <a:prstGeom prst="straightConnector1">
            <a:avLst/>
          </a:prstGeom>
          <a:ln>
            <a:tailEnd type="triangle"/>
          </a:ln>
        </p:spPr>
        <p:style>
          <a:lnRef idx="2">
            <a:schemeClr val="accent5">
              <a:shade val="50000"/>
            </a:schemeClr>
          </a:lnRef>
          <a:fillRef idx="1">
            <a:schemeClr val="accent5"/>
          </a:fillRef>
          <a:effectRef idx="0">
            <a:schemeClr val="accent5"/>
          </a:effectRef>
          <a:fontRef idx="minor">
            <a:schemeClr val="lt1"/>
          </a:fontRef>
        </p:style>
      </p:cxnSp>
    </p:spTree>
    <p:extLst>
      <p:ext uri="{BB962C8B-B14F-4D97-AF65-F5344CB8AC3E}">
        <p14:creationId xmlns:p14="http://schemas.microsoft.com/office/powerpoint/2010/main" val="353267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01F94C-B44C-46D9-82F2-A4DD517A5ADE}"/>
              </a:ext>
            </a:extLst>
          </p:cNvPr>
          <p:cNvSpPr>
            <a:spLocks noGrp="1"/>
          </p:cNvSpPr>
          <p:nvPr>
            <p:ph type="title"/>
          </p:nvPr>
        </p:nvSpPr>
        <p:spPr>
          <a:xfrm>
            <a:off x="5799459" y="-156678"/>
            <a:ext cx="9498763" cy="934937"/>
          </a:xfrm>
        </p:spPr>
        <p:txBody>
          <a:bodyPr/>
          <a:lstStyle/>
          <a:p>
            <a:r>
              <a:rPr lang="he-IL" dirty="0"/>
              <a:t>שאלה 5</a:t>
            </a:r>
          </a:p>
        </p:txBody>
      </p:sp>
      <p:sp>
        <p:nvSpPr>
          <p:cNvPr id="7" name="Content Placeholder 2">
            <a:extLst>
              <a:ext uri="{FF2B5EF4-FFF2-40B4-BE49-F238E27FC236}">
                <a16:creationId xmlns:a16="http://schemas.microsoft.com/office/drawing/2014/main" id="{EC3AFCA3-8219-4CE1-9475-1539DABBC70E}"/>
              </a:ext>
            </a:extLst>
          </p:cNvPr>
          <p:cNvSpPr txBox="1">
            <a:spLocks/>
          </p:cNvSpPr>
          <p:nvPr/>
        </p:nvSpPr>
        <p:spPr>
          <a:xfrm>
            <a:off x="138174" y="5013789"/>
            <a:ext cx="11897472" cy="1715784"/>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sz="1800" dirty="0"/>
              <a:t>4 מהקלפיות הופיעו בשקפים הקודמים (כסרא- סמיע : 2,9 ,פוריידס:3 ,אבטין:1) וסימנו אותם כבעלי ירידה באחוזי ההצבעה או שינויים חריגים בדפוסי ההצבעה ולכן סביר שיופיעו בגרף זה.</a:t>
            </a:r>
          </a:p>
          <a:p>
            <a:pPr algn="just" rtl="1"/>
            <a:r>
              <a:rPr lang="he-IL" sz="1800" dirty="0"/>
              <a:t>בקלפיות האחרות למעט </a:t>
            </a:r>
            <a:r>
              <a:rPr lang="he-IL" sz="1800" dirty="0" err="1"/>
              <a:t>יאנוח</a:t>
            </a:r>
            <a:r>
              <a:rPr lang="he-IL" sz="1800" dirty="0"/>
              <a:t> –ג'ת (קלפיה 5)  היו ירידות באחוזי ההצבעה בבחירות ספטמבר ביחס לאפריל כאשר בקלפיות אלו 5 המפלגות קיבלו נתח גדול מהקולות בבחירות אפריל.</a:t>
            </a:r>
          </a:p>
          <a:p>
            <a:pPr algn="just" rtl="1"/>
            <a:r>
              <a:rPr lang="he-IL" sz="1800" dirty="0" err="1"/>
              <a:t>ביאנוח</a:t>
            </a:r>
            <a:r>
              <a:rPr lang="he-IL" sz="1800" dirty="0"/>
              <a:t> – ג'ת הייתה עלייה משמעותית באחוזי ההצבעה בקלפיה (5) ומפלגות הליכוד וש"ס קיבלו נתח רב מקולות אלו.</a:t>
            </a:r>
          </a:p>
          <a:p>
            <a:pPr algn="just" rtl="1"/>
            <a:endParaRPr lang="he-IL" sz="1800" dirty="0"/>
          </a:p>
        </p:txBody>
      </p:sp>
      <p:pic>
        <p:nvPicPr>
          <p:cNvPr id="4" name="Picture 3">
            <a:extLst>
              <a:ext uri="{FF2B5EF4-FFF2-40B4-BE49-F238E27FC236}">
                <a16:creationId xmlns:a16="http://schemas.microsoft.com/office/drawing/2014/main" id="{74AFF0CC-A669-4FA0-9936-8DEDE2380136}"/>
              </a:ext>
            </a:extLst>
          </p:cNvPr>
          <p:cNvPicPr>
            <a:picLocks noChangeAspect="1"/>
          </p:cNvPicPr>
          <p:nvPr/>
        </p:nvPicPr>
        <p:blipFill>
          <a:blip r:embed="rId2"/>
          <a:stretch>
            <a:fillRect/>
          </a:stretch>
        </p:blipFill>
        <p:spPr>
          <a:xfrm>
            <a:off x="103450" y="603311"/>
            <a:ext cx="6389817" cy="4287188"/>
          </a:xfrm>
          <a:prstGeom prst="rect">
            <a:avLst/>
          </a:prstGeom>
        </p:spPr>
      </p:pic>
      <p:graphicFrame>
        <p:nvGraphicFramePr>
          <p:cNvPr id="5" name="טבלה 4">
            <a:extLst>
              <a:ext uri="{FF2B5EF4-FFF2-40B4-BE49-F238E27FC236}">
                <a16:creationId xmlns:a16="http://schemas.microsoft.com/office/drawing/2014/main" id="{206C167E-1194-40EA-BAFC-CB09B67EE87B}"/>
              </a:ext>
            </a:extLst>
          </p:cNvPr>
          <p:cNvGraphicFramePr>
            <a:graphicFrameLocks noGrp="1"/>
          </p:cNvGraphicFramePr>
          <p:nvPr>
            <p:extLst>
              <p:ext uri="{D42A27DB-BD31-4B8C-83A1-F6EECF244321}">
                <p14:modId xmlns:p14="http://schemas.microsoft.com/office/powerpoint/2010/main" val="1935635238"/>
              </p:ext>
            </p:extLst>
          </p:nvPr>
        </p:nvGraphicFramePr>
        <p:xfrm>
          <a:off x="6565188" y="625090"/>
          <a:ext cx="5525786" cy="4379140"/>
        </p:xfrm>
        <a:graphic>
          <a:graphicData uri="http://schemas.openxmlformats.org/drawingml/2006/table">
            <a:tbl>
              <a:tblPr rtl="1" firstRow="1" bandRow="1">
                <a:tableStyleId>{7DF18680-E054-41AD-8BC1-D1AEF772440D}</a:tableStyleId>
              </a:tblPr>
              <a:tblGrid>
                <a:gridCol w="789398">
                  <a:extLst>
                    <a:ext uri="{9D8B030D-6E8A-4147-A177-3AD203B41FA5}">
                      <a16:colId xmlns:a16="http://schemas.microsoft.com/office/drawing/2014/main" val="4040887662"/>
                    </a:ext>
                  </a:extLst>
                </a:gridCol>
                <a:gridCol w="789398">
                  <a:extLst>
                    <a:ext uri="{9D8B030D-6E8A-4147-A177-3AD203B41FA5}">
                      <a16:colId xmlns:a16="http://schemas.microsoft.com/office/drawing/2014/main" val="789789043"/>
                    </a:ext>
                  </a:extLst>
                </a:gridCol>
                <a:gridCol w="789398">
                  <a:extLst>
                    <a:ext uri="{9D8B030D-6E8A-4147-A177-3AD203B41FA5}">
                      <a16:colId xmlns:a16="http://schemas.microsoft.com/office/drawing/2014/main" val="1265362445"/>
                    </a:ext>
                  </a:extLst>
                </a:gridCol>
                <a:gridCol w="789398">
                  <a:extLst>
                    <a:ext uri="{9D8B030D-6E8A-4147-A177-3AD203B41FA5}">
                      <a16:colId xmlns:a16="http://schemas.microsoft.com/office/drawing/2014/main" val="3853105631"/>
                    </a:ext>
                  </a:extLst>
                </a:gridCol>
                <a:gridCol w="789398">
                  <a:extLst>
                    <a:ext uri="{9D8B030D-6E8A-4147-A177-3AD203B41FA5}">
                      <a16:colId xmlns:a16="http://schemas.microsoft.com/office/drawing/2014/main" val="3911658596"/>
                    </a:ext>
                  </a:extLst>
                </a:gridCol>
                <a:gridCol w="789398">
                  <a:extLst>
                    <a:ext uri="{9D8B030D-6E8A-4147-A177-3AD203B41FA5}">
                      <a16:colId xmlns:a16="http://schemas.microsoft.com/office/drawing/2014/main" val="3024590595"/>
                    </a:ext>
                  </a:extLst>
                </a:gridCol>
                <a:gridCol w="789398">
                  <a:extLst>
                    <a:ext uri="{9D8B030D-6E8A-4147-A177-3AD203B41FA5}">
                      <a16:colId xmlns:a16="http://schemas.microsoft.com/office/drawing/2014/main" val="2087429914"/>
                    </a:ext>
                  </a:extLst>
                </a:gridCol>
              </a:tblGrid>
              <a:tr h="621690">
                <a:tc>
                  <a:txBody>
                    <a:bodyPr/>
                    <a:lstStyle/>
                    <a:p>
                      <a:pPr algn="ctr" rtl="1"/>
                      <a:r>
                        <a:rPr lang="he-IL" sz="1200" dirty="0"/>
                        <a:t>יישוב</a:t>
                      </a:r>
                    </a:p>
                  </a:txBody>
                  <a:tcPr/>
                </a:tc>
                <a:tc>
                  <a:txBody>
                    <a:bodyPr/>
                    <a:lstStyle/>
                    <a:p>
                      <a:pPr algn="ctr" rtl="1"/>
                      <a:r>
                        <a:rPr lang="he-IL" sz="1200" dirty="0"/>
                        <a:t>מס' קלפי</a:t>
                      </a:r>
                    </a:p>
                  </a:txBody>
                  <a:tcPr/>
                </a:tc>
                <a:tc>
                  <a:txBody>
                    <a:bodyPr/>
                    <a:lstStyle/>
                    <a:p>
                      <a:pPr algn="ctr" rtl="1"/>
                      <a:r>
                        <a:rPr lang="he-IL" sz="1200" dirty="0"/>
                        <a:t>בזב אפריל</a:t>
                      </a:r>
                    </a:p>
                  </a:txBody>
                  <a:tcPr/>
                </a:tc>
                <a:tc>
                  <a:txBody>
                    <a:bodyPr/>
                    <a:lstStyle/>
                    <a:p>
                      <a:pPr algn="ctr" rtl="1"/>
                      <a:r>
                        <a:rPr lang="he-IL" sz="1200" dirty="0"/>
                        <a:t>כשרים אפריל</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he-IL" sz="1200" dirty="0"/>
                        <a:t>בזב ספטמבר</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he-IL" sz="1200" dirty="0"/>
                        <a:t>כשרים ספטמבר</a:t>
                      </a:r>
                    </a:p>
                  </a:txBody>
                  <a:tcPr/>
                </a:tc>
                <a:tc>
                  <a:txBody>
                    <a:bodyPr/>
                    <a:lstStyle/>
                    <a:p>
                      <a:pPr algn="ctr" rtl="1"/>
                      <a:r>
                        <a:rPr lang="he-IL" sz="1200" dirty="0"/>
                        <a:t>הפרש עם 5 המפלגות</a:t>
                      </a:r>
                    </a:p>
                  </a:txBody>
                  <a:tcPr/>
                </a:tc>
                <a:extLst>
                  <a:ext uri="{0D108BD9-81ED-4DB2-BD59-A6C34878D82A}">
                    <a16:rowId xmlns:a16="http://schemas.microsoft.com/office/drawing/2014/main" val="2431033377"/>
                  </a:ext>
                </a:extLst>
              </a:tr>
              <a:tr h="444064">
                <a:tc>
                  <a:txBody>
                    <a:bodyPr/>
                    <a:lstStyle/>
                    <a:p>
                      <a:pPr algn="ctr" rtl="1"/>
                      <a:r>
                        <a:rPr lang="he-IL" sz="1200" dirty="0" err="1"/>
                        <a:t>כסרא-סמיע</a:t>
                      </a:r>
                      <a:endParaRPr lang="he-IL" sz="1200" dirty="0"/>
                    </a:p>
                  </a:txBody>
                  <a:tcPr/>
                </a:tc>
                <a:tc>
                  <a:txBody>
                    <a:bodyPr/>
                    <a:lstStyle/>
                    <a:p>
                      <a:pPr algn="ctr" rtl="1"/>
                      <a:r>
                        <a:rPr lang="he-IL" sz="1200" dirty="0"/>
                        <a:t>2</a:t>
                      </a:r>
                    </a:p>
                  </a:txBody>
                  <a:tcPr/>
                </a:tc>
                <a:tc>
                  <a:txBody>
                    <a:bodyPr/>
                    <a:lstStyle/>
                    <a:p>
                      <a:pPr algn="ctr" rtl="1"/>
                      <a:r>
                        <a:rPr lang="he-IL" sz="1200" dirty="0"/>
                        <a:t>614</a:t>
                      </a:r>
                    </a:p>
                  </a:txBody>
                  <a:tcPr/>
                </a:tc>
                <a:tc>
                  <a:txBody>
                    <a:bodyPr/>
                    <a:lstStyle/>
                    <a:p>
                      <a:pPr algn="ctr" rtl="1"/>
                      <a:r>
                        <a:rPr lang="he-IL" sz="1200" dirty="0"/>
                        <a:t>600</a:t>
                      </a:r>
                    </a:p>
                  </a:txBody>
                  <a:tcPr/>
                </a:tc>
                <a:tc>
                  <a:txBody>
                    <a:bodyPr/>
                    <a:lstStyle/>
                    <a:p>
                      <a:pPr algn="ctr" rtl="1"/>
                      <a:r>
                        <a:rPr lang="he-IL" sz="1200" dirty="0"/>
                        <a:t>632</a:t>
                      </a:r>
                    </a:p>
                  </a:txBody>
                  <a:tcPr/>
                </a:tc>
                <a:tc>
                  <a:txBody>
                    <a:bodyPr/>
                    <a:lstStyle/>
                    <a:p>
                      <a:pPr algn="ctr" rtl="1"/>
                      <a:r>
                        <a:rPr lang="he-IL" sz="1200" dirty="0"/>
                        <a:t>37</a:t>
                      </a:r>
                    </a:p>
                  </a:txBody>
                  <a:tcPr/>
                </a:tc>
                <a:tc>
                  <a:txBody>
                    <a:bodyPr/>
                    <a:lstStyle/>
                    <a:p>
                      <a:pPr algn="ctr" rtl="1"/>
                      <a:r>
                        <a:rPr lang="he-IL" sz="1200" dirty="0"/>
                        <a:t>0.66</a:t>
                      </a:r>
                    </a:p>
                  </a:txBody>
                  <a:tcPr/>
                </a:tc>
                <a:extLst>
                  <a:ext uri="{0D108BD9-81ED-4DB2-BD59-A6C34878D82A}">
                    <a16:rowId xmlns:a16="http://schemas.microsoft.com/office/drawing/2014/main" val="1089964700"/>
                  </a:ext>
                </a:extLst>
              </a:tr>
              <a:tr h="444064">
                <a:tc>
                  <a:txBody>
                    <a:bodyPr/>
                    <a:lstStyle/>
                    <a:p>
                      <a:pPr algn="ctr" rtl="1"/>
                      <a:r>
                        <a:rPr lang="he-IL" sz="1200" dirty="0"/>
                        <a:t>שדה עוזיהו</a:t>
                      </a:r>
                    </a:p>
                  </a:txBody>
                  <a:tcPr/>
                </a:tc>
                <a:tc>
                  <a:txBody>
                    <a:bodyPr/>
                    <a:lstStyle/>
                    <a:p>
                      <a:pPr algn="ctr" rtl="1"/>
                      <a:r>
                        <a:rPr lang="he-IL" sz="1200" dirty="0"/>
                        <a:t>1</a:t>
                      </a:r>
                    </a:p>
                  </a:txBody>
                  <a:tcPr/>
                </a:tc>
                <a:tc>
                  <a:txBody>
                    <a:bodyPr/>
                    <a:lstStyle/>
                    <a:p>
                      <a:pPr algn="ctr" rtl="1"/>
                      <a:r>
                        <a:rPr lang="he-IL" sz="1200" dirty="0"/>
                        <a:t>444</a:t>
                      </a:r>
                    </a:p>
                  </a:txBody>
                  <a:tcPr/>
                </a:tc>
                <a:tc>
                  <a:txBody>
                    <a:bodyPr/>
                    <a:lstStyle/>
                    <a:p>
                      <a:pPr algn="ctr" rtl="1"/>
                      <a:r>
                        <a:rPr lang="he-IL" sz="1200" dirty="0"/>
                        <a:t>340</a:t>
                      </a:r>
                    </a:p>
                  </a:txBody>
                  <a:tcPr/>
                </a:tc>
                <a:tc>
                  <a:txBody>
                    <a:bodyPr/>
                    <a:lstStyle/>
                    <a:p>
                      <a:pPr algn="ctr" rtl="1"/>
                      <a:r>
                        <a:rPr lang="he-IL" sz="1200" dirty="0"/>
                        <a:t>449</a:t>
                      </a:r>
                    </a:p>
                  </a:txBody>
                  <a:tcPr/>
                </a:tc>
                <a:tc>
                  <a:txBody>
                    <a:bodyPr/>
                    <a:lstStyle/>
                    <a:p>
                      <a:pPr algn="ctr" rtl="1"/>
                      <a:r>
                        <a:rPr lang="he-IL" sz="1200" dirty="0"/>
                        <a:t>357</a:t>
                      </a:r>
                    </a:p>
                  </a:txBody>
                  <a:tcPr/>
                </a:tc>
                <a:tc>
                  <a:txBody>
                    <a:bodyPr/>
                    <a:lstStyle/>
                    <a:p>
                      <a:pPr algn="ctr" rtl="1"/>
                      <a:r>
                        <a:rPr lang="he-IL" sz="1200" dirty="0"/>
                        <a:t>0.58</a:t>
                      </a:r>
                    </a:p>
                  </a:txBody>
                  <a:tcPr/>
                </a:tc>
                <a:extLst>
                  <a:ext uri="{0D108BD9-81ED-4DB2-BD59-A6C34878D82A}">
                    <a16:rowId xmlns:a16="http://schemas.microsoft.com/office/drawing/2014/main" val="2071963480"/>
                  </a:ext>
                </a:extLst>
              </a:tr>
              <a:tr h="444064">
                <a:tc>
                  <a:txBody>
                    <a:bodyPr/>
                    <a:lstStyle/>
                    <a:p>
                      <a:pPr algn="ctr" rtl="1"/>
                      <a:r>
                        <a:rPr lang="he-IL" sz="1200" dirty="0"/>
                        <a:t>שדה עוזיהו</a:t>
                      </a:r>
                    </a:p>
                  </a:txBody>
                  <a:tcPr/>
                </a:tc>
                <a:tc>
                  <a:txBody>
                    <a:bodyPr/>
                    <a:lstStyle/>
                    <a:p>
                      <a:pPr algn="ctr" rtl="1"/>
                      <a:r>
                        <a:rPr lang="he-IL" sz="1200" dirty="0"/>
                        <a:t>2</a:t>
                      </a:r>
                    </a:p>
                  </a:txBody>
                  <a:tcPr/>
                </a:tc>
                <a:tc>
                  <a:txBody>
                    <a:bodyPr/>
                    <a:lstStyle/>
                    <a:p>
                      <a:pPr algn="ctr" rtl="1"/>
                      <a:r>
                        <a:rPr lang="he-IL" sz="1200" dirty="0"/>
                        <a:t>562</a:t>
                      </a:r>
                    </a:p>
                  </a:txBody>
                  <a:tcPr/>
                </a:tc>
                <a:tc>
                  <a:txBody>
                    <a:bodyPr/>
                    <a:lstStyle/>
                    <a:p>
                      <a:pPr algn="ctr" rtl="1"/>
                      <a:r>
                        <a:rPr lang="he-IL" sz="1200" dirty="0"/>
                        <a:t>416</a:t>
                      </a:r>
                    </a:p>
                  </a:txBody>
                  <a:tcPr/>
                </a:tc>
                <a:tc>
                  <a:txBody>
                    <a:bodyPr/>
                    <a:lstStyle/>
                    <a:p>
                      <a:pPr algn="ctr" rtl="1"/>
                      <a:r>
                        <a:rPr lang="he-IL" sz="1200" dirty="0"/>
                        <a:t>530</a:t>
                      </a:r>
                    </a:p>
                  </a:txBody>
                  <a:tcPr/>
                </a:tc>
                <a:tc>
                  <a:txBody>
                    <a:bodyPr/>
                    <a:lstStyle/>
                    <a:p>
                      <a:pPr algn="ctr" rtl="1"/>
                      <a:r>
                        <a:rPr lang="he-IL" sz="1200" dirty="0"/>
                        <a:t>458</a:t>
                      </a:r>
                    </a:p>
                  </a:txBody>
                  <a:tcPr/>
                </a:tc>
                <a:tc>
                  <a:txBody>
                    <a:bodyPr/>
                    <a:lstStyle/>
                    <a:p>
                      <a:pPr algn="ctr" rtl="1"/>
                      <a:r>
                        <a:rPr lang="he-IL" sz="1200" dirty="0"/>
                        <a:t>0.52</a:t>
                      </a:r>
                    </a:p>
                  </a:txBody>
                  <a:tcPr/>
                </a:tc>
                <a:extLst>
                  <a:ext uri="{0D108BD9-81ED-4DB2-BD59-A6C34878D82A}">
                    <a16:rowId xmlns:a16="http://schemas.microsoft.com/office/drawing/2014/main" val="2736570282"/>
                  </a:ext>
                </a:extLst>
              </a:tr>
              <a:tr h="294685">
                <a:tc>
                  <a:txBody>
                    <a:bodyPr/>
                    <a:lstStyle/>
                    <a:p>
                      <a:pPr algn="ctr" rtl="1"/>
                      <a:r>
                        <a:rPr lang="he-IL" sz="1200" dirty="0" err="1"/>
                        <a:t>אבטין</a:t>
                      </a:r>
                      <a:endParaRPr lang="he-IL" sz="1200" dirty="0"/>
                    </a:p>
                  </a:txBody>
                  <a:tcPr/>
                </a:tc>
                <a:tc>
                  <a:txBody>
                    <a:bodyPr/>
                    <a:lstStyle/>
                    <a:p>
                      <a:pPr algn="ctr" rtl="1"/>
                      <a:r>
                        <a:rPr lang="he-IL" sz="1200" dirty="0"/>
                        <a:t>1</a:t>
                      </a:r>
                    </a:p>
                  </a:txBody>
                  <a:tcPr/>
                </a:tc>
                <a:tc>
                  <a:txBody>
                    <a:bodyPr/>
                    <a:lstStyle/>
                    <a:p>
                      <a:pPr algn="ctr" rtl="1"/>
                      <a:r>
                        <a:rPr lang="he-IL" sz="1200" dirty="0"/>
                        <a:t>573</a:t>
                      </a:r>
                    </a:p>
                  </a:txBody>
                  <a:tcPr/>
                </a:tc>
                <a:tc>
                  <a:txBody>
                    <a:bodyPr/>
                    <a:lstStyle/>
                    <a:p>
                      <a:pPr algn="ctr" rtl="1"/>
                      <a:r>
                        <a:rPr lang="he-IL" sz="1200" dirty="0"/>
                        <a:t>175</a:t>
                      </a:r>
                    </a:p>
                  </a:txBody>
                  <a:tcPr/>
                </a:tc>
                <a:tc>
                  <a:txBody>
                    <a:bodyPr/>
                    <a:lstStyle/>
                    <a:p>
                      <a:pPr algn="ctr" rtl="1"/>
                      <a:r>
                        <a:rPr lang="he-IL" sz="1200" dirty="0"/>
                        <a:t>577</a:t>
                      </a:r>
                    </a:p>
                  </a:txBody>
                  <a:tcPr/>
                </a:tc>
                <a:tc>
                  <a:txBody>
                    <a:bodyPr/>
                    <a:lstStyle/>
                    <a:p>
                      <a:pPr algn="ctr" rtl="1"/>
                      <a:r>
                        <a:rPr lang="he-IL" sz="1200" dirty="0"/>
                        <a:t>267</a:t>
                      </a:r>
                    </a:p>
                  </a:txBody>
                  <a:tcPr/>
                </a:tc>
                <a:tc>
                  <a:txBody>
                    <a:bodyPr/>
                    <a:lstStyle/>
                    <a:p>
                      <a:pPr algn="ctr" rtl="1"/>
                      <a:r>
                        <a:rPr lang="he-IL" sz="1200" dirty="0"/>
                        <a:t>0.52</a:t>
                      </a:r>
                    </a:p>
                  </a:txBody>
                  <a:tcPr/>
                </a:tc>
                <a:extLst>
                  <a:ext uri="{0D108BD9-81ED-4DB2-BD59-A6C34878D82A}">
                    <a16:rowId xmlns:a16="http://schemas.microsoft.com/office/drawing/2014/main" val="2548811828"/>
                  </a:ext>
                </a:extLst>
              </a:tr>
              <a:tr h="294685">
                <a:tc>
                  <a:txBody>
                    <a:bodyPr/>
                    <a:lstStyle/>
                    <a:p>
                      <a:pPr algn="ctr" rtl="1"/>
                      <a:r>
                        <a:rPr lang="he-IL" sz="1200" dirty="0" err="1"/>
                        <a:t>פוריידיס</a:t>
                      </a:r>
                      <a:endParaRPr lang="he-IL" sz="1200" dirty="0"/>
                    </a:p>
                  </a:txBody>
                  <a:tcPr/>
                </a:tc>
                <a:tc>
                  <a:txBody>
                    <a:bodyPr/>
                    <a:lstStyle/>
                    <a:p>
                      <a:pPr algn="ctr" rtl="1"/>
                      <a:r>
                        <a:rPr lang="he-IL" sz="1200" dirty="0"/>
                        <a:t>3</a:t>
                      </a:r>
                    </a:p>
                  </a:txBody>
                  <a:tcPr/>
                </a:tc>
                <a:tc>
                  <a:txBody>
                    <a:bodyPr/>
                    <a:lstStyle/>
                    <a:p>
                      <a:pPr algn="ctr" rtl="1"/>
                      <a:r>
                        <a:rPr lang="he-IL" sz="1200" dirty="0"/>
                        <a:t>689</a:t>
                      </a:r>
                    </a:p>
                  </a:txBody>
                  <a:tcPr/>
                </a:tc>
                <a:tc>
                  <a:txBody>
                    <a:bodyPr/>
                    <a:lstStyle/>
                    <a:p>
                      <a:pPr algn="ctr" rtl="1"/>
                      <a:r>
                        <a:rPr lang="he-IL" sz="1200" dirty="0"/>
                        <a:t>478</a:t>
                      </a:r>
                    </a:p>
                  </a:txBody>
                  <a:tcPr/>
                </a:tc>
                <a:tc>
                  <a:txBody>
                    <a:bodyPr/>
                    <a:lstStyle/>
                    <a:p>
                      <a:pPr algn="ctr" rtl="1"/>
                      <a:r>
                        <a:rPr lang="he-IL" sz="1200" dirty="0"/>
                        <a:t>703</a:t>
                      </a:r>
                    </a:p>
                  </a:txBody>
                  <a:tcPr/>
                </a:tc>
                <a:tc>
                  <a:txBody>
                    <a:bodyPr/>
                    <a:lstStyle/>
                    <a:p>
                      <a:pPr algn="ctr" rtl="1"/>
                      <a:r>
                        <a:rPr lang="he-IL" sz="1200" dirty="0"/>
                        <a:t>302</a:t>
                      </a:r>
                    </a:p>
                  </a:txBody>
                  <a:tcPr/>
                </a:tc>
                <a:tc>
                  <a:txBody>
                    <a:bodyPr/>
                    <a:lstStyle/>
                    <a:p>
                      <a:pPr algn="ctr" rtl="1"/>
                      <a:r>
                        <a:rPr lang="he-IL" sz="1200" dirty="0"/>
                        <a:t>0.48</a:t>
                      </a:r>
                    </a:p>
                  </a:txBody>
                  <a:tcPr/>
                </a:tc>
                <a:extLst>
                  <a:ext uri="{0D108BD9-81ED-4DB2-BD59-A6C34878D82A}">
                    <a16:rowId xmlns:a16="http://schemas.microsoft.com/office/drawing/2014/main" val="1748755915"/>
                  </a:ext>
                </a:extLst>
              </a:tr>
              <a:tr h="444064">
                <a:tc>
                  <a:txBody>
                    <a:bodyPr/>
                    <a:lstStyle/>
                    <a:p>
                      <a:pPr algn="ctr" rtl="1"/>
                      <a:r>
                        <a:rPr lang="he-IL" sz="1200" dirty="0"/>
                        <a:t>מעלה עירון</a:t>
                      </a:r>
                    </a:p>
                  </a:txBody>
                  <a:tcPr/>
                </a:tc>
                <a:tc>
                  <a:txBody>
                    <a:bodyPr/>
                    <a:lstStyle/>
                    <a:p>
                      <a:pPr algn="ctr" rtl="1"/>
                      <a:r>
                        <a:rPr lang="he-IL" sz="1200" dirty="0"/>
                        <a:t>15</a:t>
                      </a:r>
                    </a:p>
                  </a:txBody>
                  <a:tcPr/>
                </a:tc>
                <a:tc>
                  <a:txBody>
                    <a:bodyPr/>
                    <a:lstStyle/>
                    <a:p>
                      <a:pPr algn="ctr" rtl="1"/>
                      <a:r>
                        <a:rPr lang="he-IL" sz="1200" dirty="0"/>
                        <a:t>598</a:t>
                      </a:r>
                    </a:p>
                  </a:txBody>
                  <a:tcPr/>
                </a:tc>
                <a:tc>
                  <a:txBody>
                    <a:bodyPr/>
                    <a:lstStyle/>
                    <a:p>
                      <a:pPr algn="ctr" rtl="1"/>
                      <a:r>
                        <a:rPr lang="he-IL" sz="1200" dirty="0"/>
                        <a:t>198</a:t>
                      </a:r>
                    </a:p>
                  </a:txBody>
                  <a:tcPr/>
                </a:tc>
                <a:tc>
                  <a:txBody>
                    <a:bodyPr/>
                    <a:lstStyle/>
                    <a:p>
                      <a:pPr algn="ctr" rtl="1"/>
                      <a:r>
                        <a:rPr lang="he-IL" sz="1200" dirty="0"/>
                        <a:t>607</a:t>
                      </a:r>
                    </a:p>
                  </a:txBody>
                  <a:tcPr/>
                </a:tc>
                <a:tc>
                  <a:txBody>
                    <a:bodyPr/>
                    <a:lstStyle/>
                    <a:p>
                      <a:pPr algn="ctr" rtl="1"/>
                      <a:r>
                        <a:rPr lang="he-IL" sz="1200" dirty="0"/>
                        <a:t>299</a:t>
                      </a:r>
                    </a:p>
                  </a:txBody>
                  <a:tcPr/>
                </a:tc>
                <a:tc>
                  <a:txBody>
                    <a:bodyPr/>
                    <a:lstStyle/>
                    <a:p>
                      <a:pPr algn="ctr" rtl="1"/>
                      <a:r>
                        <a:rPr lang="he-IL" sz="1200" dirty="0"/>
                        <a:t>0.45</a:t>
                      </a:r>
                    </a:p>
                  </a:txBody>
                  <a:tcPr/>
                </a:tc>
                <a:extLst>
                  <a:ext uri="{0D108BD9-81ED-4DB2-BD59-A6C34878D82A}">
                    <a16:rowId xmlns:a16="http://schemas.microsoft.com/office/drawing/2014/main" val="3568334070"/>
                  </a:ext>
                </a:extLst>
              </a:tr>
              <a:tr h="294685">
                <a:tc>
                  <a:txBody>
                    <a:bodyPr/>
                    <a:lstStyle/>
                    <a:p>
                      <a:pPr algn="ctr" rtl="1"/>
                      <a:r>
                        <a:rPr lang="he-IL" sz="1200" dirty="0" err="1"/>
                        <a:t>פוריידיס</a:t>
                      </a:r>
                      <a:endParaRPr lang="he-IL" sz="1200" dirty="0"/>
                    </a:p>
                  </a:txBody>
                  <a:tcPr/>
                </a:tc>
                <a:tc>
                  <a:txBody>
                    <a:bodyPr/>
                    <a:lstStyle/>
                    <a:p>
                      <a:pPr algn="ctr" rtl="1"/>
                      <a:r>
                        <a:rPr lang="he-IL" sz="1200" dirty="0"/>
                        <a:t>7</a:t>
                      </a:r>
                    </a:p>
                  </a:txBody>
                  <a:tcPr/>
                </a:tc>
                <a:tc>
                  <a:txBody>
                    <a:bodyPr/>
                    <a:lstStyle/>
                    <a:p>
                      <a:pPr algn="ctr" rtl="1"/>
                      <a:r>
                        <a:rPr lang="he-IL" sz="1200" dirty="0"/>
                        <a:t>712</a:t>
                      </a:r>
                    </a:p>
                  </a:txBody>
                  <a:tcPr/>
                </a:tc>
                <a:tc>
                  <a:txBody>
                    <a:bodyPr/>
                    <a:lstStyle/>
                    <a:p>
                      <a:pPr algn="ctr" rtl="1"/>
                      <a:r>
                        <a:rPr lang="he-IL" sz="1200" dirty="0"/>
                        <a:t>524</a:t>
                      </a:r>
                    </a:p>
                  </a:txBody>
                  <a:tcPr/>
                </a:tc>
                <a:tc>
                  <a:txBody>
                    <a:bodyPr/>
                    <a:lstStyle/>
                    <a:p>
                      <a:pPr algn="ctr" rtl="1"/>
                      <a:r>
                        <a:rPr lang="he-IL" sz="1200" dirty="0"/>
                        <a:t>725</a:t>
                      </a:r>
                    </a:p>
                  </a:txBody>
                  <a:tcPr/>
                </a:tc>
                <a:tc>
                  <a:txBody>
                    <a:bodyPr/>
                    <a:lstStyle/>
                    <a:p>
                      <a:pPr algn="ctr" rtl="1"/>
                      <a:r>
                        <a:rPr lang="he-IL" sz="1200" dirty="0"/>
                        <a:t>369</a:t>
                      </a:r>
                    </a:p>
                  </a:txBody>
                  <a:tcPr/>
                </a:tc>
                <a:tc>
                  <a:txBody>
                    <a:bodyPr/>
                    <a:lstStyle/>
                    <a:p>
                      <a:pPr algn="ctr" rtl="1"/>
                      <a:r>
                        <a:rPr lang="he-IL" sz="1200" dirty="0"/>
                        <a:t>0.45</a:t>
                      </a:r>
                    </a:p>
                  </a:txBody>
                  <a:tcPr/>
                </a:tc>
                <a:extLst>
                  <a:ext uri="{0D108BD9-81ED-4DB2-BD59-A6C34878D82A}">
                    <a16:rowId xmlns:a16="http://schemas.microsoft.com/office/drawing/2014/main" val="172313279"/>
                  </a:ext>
                </a:extLst>
              </a:tr>
              <a:tr h="294685">
                <a:tc>
                  <a:txBody>
                    <a:bodyPr/>
                    <a:lstStyle/>
                    <a:p>
                      <a:pPr algn="ctr" rtl="1"/>
                      <a:r>
                        <a:rPr lang="he-IL" sz="1200" dirty="0" err="1"/>
                        <a:t>יאנוח</a:t>
                      </a:r>
                      <a:r>
                        <a:rPr lang="he-IL" sz="1200" dirty="0"/>
                        <a:t>-ג'ת</a:t>
                      </a:r>
                    </a:p>
                  </a:txBody>
                  <a:tcPr/>
                </a:tc>
                <a:tc>
                  <a:txBody>
                    <a:bodyPr/>
                    <a:lstStyle/>
                    <a:p>
                      <a:pPr algn="ctr" rtl="1"/>
                      <a:r>
                        <a:rPr lang="he-IL" sz="1200" dirty="0"/>
                        <a:t>5</a:t>
                      </a:r>
                    </a:p>
                  </a:txBody>
                  <a:tcPr/>
                </a:tc>
                <a:tc>
                  <a:txBody>
                    <a:bodyPr/>
                    <a:lstStyle/>
                    <a:p>
                      <a:pPr algn="ctr" rtl="1"/>
                      <a:r>
                        <a:rPr lang="he-IL" sz="1200" dirty="0"/>
                        <a:t>758</a:t>
                      </a:r>
                    </a:p>
                  </a:txBody>
                  <a:tcPr/>
                </a:tc>
                <a:tc>
                  <a:txBody>
                    <a:bodyPr/>
                    <a:lstStyle/>
                    <a:p>
                      <a:pPr algn="ctr" rtl="1"/>
                      <a:r>
                        <a:rPr lang="he-IL" sz="1200" dirty="0"/>
                        <a:t>512</a:t>
                      </a:r>
                    </a:p>
                  </a:txBody>
                  <a:tcPr/>
                </a:tc>
                <a:tc>
                  <a:txBody>
                    <a:bodyPr/>
                    <a:lstStyle/>
                    <a:p>
                      <a:pPr algn="ctr" rtl="1"/>
                      <a:r>
                        <a:rPr lang="he-IL" sz="1200" dirty="0"/>
                        <a:t>760</a:t>
                      </a:r>
                    </a:p>
                  </a:txBody>
                  <a:tcPr/>
                </a:tc>
                <a:tc>
                  <a:txBody>
                    <a:bodyPr/>
                    <a:lstStyle/>
                    <a:p>
                      <a:pPr algn="ctr" rtl="1"/>
                      <a:r>
                        <a:rPr lang="he-IL" sz="1200" dirty="0"/>
                        <a:t>439</a:t>
                      </a:r>
                    </a:p>
                  </a:txBody>
                  <a:tcPr/>
                </a:tc>
                <a:tc>
                  <a:txBody>
                    <a:bodyPr/>
                    <a:lstStyle/>
                    <a:p>
                      <a:pPr algn="ctr" rtl="1"/>
                      <a:r>
                        <a:rPr lang="he-IL" sz="1200" dirty="0"/>
                        <a:t>0.41</a:t>
                      </a:r>
                    </a:p>
                  </a:txBody>
                  <a:tcPr/>
                </a:tc>
                <a:extLst>
                  <a:ext uri="{0D108BD9-81ED-4DB2-BD59-A6C34878D82A}">
                    <a16:rowId xmlns:a16="http://schemas.microsoft.com/office/drawing/2014/main" val="1613382394"/>
                  </a:ext>
                </a:extLst>
              </a:tr>
              <a:tr h="444064">
                <a:tc>
                  <a:txBody>
                    <a:bodyPr/>
                    <a:lstStyle/>
                    <a:p>
                      <a:pPr algn="ctr" rtl="1"/>
                      <a:r>
                        <a:rPr lang="he-IL" sz="1200" dirty="0" err="1"/>
                        <a:t>כסרא-סמיע</a:t>
                      </a:r>
                      <a:endParaRPr lang="he-IL" sz="1200" dirty="0"/>
                    </a:p>
                  </a:txBody>
                  <a:tcPr/>
                </a:tc>
                <a:tc>
                  <a:txBody>
                    <a:bodyPr/>
                    <a:lstStyle/>
                    <a:p>
                      <a:pPr algn="ctr" rtl="1"/>
                      <a:r>
                        <a:rPr lang="he-IL" sz="1200" dirty="0"/>
                        <a:t>9</a:t>
                      </a:r>
                    </a:p>
                  </a:txBody>
                  <a:tcPr/>
                </a:tc>
                <a:tc>
                  <a:txBody>
                    <a:bodyPr/>
                    <a:lstStyle/>
                    <a:p>
                      <a:pPr algn="ctr" rtl="1"/>
                      <a:r>
                        <a:rPr lang="he-IL" sz="1200" dirty="0"/>
                        <a:t>602</a:t>
                      </a:r>
                    </a:p>
                  </a:txBody>
                  <a:tcPr/>
                </a:tc>
                <a:tc>
                  <a:txBody>
                    <a:bodyPr/>
                    <a:lstStyle/>
                    <a:p>
                      <a:pPr algn="ctr" rtl="1"/>
                      <a:r>
                        <a:rPr lang="he-IL" sz="1200" dirty="0"/>
                        <a:t>397</a:t>
                      </a:r>
                    </a:p>
                  </a:txBody>
                  <a:tcPr/>
                </a:tc>
                <a:tc>
                  <a:txBody>
                    <a:bodyPr/>
                    <a:lstStyle/>
                    <a:p>
                      <a:pPr algn="ctr" rtl="1"/>
                      <a:r>
                        <a:rPr lang="he-IL" sz="1200" dirty="0"/>
                        <a:t>607</a:t>
                      </a:r>
                    </a:p>
                  </a:txBody>
                  <a:tcPr/>
                </a:tc>
                <a:tc>
                  <a:txBody>
                    <a:bodyPr/>
                    <a:lstStyle/>
                    <a:p>
                      <a:pPr algn="ctr" rtl="1"/>
                      <a:r>
                        <a:rPr lang="he-IL" sz="1200" dirty="0"/>
                        <a:t>128</a:t>
                      </a:r>
                    </a:p>
                  </a:txBody>
                  <a:tcPr/>
                </a:tc>
                <a:tc>
                  <a:txBody>
                    <a:bodyPr/>
                    <a:lstStyle/>
                    <a:p>
                      <a:pPr algn="ctr" rtl="1"/>
                      <a:r>
                        <a:rPr lang="he-IL" sz="1200" dirty="0"/>
                        <a:t>0.41</a:t>
                      </a:r>
                    </a:p>
                  </a:txBody>
                  <a:tcPr/>
                </a:tc>
                <a:extLst>
                  <a:ext uri="{0D108BD9-81ED-4DB2-BD59-A6C34878D82A}">
                    <a16:rowId xmlns:a16="http://schemas.microsoft.com/office/drawing/2014/main" val="610172450"/>
                  </a:ext>
                </a:extLst>
              </a:tr>
              <a:tr h="266438">
                <a:tc>
                  <a:txBody>
                    <a:bodyPr/>
                    <a:lstStyle/>
                    <a:p>
                      <a:pPr algn="ctr" rtl="1"/>
                      <a:r>
                        <a:rPr lang="he-IL" sz="1200" dirty="0"/>
                        <a:t>אל סייד</a:t>
                      </a:r>
                    </a:p>
                  </a:txBody>
                  <a:tcPr/>
                </a:tc>
                <a:tc>
                  <a:txBody>
                    <a:bodyPr/>
                    <a:lstStyle/>
                    <a:p>
                      <a:pPr algn="ctr" rtl="1"/>
                      <a:r>
                        <a:rPr lang="he-IL" sz="1200" dirty="0"/>
                        <a:t>3</a:t>
                      </a:r>
                    </a:p>
                  </a:txBody>
                  <a:tcPr/>
                </a:tc>
                <a:tc>
                  <a:txBody>
                    <a:bodyPr/>
                    <a:lstStyle/>
                    <a:p>
                      <a:pPr algn="ctr" rtl="1"/>
                      <a:r>
                        <a:rPr lang="he-IL" sz="1200" dirty="0"/>
                        <a:t>577</a:t>
                      </a:r>
                    </a:p>
                  </a:txBody>
                  <a:tcPr/>
                </a:tc>
                <a:tc>
                  <a:txBody>
                    <a:bodyPr/>
                    <a:lstStyle/>
                    <a:p>
                      <a:pPr algn="ctr" rtl="1"/>
                      <a:r>
                        <a:rPr lang="he-IL" sz="1200" dirty="0"/>
                        <a:t>212</a:t>
                      </a:r>
                    </a:p>
                  </a:txBody>
                  <a:tcPr/>
                </a:tc>
                <a:tc>
                  <a:txBody>
                    <a:bodyPr/>
                    <a:lstStyle/>
                    <a:p>
                      <a:pPr algn="ctr" rtl="1"/>
                      <a:r>
                        <a:rPr lang="he-IL" sz="1200" dirty="0"/>
                        <a:t>592</a:t>
                      </a:r>
                    </a:p>
                  </a:txBody>
                  <a:tcPr/>
                </a:tc>
                <a:tc>
                  <a:txBody>
                    <a:bodyPr/>
                    <a:lstStyle/>
                    <a:p>
                      <a:pPr algn="ctr" rtl="1"/>
                      <a:r>
                        <a:rPr lang="he-IL" sz="1200" dirty="0"/>
                        <a:t>266</a:t>
                      </a:r>
                    </a:p>
                  </a:txBody>
                  <a:tcPr/>
                </a:tc>
                <a:tc>
                  <a:txBody>
                    <a:bodyPr/>
                    <a:lstStyle/>
                    <a:p>
                      <a:pPr algn="ctr" rtl="1"/>
                      <a:r>
                        <a:rPr lang="he-IL" sz="1200" dirty="0"/>
                        <a:t>0.37</a:t>
                      </a:r>
                    </a:p>
                  </a:txBody>
                  <a:tcPr/>
                </a:tc>
                <a:extLst>
                  <a:ext uri="{0D108BD9-81ED-4DB2-BD59-A6C34878D82A}">
                    <a16:rowId xmlns:a16="http://schemas.microsoft.com/office/drawing/2014/main" val="3217180777"/>
                  </a:ext>
                </a:extLst>
              </a:tr>
            </a:tbl>
          </a:graphicData>
        </a:graphic>
      </p:graphicFrame>
      <p:sp>
        <p:nvSpPr>
          <p:cNvPr id="8" name="תיבת טקסט 7">
            <a:extLst>
              <a:ext uri="{FF2B5EF4-FFF2-40B4-BE49-F238E27FC236}">
                <a16:creationId xmlns:a16="http://schemas.microsoft.com/office/drawing/2014/main" id="{E6F1C89E-B84F-4D3B-B66F-4E60F51C1C04}"/>
              </a:ext>
            </a:extLst>
          </p:cNvPr>
          <p:cNvSpPr txBox="1"/>
          <p:nvPr/>
        </p:nvSpPr>
        <p:spPr>
          <a:xfrm>
            <a:off x="4922147" y="1400224"/>
            <a:ext cx="433176" cy="2539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1">
            <a:spAutoFit/>
          </a:bodyPr>
          <a:lstStyle/>
          <a:p>
            <a:r>
              <a:rPr lang="he-IL" sz="1050" dirty="0"/>
              <a:t>ש"ס</a:t>
            </a:r>
          </a:p>
        </p:txBody>
      </p:sp>
      <p:cxnSp>
        <p:nvCxnSpPr>
          <p:cNvPr id="9" name="מחבר חץ ישר 8">
            <a:extLst>
              <a:ext uri="{FF2B5EF4-FFF2-40B4-BE49-F238E27FC236}">
                <a16:creationId xmlns:a16="http://schemas.microsoft.com/office/drawing/2014/main" id="{1511DEF9-B861-46C8-84F6-AB90405B6C9A}"/>
              </a:ext>
            </a:extLst>
          </p:cNvPr>
          <p:cNvCxnSpPr>
            <a:cxnSpLocks/>
          </p:cNvCxnSpPr>
          <p:nvPr/>
        </p:nvCxnSpPr>
        <p:spPr>
          <a:xfrm flipH="1">
            <a:off x="4749114" y="1663699"/>
            <a:ext cx="267948" cy="21015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1" name="תיבת טקסט 10">
            <a:extLst>
              <a:ext uri="{FF2B5EF4-FFF2-40B4-BE49-F238E27FC236}">
                <a16:creationId xmlns:a16="http://schemas.microsoft.com/office/drawing/2014/main" id="{3288D6CF-66E6-4CFC-A446-D516EEBFF252}"/>
              </a:ext>
            </a:extLst>
          </p:cNvPr>
          <p:cNvSpPr txBox="1"/>
          <p:nvPr/>
        </p:nvSpPr>
        <p:spPr>
          <a:xfrm>
            <a:off x="2147199" y="1619935"/>
            <a:ext cx="558166" cy="2539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1">
            <a:spAutoFit/>
          </a:bodyPr>
          <a:lstStyle/>
          <a:p>
            <a:r>
              <a:rPr lang="he-IL" sz="1050" dirty="0"/>
              <a:t>הליכוד</a:t>
            </a:r>
          </a:p>
        </p:txBody>
      </p:sp>
      <p:cxnSp>
        <p:nvCxnSpPr>
          <p:cNvPr id="13" name="מחבר חץ ישר 12">
            <a:extLst>
              <a:ext uri="{FF2B5EF4-FFF2-40B4-BE49-F238E27FC236}">
                <a16:creationId xmlns:a16="http://schemas.microsoft.com/office/drawing/2014/main" id="{6CDEE983-D398-44CF-AB98-8BE3752A2D5F}"/>
              </a:ext>
            </a:extLst>
          </p:cNvPr>
          <p:cNvCxnSpPr>
            <a:cxnSpLocks/>
          </p:cNvCxnSpPr>
          <p:nvPr/>
        </p:nvCxnSpPr>
        <p:spPr>
          <a:xfrm flipV="1">
            <a:off x="2629485" y="1393331"/>
            <a:ext cx="380843" cy="16496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מחבר חץ ישר 14">
            <a:extLst>
              <a:ext uri="{FF2B5EF4-FFF2-40B4-BE49-F238E27FC236}">
                <a16:creationId xmlns:a16="http://schemas.microsoft.com/office/drawing/2014/main" id="{B423BC46-ADA3-45BE-8859-8D6377B4C27C}"/>
              </a:ext>
            </a:extLst>
          </p:cNvPr>
          <p:cNvCxnSpPr>
            <a:cxnSpLocks/>
          </p:cNvCxnSpPr>
          <p:nvPr/>
        </p:nvCxnSpPr>
        <p:spPr>
          <a:xfrm flipH="1" flipV="1">
            <a:off x="1941816" y="1393331"/>
            <a:ext cx="378808" cy="16496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מחבר חץ ישר 16">
            <a:extLst>
              <a:ext uri="{FF2B5EF4-FFF2-40B4-BE49-F238E27FC236}">
                <a16:creationId xmlns:a16="http://schemas.microsoft.com/office/drawing/2014/main" id="{B1142EC6-BC06-43EF-BBFF-BC9B0A74D9F1}"/>
              </a:ext>
            </a:extLst>
          </p:cNvPr>
          <p:cNvCxnSpPr>
            <a:cxnSpLocks/>
          </p:cNvCxnSpPr>
          <p:nvPr/>
        </p:nvCxnSpPr>
        <p:spPr>
          <a:xfrm flipH="1" flipV="1">
            <a:off x="811658" y="1746895"/>
            <a:ext cx="1250273" cy="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42021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01F94C-B44C-46D9-82F2-A4DD517A5ADE}"/>
              </a:ext>
            </a:extLst>
          </p:cNvPr>
          <p:cNvSpPr>
            <a:spLocks noGrp="1"/>
          </p:cNvSpPr>
          <p:nvPr>
            <p:ph type="title"/>
          </p:nvPr>
        </p:nvSpPr>
        <p:spPr>
          <a:xfrm>
            <a:off x="5183009" y="-146404"/>
            <a:ext cx="9498763" cy="934937"/>
          </a:xfrm>
        </p:spPr>
        <p:txBody>
          <a:bodyPr/>
          <a:lstStyle/>
          <a:p>
            <a:r>
              <a:rPr lang="he-IL" dirty="0"/>
              <a:t>שאלה 6 (בונוס)</a:t>
            </a:r>
          </a:p>
        </p:txBody>
      </p:sp>
      <p:sp>
        <p:nvSpPr>
          <p:cNvPr id="7" name="Content Placeholder 2">
            <a:extLst>
              <a:ext uri="{FF2B5EF4-FFF2-40B4-BE49-F238E27FC236}">
                <a16:creationId xmlns:a16="http://schemas.microsoft.com/office/drawing/2014/main" id="{EC3AFCA3-8219-4CE1-9475-1539DABBC70E}"/>
              </a:ext>
            </a:extLst>
          </p:cNvPr>
          <p:cNvSpPr txBox="1">
            <a:spLocks/>
          </p:cNvSpPr>
          <p:nvPr/>
        </p:nvSpPr>
        <p:spPr>
          <a:xfrm>
            <a:off x="117626" y="5106253"/>
            <a:ext cx="11897472" cy="1654141"/>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sz="1800" dirty="0"/>
              <a:t>גרף זה מתאר זיהוי קלפיות חריגות על פי שינוי באחוזי הקולות הפסולים בין מערכות הבחירות.</a:t>
            </a:r>
          </a:p>
          <a:p>
            <a:pPr algn="just" rtl="1"/>
            <a:r>
              <a:rPr lang="he-IL" sz="1800" dirty="0"/>
              <a:t>הקלפיות שפרעם 34 ועראבה 11 הופיעו בשקפים הקודמים בשל פסילת קולות מרובה (100% פסילה בבחירות ספטמבר) .</a:t>
            </a:r>
          </a:p>
          <a:p>
            <a:pPr algn="just" rtl="1"/>
            <a:r>
              <a:rPr lang="he-IL" sz="1800" dirty="0"/>
              <a:t>ניתן לראות את ההטרוגניות בפסילת הקולות בקלפיות השונות, לא ניתן לזהות מאפיינים משמעותיים עבור הקלפיות שבהן הייתה פסילה משמעותית למעט שתי הקלפיות החריגות (שפרעם 34 ועראבה 11 ).</a:t>
            </a:r>
          </a:p>
        </p:txBody>
      </p:sp>
      <p:pic>
        <p:nvPicPr>
          <p:cNvPr id="3" name="Picture 2">
            <a:extLst>
              <a:ext uri="{FF2B5EF4-FFF2-40B4-BE49-F238E27FC236}">
                <a16:creationId xmlns:a16="http://schemas.microsoft.com/office/drawing/2014/main" id="{40777AA0-FD7E-4C1B-9B9D-FE777D9C87DD}"/>
              </a:ext>
            </a:extLst>
          </p:cNvPr>
          <p:cNvPicPr>
            <a:picLocks noChangeAspect="1"/>
          </p:cNvPicPr>
          <p:nvPr/>
        </p:nvPicPr>
        <p:blipFill>
          <a:blip r:embed="rId2"/>
          <a:stretch>
            <a:fillRect/>
          </a:stretch>
        </p:blipFill>
        <p:spPr>
          <a:xfrm>
            <a:off x="339756" y="675229"/>
            <a:ext cx="6595300" cy="4133077"/>
          </a:xfrm>
          <a:prstGeom prst="rect">
            <a:avLst/>
          </a:prstGeom>
        </p:spPr>
      </p:pic>
      <p:graphicFrame>
        <p:nvGraphicFramePr>
          <p:cNvPr id="5" name="טבלה 4">
            <a:extLst>
              <a:ext uri="{FF2B5EF4-FFF2-40B4-BE49-F238E27FC236}">
                <a16:creationId xmlns:a16="http://schemas.microsoft.com/office/drawing/2014/main" id="{ED212F82-D193-4746-827F-A99631728902}"/>
              </a:ext>
            </a:extLst>
          </p:cNvPr>
          <p:cNvGraphicFramePr>
            <a:graphicFrameLocks noGrp="1"/>
          </p:cNvGraphicFramePr>
          <p:nvPr>
            <p:extLst>
              <p:ext uri="{D42A27DB-BD31-4B8C-83A1-F6EECF244321}">
                <p14:modId xmlns:p14="http://schemas.microsoft.com/office/powerpoint/2010/main" val="672566724"/>
              </p:ext>
            </p:extLst>
          </p:nvPr>
        </p:nvGraphicFramePr>
        <p:xfrm>
          <a:off x="7017245" y="697004"/>
          <a:ext cx="5114823" cy="4299160"/>
        </p:xfrm>
        <a:graphic>
          <a:graphicData uri="http://schemas.openxmlformats.org/drawingml/2006/table">
            <a:tbl>
              <a:tblPr rtl="1" firstRow="1" bandRow="1">
                <a:tableStyleId>{93296810-A885-4BE3-A3E7-6D5BEEA58F35}</a:tableStyleId>
              </a:tblPr>
              <a:tblGrid>
                <a:gridCol w="730689">
                  <a:extLst>
                    <a:ext uri="{9D8B030D-6E8A-4147-A177-3AD203B41FA5}">
                      <a16:colId xmlns:a16="http://schemas.microsoft.com/office/drawing/2014/main" val="4040887662"/>
                    </a:ext>
                  </a:extLst>
                </a:gridCol>
                <a:gridCol w="730689">
                  <a:extLst>
                    <a:ext uri="{9D8B030D-6E8A-4147-A177-3AD203B41FA5}">
                      <a16:colId xmlns:a16="http://schemas.microsoft.com/office/drawing/2014/main" val="789789043"/>
                    </a:ext>
                  </a:extLst>
                </a:gridCol>
                <a:gridCol w="730689">
                  <a:extLst>
                    <a:ext uri="{9D8B030D-6E8A-4147-A177-3AD203B41FA5}">
                      <a16:colId xmlns:a16="http://schemas.microsoft.com/office/drawing/2014/main" val="1265362445"/>
                    </a:ext>
                  </a:extLst>
                </a:gridCol>
                <a:gridCol w="730689">
                  <a:extLst>
                    <a:ext uri="{9D8B030D-6E8A-4147-A177-3AD203B41FA5}">
                      <a16:colId xmlns:a16="http://schemas.microsoft.com/office/drawing/2014/main" val="3853105631"/>
                    </a:ext>
                  </a:extLst>
                </a:gridCol>
                <a:gridCol w="730689">
                  <a:extLst>
                    <a:ext uri="{9D8B030D-6E8A-4147-A177-3AD203B41FA5}">
                      <a16:colId xmlns:a16="http://schemas.microsoft.com/office/drawing/2014/main" val="3911658596"/>
                    </a:ext>
                  </a:extLst>
                </a:gridCol>
                <a:gridCol w="730689">
                  <a:extLst>
                    <a:ext uri="{9D8B030D-6E8A-4147-A177-3AD203B41FA5}">
                      <a16:colId xmlns:a16="http://schemas.microsoft.com/office/drawing/2014/main" val="3024590595"/>
                    </a:ext>
                  </a:extLst>
                </a:gridCol>
                <a:gridCol w="730689">
                  <a:extLst>
                    <a:ext uri="{9D8B030D-6E8A-4147-A177-3AD203B41FA5}">
                      <a16:colId xmlns:a16="http://schemas.microsoft.com/office/drawing/2014/main" val="2087429914"/>
                    </a:ext>
                  </a:extLst>
                </a:gridCol>
              </a:tblGrid>
              <a:tr h="638874">
                <a:tc>
                  <a:txBody>
                    <a:bodyPr/>
                    <a:lstStyle/>
                    <a:p>
                      <a:pPr algn="ctr" rtl="1"/>
                      <a:r>
                        <a:rPr lang="he-IL" sz="1200" dirty="0"/>
                        <a:t>יישוב</a:t>
                      </a:r>
                    </a:p>
                  </a:txBody>
                  <a:tcPr/>
                </a:tc>
                <a:tc>
                  <a:txBody>
                    <a:bodyPr/>
                    <a:lstStyle/>
                    <a:p>
                      <a:pPr algn="ctr" rtl="1"/>
                      <a:r>
                        <a:rPr lang="he-IL" sz="1200" dirty="0"/>
                        <a:t>מס' קלפי</a:t>
                      </a:r>
                    </a:p>
                  </a:txBody>
                  <a:tcPr/>
                </a:tc>
                <a:tc>
                  <a:txBody>
                    <a:bodyPr/>
                    <a:lstStyle/>
                    <a:p>
                      <a:pPr algn="ctr" rtl="1"/>
                      <a:r>
                        <a:rPr lang="he-IL" sz="1200" dirty="0"/>
                        <a:t>בזב אפריל</a:t>
                      </a:r>
                    </a:p>
                  </a:txBody>
                  <a:tcPr/>
                </a:tc>
                <a:tc>
                  <a:txBody>
                    <a:bodyPr/>
                    <a:lstStyle/>
                    <a:p>
                      <a:pPr algn="ctr" rtl="1"/>
                      <a:r>
                        <a:rPr lang="he-IL" sz="1200" dirty="0"/>
                        <a:t>כשרים אפריל</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he-IL" sz="1200" dirty="0"/>
                        <a:t>בזב ספטמבר</a:t>
                      </a:r>
                    </a:p>
                  </a:txBody>
                  <a:tcPr/>
                </a:tc>
                <a:tc>
                  <a: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lang="he-IL" sz="1200" dirty="0"/>
                        <a:t>כשרים ספטמבר</a:t>
                      </a:r>
                    </a:p>
                  </a:txBody>
                  <a:tcPr/>
                </a:tc>
                <a:tc>
                  <a:txBody>
                    <a:bodyPr/>
                    <a:lstStyle/>
                    <a:p>
                      <a:pPr algn="ctr" rtl="1"/>
                      <a:r>
                        <a:rPr lang="he-IL" sz="1200" dirty="0"/>
                        <a:t>הפרש מקס' פסילה</a:t>
                      </a:r>
                    </a:p>
                  </a:txBody>
                  <a:tcPr/>
                </a:tc>
                <a:extLst>
                  <a:ext uri="{0D108BD9-81ED-4DB2-BD59-A6C34878D82A}">
                    <a16:rowId xmlns:a16="http://schemas.microsoft.com/office/drawing/2014/main" val="2431033377"/>
                  </a:ext>
                </a:extLst>
              </a:tr>
              <a:tr h="343085">
                <a:tc>
                  <a:txBody>
                    <a:bodyPr/>
                    <a:lstStyle/>
                    <a:p>
                      <a:pPr algn="ctr" rtl="1"/>
                      <a:r>
                        <a:rPr lang="he-IL" sz="1200" dirty="0"/>
                        <a:t>עראבה</a:t>
                      </a:r>
                    </a:p>
                  </a:txBody>
                  <a:tcPr/>
                </a:tc>
                <a:tc>
                  <a:txBody>
                    <a:bodyPr/>
                    <a:lstStyle/>
                    <a:p>
                      <a:pPr algn="ctr" rtl="1"/>
                      <a:r>
                        <a:rPr lang="he-IL" sz="1200" dirty="0"/>
                        <a:t>11</a:t>
                      </a:r>
                    </a:p>
                  </a:txBody>
                  <a:tcPr/>
                </a:tc>
                <a:tc>
                  <a:txBody>
                    <a:bodyPr/>
                    <a:lstStyle/>
                    <a:p>
                      <a:pPr algn="ctr" rtl="1"/>
                      <a:r>
                        <a:rPr lang="he-IL" sz="1200" dirty="0"/>
                        <a:t>726</a:t>
                      </a:r>
                    </a:p>
                  </a:txBody>
                  <a:tcPr/>
                </a:tc>
                <a:tc>
                  <a:txBody>
                    <a:bodyPr/>
                    <a:lstStyle/>
                    <a:p>
                      <a:pPr algn="ctr" rtl="1"/>
                      <a:r>
                        <a:rPr lang="he-IL" sz="1200" dirty="0"/>
                        <a:t>349</a:t>
                      </a:r>
                    </a:p>
                  </a:txBody>
                  <a:tcPr/>
                </a:tc>
                <a:tc>
                  <a:txBody>
                    <a:bodyPr/>
                    <a:lstStyle/>
                    <a:p>
                      <a:pPr algn="ctr" rtl="1"/>
                      <a:r>
                        <a:rPr lang="he-IL" sz="1200" dirty="0"/>
                        <a:t>743</a:t>
                      </a:r>
                    </a:p>
                  </a:txBody>
                  <a:tcPr/>
                </a:tc>
                <a:tc>
                  <a:txBody>
                    <a:bodyPr/>
                    <a:lstStyle/>
                    <a:p>
                      <a:pPr algn="ctr" rtl="1"/>
                      <a:r>
                        <a:rPr lang="he-IL" sz="1200" dirty="0"/>
                        <a:t>0</a:t>
                      </a:r>
                    </a:p>
                  </a:txBody>
                  <a:tcPr/>
                </a:tc>
                <a:tc>
                  <a:txBody>
                    <a:bodyPr/>
                    <a:lstStyle/>
                    <a:p>
                      <a:pPr algn="ctr" rtl="1"/>
                      <a:r>
                        <a:rPr lang="he-IL" sz="1200" dirty="0"/>
                        <a:t>99.43</a:t>
                      </a:r>
                    </a:p>
                  </a:txBody>
                  <a:tcPr/>
                </a:tc>
                <a:extLst>
                  <a:ext uri="{0D108BD9-81ED-4DB2-BD59-A6C34878D82A}">
                    <a16:rowId xmlns:a16="http://schemas.microsoft.com/office/drawing/2014/main" val="1089964700"/>
                  </a:ext>
                </a:extLst>
              </a:tr>
              <a:tr h="343085">
                <a:tc>
                  <a:txBody>
                    <a:bodyPr/>
                    <a:lstStyle/>
                    <a:p>
                      <a:pPr algn="ctr" rtl="1"/>
                      <a:r>
                        <a:rPr lang="he-IL" sz="1200" dirty="0"/>
                        <a:t>שפרעם</a:t>
                      </a:r>
                    </a:p>
                  </a:txBody>
                  <a:tcPr/>
                </a:tc>
                <a:tc>
                  <a:txBody>
                    <a:bodyPr/>
                    <a:lstStyle/>
                    <a:p>
                      <a:pPr algn="ctr" rtl="1"/>
                      <a:r>
                        <a:rPr lang="he-IL" sz="1200" dirty="0"/>
                        <a:t>34</a:t>
                      </a:r>
                    </a:p>
                  </a:txBody>
                  <a:tcPr/>
                </a:tc>
                <a:tc>
                  <a:txBody>
                    <a:bodyPr/>
                    <a:lstStyle/>
                    <a:p>
                      <a:pPr algn="ctr" rtl="1"/>
                      <a:r>
                        <a:rPr lang="he-IL" sz="1200" dirty="0"/>
                        <a:t>735</a:t>
                      </a:r>
                    </a:p>
                  </a:txBody>
                  <a:tcPr/>
                </a:tc>
                <a:tc>
                  <a:txBody>
                    <a:bodyPr/>
                    <a:lstStyle/>
                    <a:p>
                      <a:pPr algn="ctr" rtl="1"/>
                      <a:r>
                        <a:rPr lang="he-IL" sz="1200" dirty="0"/>
                        <a:t>412</a:t>
                      </a:r>
                    </a:p>
                  </a:txBody>
                  <a:tcPr/>
                </a:tc>
                <a:tc>
                  <a:txBody>
                    <a:bodyPr/>
                    <a:lstStyle/>
                    <a:p>
                      <a:pPr algn="ctr" rtl="1"/>
                      <a:r>
                        <a:rPr lang="he-IL" sz="1200" dirty="0"/>
                        <a:t>744</a:t>
                      </a:r>
                    </a:p>
                  </a:txBody>
                  <a:tcPr/>
                </a:tc>
                <a:tc>
                  <a:txBody>
                    <a:bodyPr/>
                    <a:lstStyle/>
                    <a:p>
                      <a:pPr algn="ctr" rtl="1"/>
                      <a:r>
                        <a:rPr lang="he-IL" sz="1200" dirty="0"/>
                        <a:t>0</a:t>
                      </a:r>
                    </a:p>
                  </a:txBody>
                  <a:tcPr/>
                </a:tc>
                <a:tc>
                  <a:txBody>
                    <a:bodyPr/>
                    <a:lstStyle/>
                    <a:p>
                      <a:pPr algn="ctr" rtl="1"/>
                      <a:r>
                        <a:rPr lang="he-IL" sz="1200" dirty="0"/>
                        <a:t>98.56</a:t>
                      </a:r>
                    </a:p>
                  </a:txBody>
                  <a:tcPr/>
                </a:tc>
                <a:extLst>
                  <a:ext uri="{0D108BD9-81ED-4DB2-BD59-A6C34878D82A}">
                    <a16:rowId xmlns:a16="http://schemas.microsoft.com/office/drawing/2014/main" val="2071963480"/>
                  </a:ext>
                </a:extLst>
              </a:tr>
              <a:tr h="343085">
                <a:tc>
                  <a:txBody>
                    <a:bodyPr/>
                    <a:lstStyle/>
                    <a:p>
                      <a:pPr algn="ctr" rtl="1"/>
                      <a:r>
                        <a:rPr lang="he-IL" sz="1200" dirty="0"/>
                        <a:t>ירכא</a:t>
                      </a:r>
                    </a:p>
                  </a:txBody>
                  <a:tcPr/>
                </a:tc>
                <a:tc>
                  <a:txBody>
                    <a:bodyPr/>
                    <a:lstStyle/>
                    <a:p>
                      <a:pPr algn="ctr" rtl="1"/>
                      <a:r>
                        <a:rPr lang="he-IL" sz="1200" dirty="0"/>
                        <a:t>7</a:t>
                      </a:r>
                    </a:p>
                  </a:txBody>
                  <a:tcPr/>
                </a:tc>
                <a:tc>
                  <a:txBody>
                    <a:bodyPr/>
                    <a:lstStyle/>
                    <a:p>
                      <a:pPr algn="ctr" rtl="1"/>
                      <a:r>
                        <a:rPr lang="he-IL" sz="1200" dirty="0"/>
                        <a:t>670</a:t>
                      </a:r>
                    </a:p>
                  </a:txBody>
                  <a:tcPr/>
                </a:tc>
                <a:tc>
                  <a:txBody>
                    <a:bodyPr/>
                    <a:lstStyle/>
                    <a:p>
                      <a:pPr algn="ctr" rtl="1"/>
                      <a:r>
                        <a:rPr lang="he-IL" sz="1200" dirty="0"/>
                        <a:t>614</a:t>
                      </a:r>
                    </a:p>
                  </a:txBody>
                  <a:tcPr/>
                </a:tc>
                <a:tc>
                  <a:txBody>
                    <a:bodyPr/>
                    <a:lstStyle/>
                    <a:p>
                      <a:pPr algn="ctr" rtl="1"/>
                      <a:r>
                        <a:rPr lang="he-IL" sz="1200" dirty="0"/>
                        <a:t>670</a:t>
                      </a:r>
                    </a:p>
                  </a:txBody>
                  <a:tcPr/>
                </a:tc>
                <a:tc>
                  <a:txBody>
                    <a:bodyPr/>
                    <a:lstStyle/>
                    <a:p>
                      <a:pPr algn="ctr" rtl="1"/>
                      <a:r>
                        <a:rPr lang="he-IL" sz="1200" dirty="0"/>
                        <a:t>345</a:t>
                      </a:r>
                    </a:p>
                  </a:txBody>
                  <a:tcPr/>
                </a:tc>
                <a:tc>
                  <a:txBody>
                    <a:bodyPr/>
                    <a:lstStyle/>
                    <a:p>
                      <a:pPr algn="ctr" rtl="1"/>
                      <a:r>
                        <a:rPr lang="he-IL" sz="1200" dirty="0"/>
                        <a:t>8.56</a:t>
                      </a:r>
                    </a:p>
                  </a:txBody>
                  <a:tcPr/>
                </a:tc>
                <a:extLst>
                  <a:ext uri="{0D108BD9-81ED-4DB2-BD59-A6C34878D82A}">
                    <a16:rowId xmlns:a16="http://schemas.microsoft.com/office/drawing/2014/main" val="2736570282"/>
                  </a:ext>
                </a:extLst>
              </a:tr>
              <a:tr h="343085">
                <a:tc>
                  <a:txBody>
                    <a:bodyPr/>
                    <a:lstStyle/>
                    <a:p>
                      <a:pPr algn="ctr" rtl="1"/>
                      <a:r>
                        <a:rPr lang="he-IL" sz="1200" dirty="0"/>
                        <a:t>חרמש</a:t>
                      </a:r>
                    </a:p>
                  </a:txBody>
                  <a:tcPr/>
                </a:tc>
                <a:tc>
                  <a:txBody>
                    <a:bodyPr/>
                    <a:lstStyle/>
                    <a:p>
                      <a:pPr algn="ctr" rtl="1"/>
                      <a:r>
                        <a:rPr lang="he-IL" sz="1200" dirty="0"/>
                        <a:t>1</a:t>
                      </a:r>
                    </a:p>
                  </a:txBody>
                  <a:tcPr/>
                </a:tc>
                <a:tc>
                  <a:txBody>
                    <a:bodyPr/>
                    <a:lstStyle/>
                    <a:p>
                      <a:pPr algn="ctr" rtl="1"/>
                      <a:r>
                        <a:rPr lang="he-IL" sz="1200" dirty="0"/>
                        <a:t>204</a:t>
                      </a:r>
                    </a:p>
                  </a:txBody>
                  <a:tcPr/>
                </a:tc>
                <a:tc>
                  <a:txBody>
                    <a:bodyPr/>
                    <a:lstStyle/>
                    <a:p>
                      <a:pPr algn="ctr" rtl="1"/>
                      <a:r>
                        <a:rPr lang="he-IL" sz="1200" dirty="0"/>
                        <a:t>140</a:t>
                      </a:r>
                    </a:p>
                  </a:txBody>
                  <a:tcPr/>
                </a:tc>
                <a:tc>
                  <a:txBody>
                    <a:bodyPr/>
                    <a:lstStyle/>
                    <a:p>
                      <a:pPr algn="ctr" rtl="1"/>
                      <a:r>
                        <a:rPr lang="he-IL" sz="1200" dirty="0"/>
                        <a:t>203</a:t>
                      </a:r>
                    </a:p>
                  </a:txBody>
                  <a:tcPr/>
                </a:tc>
                <a:tc>
                  <a:txBody>
                    <a:bodyPr/>
                    <a:lstStyle/>
                    <a:p>
                      <a:pPr algn="ctr" rtl="1"/>
                      <a:r>
                        <a:rPr lang="he-IL" sz="1200" dirty="0"/>
                        <a:t>128</a:t>
                      </a:r>
                    </a:p>
                  </a:txBody>
                  <a:tcPr/>
                </a:tc>
                <a:tc>
                  <a:txBody>
                    <a:bodyPr/>
                    <a:lstStyle/>
                    <a:p>
                      <a:pPr algn="ctr" rtl="1"/>
                      <a:r>
                        <a:rPr lang="he-IL" sz="1200" dirty="0"/>
                        <a:t>7.86</a:t>
                      </a:r>
                    </a:p>
                  </a:txBody>
                  <a:tcPr/>
                </a:tc>
                <a:extLst>
                  <a:ext uri="{0D108BD9-81ED-4DB2-BD59-A6C34878D82A}">
                    <a16:rowId xmlns:a16="http://schemas.microsoft.com/office/drawing/2014/main" val="2548811828"/>
                  </a:ext>
                </a:extLst>
              </a:tr>
              <a:tr h="456339">
                <a:tc>
                  <a:txBody>
                    <a:bodyPr/>
                    <a:lstStyle/>
                    <a:p>
                      <a:pPr algn="ctr" rtl="1"/>
                      <a:r>
                        <a:rPr lang="he-IL" sz="1200" dirty="0"/>
                        <a:t>שער מנשה</a:t>
                      </a:r>
                    </a:p>
                  </a:txBody>
                  <a:tcPr/>
                </a:tc>
                <a:tc>
                  <a:txBody>
                    <a:bodyPr/>
                    <a:lstStyle/>
                    <a:p>
                      <a:pPr algn="ctr" rtl="1"/>
                      <a:r>
                        <a:rPr lang="he-IL" sz="1200" dirty="0"/>
                        <a:t>1</a:t>
                      </a:r>
                    </a:p>
                  </a:txBody>
                  <a:tcPr/>
                </a:tc>
                <a:tc>
                  <a:txBody>
                    <a:bodyPr/>
                    <a:lstStyle/>
                    <a:p>
                      <a:pPr algn="ctr" rtl="1"/>
                      <a:r>
                        <a:rPr lang="he-IL" sz="1200" dirty="0"/>
                        <a:t>131</a:t>
                      </a:r>
                    </a:p>
                  </a:txBody>
                  <a:tcPr/>
                </a:tc>
                <a:tc>
                  <a:txBody>
                    <a:bodyPr/>
                    <a:lstStyle/>
                    <a:p>
                      <a:pPr algn="ctr" rtl="1"/>
                      <a:r>
                        <a:rPr lang="he-IL" sz="1200" dirty="0"/>
                        <a:t>11</a:t>
                      </a:r>
                    </a:p>
                  </a:txBody>
                  <a:tcPr/>
                </a:tc>
                <a:tc>
                  <a:txBody>
                    <a:bodyPr/>
                    <a:lstStyle/>
                    <a:p>
                      <a:pPr algn="ctr" rtl="1"/>
                      <a:r>
                        <a:rPr lang="he-IL" sz="1200" dirty="0"/>
                        <a:t>131</a:t>
                      </a:r>
                    </a:p>
                  </a:txBody>
                  <a:tcPr/>
                </a:tc>
                <a:tc>
                  <a:txBody>
                    <a:bodyPr/>
                    <a:lstStyle/>
                    <a:p>
                      <a:pPr algn="ctr" rtl="1"/>
                      <a:r>
                        <a:rPr lang="he-IL" sz="1200" dirty="0"/>
                        <a:t>11</a:t>
                      </a:r>
                    </a:p>
                  </a:txBody>
                  <a:tcPr/>
                </a:tc>
                <a:tc>
                  <a:txBody>
                    <a:bodyPr/>
                    <a:lstStyle/>
                    <a:p>
                      <a:pPr algn="ctr" rtl="1"/>
                      <a:r>
                        <a:rPr lang="he-IL" sz="1200" dirty="0"/>
                        <a:t>7.05</a:t>
                      </a:r>
                    </a:p>
                  </a:txBody>
                  <a:tcPr/>
                </a:tc>
                <a:extLst>
                  <a:ext uri="{0D108BD9-81ED-4DB2-BD59-A6C34878D82A}">
                    <a16:rowId xmlns:a16="http://schemas.microsoft.com/office/drawing/2014/main" val="1748755915"/>
                  </a:ext>
                </a:extLst>
              </a:tr>
              <a:tr h="343085">
                <a:tc>
                  <a:txBody>
                    <a:bodyPr/>
                    <a:lstStyle/>
                    <a:p>
                      <a:pPr algn="ctr" rtl="1"/>
                      <a:r>
                        <a:rPr lang="he-IL" sz="1200" dirty="0"/>
                        <a:t>בית זיד</a:t>
                      </a:r>
                    </a:p>
                  </a:txBody>
                  <a:tcPr/>
                </a:tc>
                <a:tc>
                  <a:txBody>
                    <a:bodyPr/>
                    <a:lstStyle/>
                    <a:p>
                      <a:pPr algn="ctr" rtl="1"/>
                      <a:r>
                        <a:rPr lang="he-IL" sz="1200" dirty="0"/>
                        <a:t>1</a:t>
                      </a:r>
                    </a:p>
                  </a:txBody>
                  <a:tcPr/>
                </a:tc>
                <a:tc>
                  <a:txBody>
                    <a:bodyPr/>
                    <a:lstStyle/>
                    <a:p>
                      <a:pPr algn="ctr" rtl="1"/>
                      <a:r>
                        <a:rPr lang="he-IL" sz="1200" dirty="0"/>
                        <a:t>113</a:t>
                      </a:r>
                    </a:p>
                  </a:txBody>
                  <a:tcPr/>
                </a:tc>
                <a:tc>
                  <a:txBody>
                    <a:bodyPr/>
                    <a:lstStyle/>
                    <a:p>
                      <a:pPr algn="ctr" rtl="1"/>
                      <a:r>
                        <a:rPr lang="he-IL" sz="1200" dirty="0"/>
                        <a:t>70</a:t>
                      </a:r>
                    </a:p>
                  </a:txBody>
                  <a:tcPr/>
                </a:tc>
                <a:tc>
                  <a:txBody>
                    <a:bodyPr/>
                    <a:lstStyle/>
                    <a:p>
                      <a:pPr algn="ctr" rtl="1"/>
                      <a:r>
                        <a:rPr lang="he-IL" sz="1200" dirty="0"/>
                        <a:t>114</a:t>
                      </a:r>
                    </a:p>
                  </a:txBody>
                  <a:tcPr/>
                </a:tc>
                <a:tc>
                  <a:txBody>
                    <a:bodyPr/>
                    <a:lstStyle/>
                    <a:p>
                      <a:pPr algn="ctr" rtl="1"/>
                      <a:r>
                        <a:rPr lang="he-IL" sz="1200" dirty="0"/>
                        <a:t>69</a:t>
                      </a:r>
                    </a:p>
                  </a:txBody>
                  <a:tcPr/>
                </a:tc>
                <a:tc>
                  <a:txBody>
                    <a:bodyPr/>
                    <a:lstStyle/>
                    <a:p>
                      <a:pPr algn="ctr" rtl="1"/>
                      <a:r>
                        <a:rPr lang="he-IL" sz="1200" dirty="0"/>
                        <a:t>6.76</a:t>
                      </a:r>
                    </a:p>
                  </a:txBody>
                  <a:tcPr/>
                </a:tc>
                <a:extLst>
                  <a:ext uri="{0D108BD9-81ED-4DB2-BD59-A6C34878D82A}">
                    <a16:rowId xmlns:a16="http://schemas.microsoft.com/office/drawing/2014/main" val="3568334070"/>
                  </a:ext>
                </a:extLst>
              </a:tr>
              <a:tr h="456339">
                <a:tc>
                  <a:txBody>
                    <a:bodyPr/>
                    <a:lstStyle/>
                    <a:p>
                      <a:pPr algn="ctr" rtl="1"/>
                      <a:r>
                        <a:rPr lang="he-IL" sz="1200" dirty="0"/>
                        <a:t>תל אביב - יפו</a:t>
                      </a:r>
                    </a:p>
                  </a:txBody>
                  <a:tcPr/>
                </a:tc>
                <a:tc>
                  <a:txBody>
                    <a:bodyPr/>
                    <a:lstStyle/>
                    <a:p>
                      <a:pPr algn="ctr" rtl="1"/>
                      <a:r>
                        <a:rPr lang="he-IL" sz="1200" dirty="0"/>
                        <a:t>678</a:t>
                      </a:r>
                    </a:p>
                  </a:txBody>
                  <a:tcPr/>
                </a:tc>
                <a:tc>
                  <a:txBody>
                    <a:bodyPr/>
                    <a:lstStyle/>
                    <a:p>
                      <a:pPr algn="ctr" rtl="1"/>
                      <a:r>
                        <a:rPr lang="he-IL" sz="1200" dirty="0"/>
                        <a:t>484</a:t>
                      </a:r>
                    </a:p>
                  </a:txBody>
                  <a:tcPr/>
                </a:tc>
                <a:tc>
                  <a:txBody>
                    <a:bodyPr/>
                    <a:lstStyle/>
                    <a:p>
                      <a:pPr algn="ctr" rtl="1"/>
                      <a:r>
                        <a:rPr lang="he-IL" sz="1200" dirty="0"/>
                        <a:t>303</a:t>
                      </a:r>
                    </a:p>
                  </a:txBody>
                  <a:tcPr/>
                </a:tc>
                <a:tc>
                  <a:txBody>
                    <a:bodyPr/>
                    <a:lstStyle/>
                    <a:p>
                      <a:pPr algn="ctr" rtl="1"/>
                      <a:r>
                        <a:rPr lang="he-IL" sz="1200" dirty="0"/>
                        <a:t>482</a:t>
                      </a:r>
                    </a:p>
                  </a:txBody>
                  <a:tcPr/>
                </a:tc>
                <a:tc>
                  <a:txBody>
                    <a:bodyPr/>
                    <a:lstStyle/>
                    <a:p>
                      <a:pPr algn="ctr" rtl="1"/>
                      <a:r>
                        <a:rPr lang="he-IL" sz="1200" dirty="0"/>
                        <a:t>285</a:t>
                      </a:r>
                    </a:p>
                  </a:txBody>
                  <a:tcPr/>
                </a:tc>
                <a:tc>
                  <a:txBody>
                    <a:bodyPr/>
                    <a:lstStyle/>
                    <a:p>
                      <a:pPr algn="ctr" rtl="1"/>
                      <a:r>
                        <a:rPr lang="he-IL" sz="1200" dirty="0"/>
                        <a:t>0.25</a:t>
                      </a:r>
                    </a:p>
                  </a:txBody>
                  <a:tcPr/>
                </a:tc>
                <a:extLst>
                  <a:ext uri="{0D108BD9-81ED-4DB2-BD59-A6C34878D82A}">
                    <a16:rowId xmlns:a16="http://schemas.microsoft.com/office/drawing/2014/main" val="172313279"/>
                  </a:ext>
                </a:extLst>
              </a:tr>
              <a:tr h="343085">
                <a:tc>
                  <a:txBody>
                    <a:bodyPr/>
                    <a:lstStyle/>
                    <a:p>
                      <a:pPr algn="ctr" rtl="1"/>
                      <a:r>
                        <a:rPr lang="he-IL" sz="1200" dirty="0"/>
                        <a:t>עפולה</a:t>
                      </a:r>
                    </a:p>
                  </a:txBody>
                  <a:tcPr/>
                </a:tc>
                <a:tc>
                  <a:txBody>
                    <a:bodyPr/>
                    <a:lstStyle/>
                    <a:p>
                      <a:pPr algn="ctr" rtl="1"/>
                      <a:r>
                        <a:rPr lang="he-IL" sz="1200" dirty="0"/>
                        <a:t>40</a:t>
                      </a:r>
                    </a:p>
                  </a:txBody>
                  <a:tcPr/>
                </a:tc>
                <a:tc>
                  <a:txBody>
                    <a:bodyPr/>
                    <a:lstStyle/>
                    <a:p>
                      <a:pPr algn="ctr" rtl="1"/>
                      <a:r>
                        <a:rPr lang="he-IL" sz="1200" dirty="0"/>
                        <a:t>668</a:t>
                      </a:r>
                    </a:p>
                  </a:txBody>
                  <a:tcPr/>
                </a:tc>
                <a:tc>
                  <a:txBody>
                    <a:bodyPr/>
                    <a:lstStyle/>
                    <a:p>
                      <a:pPr algn="ctr" rtl="1"/>
                      <a:r>
                        <a:rPr lang="he-IL" sz="1200" dirty="0"/>
                        <a:t>327</a:t>
                      </a:r>
                    </a:p>
                  </a:txBody>
                  <a:tcPr/>
                </a:tc>
                <a:tc>
                  <a:txBody>
                    <a:bodyPr/>
                    <a:lstStyle/>
                    <a:p>
                      <a:pPr algn="ctr" rtl="1"/>
                      <a:r>
                        <a:rPr lang="he-IL" sz="1200" dirty="0"/>
                        <a:t>672</a:t>
                      </a:r>
                    </a:p>
                  </a:txBody>
                  <a:tcPr/>
                </a:tc>
                <a:tc>
                  <a:txBody>
                    <a:bodyPr/>
                    <a:lstStyle/>
                    <a:p>
                      <a:pPr algn="ctr" rtl="1"/>
                      <a:r>
                        <a:rPr lang="he-IL" sz="1200" dirty="0"/>
                        <a:t>378</a:t>
                      </a:r>
                    </a:p>
                  </a:txBody>
                  <a:tcPr/>
                </a:tc>
                <a:tc>
                  <a:txBody>
                    <a:bodyPr/>
                    <a:lstStyle/>
                    <a:p>
                      <a:pPr algn="ctr" rtl="1"/>
                      <a:r>
                        <a:rPr lang="he-IL" sz="1200" dirty="0"/>
                        <a:t>5.5</a:t>
                      </a:r>
                    </a:p>
                  </a:txBody>
                  <a:tcPr/>
                </a:tc>
                <a:extLst>
                  <a:ext uri="{0D108BD9-81ED-4DB2-BD59-A6C34878D82A}">
                    <a16:rowId xmlns:a16="http://schemas.microsoft.com/office/drawing/2014/main" val="1613382394"/>
                  </a:ext>
                </a:extLst>
              </a:tr>
              <a:tr h="343085">
                <a:tc>
                  <a:txBody>
                    <a:bodyPr/>
                    <a:lstStyle/>
                    <a:p>
                      <a:pPr algn="ctr" rtl="1"/>
                      <a:r>
                        <a:rPr lang="he-IL" sz="1200" dirty="0"/>
                        <a:t>נתניה</a:t>
                      </a:r>
                    </a:p>
                  </a:txBody>
                  <a:tcPr/>
                </a:tc>
                <a:tc>
                  <a:txBody>
                    <a:bodyPr/>
                    <a:lstStyle/>
                    <a:p>
                      <a:pPr algn="ctr" rtl="1"/>
                      <a:r>
                        <a:rPr lang="he-IL" sz="1200" dirty="0"/>
                        <a:t>207</a:t>
                      </a:r>
                    </a:p>
                  </a:txBody>
                  <a:tcPr/>
                </a:tc>
                <a:tc>
                  <a:txBody>
                    <a:bodyPr/>
                    <a:lstStyle/>
                    <a:p>
                      <a:pPr algn="ctr" rtl="1"/>
                      <a:r>
                        <a:rPr lang="he-IL" sz="1200" dirty="0"/>
                        <a:t>537</a:t>
                      </a:r>
                    </a:p>
                  </a:txBody>
                  <a:tcPr/>
                </a:tc>
                <a:tc>
                  <a:txBody>
                    <a:bodyPr/>
                    <a:lstStyle/>
                    <a:p>
                      <a:pPr algn="ctr" rtl="1"/>
                      <a:r>
                        <a:rPr lang="he-IL" sz="1200" dirty="0"/>
                        <a:t>360</a:t>
                      </a:r>
                    </a:p>
                  </a:txBody>
                  <a:tcPr/>
                </a:tc>
                <a:tc>
                  <a:txBody>
                    <a:bodyPr/>
                    <a:lstStyle/>
                    <a:p>
                      <a:pPr algn="ctr" rtl="1"/>
                      <a:r>
                        <a:rPr lang="he-IL" sz="1200" dirty="0"/>
                        <a:t>543</a:t>
                      </a:r>
                    </a:p>
                  </a:txBody>
                  <a:tcPr/>
                </a:tc>
                <a:tc>
                  <a:txBody>
                    <a:bodyPr/>
                    <a:lstStyle/>
                    <a:p>
                      <a:pPr algn="ctr" rtl="1"/>
                      <a:r>
                        <a:rPr lang="he-IL" sz="1200" dirty="0"/>
                        <a:t>367</a:t>
                      </a:r>
                    </a:p>
                  </a:txBody>
                  <a:tcPr/>
                </a:tc>
                <a:tc>
                  <a:txBody>
                    <a:bodyPr/>
                    <a:lstStyle/>
                    <a:p>
                      <a:pPr algn="ctr" rtl="1"/>
                      <a:r>
                        <a:rPr lang="he-IL" sz="1200" dirty="0"/>
                        <a:t>5.49</a:t>
                      </a:r>
                    </a:p>
                  </a:txBody>
                  <a:tcPr/>
                </a:tc>
                <a:extLst>
                  <a:ext uri="{0D108BD9-81ED-4DB2-BD59-A6C34878D82A}">
                    <a16:rowId xmlns:a16="http://schemas.microsoft.com/office/drawing/2014/main" val="610172450"/>
                  </a:ext>
                </a:extLst>
              </a:tr>
              <a:tr h="343085">
                <a:tc>
                  <a:txBody>
                    <a:bodyPr/>
                    <a:lstStyle/>
                    <a:p>
                      <a:pPr algn="ctr" rtl="1"/>
                      <a:r>
                        <a:rPr lang="he-IL" sz="1200" dirty="0" err="1"/>
                        <a:t>אעבלין</a:t>
                      </a:r>
                      <a:endParaRPr lang="he-IL" sz="1200" dirty="0"/>
                    </a:p>
                  </a:txBody>
                  <a:tcPr/>
                </a:tc>
                <a:tc>
                  <a:txBody>
                    <a:bodyPr/>
                    <a:lstStyle/>
                    <a:p>
                      <a:pPr algn="ctr" rtl="1"/>
                      <a:r>
                        <a:rPr lang="he-IL" sz="1200" dirty="0"/>
                        <a:t>3</a:t>
                      </a:r>
                    </a:p>
                  </a:txBody>
                  <a:tcPr/>
                </a:tc>
                <a:tc>
                  <a:txBody>
                    <a:bodyPr/>
                    <a:lstStyle/>
                    <a:p>
                      <a:pPr algn="ctr" rtl="1"/>
                      <a:r>
                        <a:rPr lang="he-IL" sz="1200" dirty="0"/>
                        <a:t>779</a:t>
                      </a:r>
                    </a:p>
                  </a:txBody>
                  <a:tcPr/>
                </a:tc>
                <a:tc>
                  <a:txBody>
                    <a:bodyPr/>
                    <a:lstStyle/>
                    <a:p>
                      <a:pPr algn="ctr" rtl="1"/>
                      <a:r>
                        <a:rPr lang="he-IL" sz="1200" dirty="0"/>
                        <a:t>383</a:t>
                      </a:r>
                    </a:p>
                  </a:txBody>
                  <a:tcPr/>
                </a:tc>
                <a:tc>
                  <a:txBody>
                    <a:bodyPr/>
                    <a:lstStyle/>
                    <a:p>
                      <a:pPr algn="ctr" rtl="1"/>
                      <a:r>
                        <a:rPr lang="he-IL" sz="1200" dirty="0"/>
                        <a:t>792</a:t>
                      </a:r>
                    </a:p>
                  </a:txBody>
                  <a:tcPr/>
                </a:tc>
                <a:tc>
                  <a:txBody>
                    <a:bodyPr/>
                    <a:lstStyle/>
                    <a:p>
                      <a:pPr algn="ctr" rtl="1"/>
                      <a:r>
                        <a:rPr lang="he-IL" sz="1200" dirty="0"/>
                        <a:t>508</a:t>
                      </a:r>
                    </a:p>
                  </a:txBody>
                  <a:tcPr/>
                </a:tc>
                <a:tc>
                  <a:txBody>
                    <a:bodyPr/>
                    <a:lstStyle/>
                    <a:p>
                      <a:pPr algn="ctr" rtl="1"/>
                      <a:r>
                        <a:rPr lang="he-IL" sz="1200" dirty="0"/>
                        <a:t>5.47</a:t>
                      </a:r>
                    </a:p>
                  </a:txBody>
                  <a:tcPr/>
                </a:tc>
                <a:extLst>
                  <a:ext uri="{0D108BD9-81ED-4DB2-BD59-A6C34878D82A}">
                    <a16:rowId xmlns:a16="http://schemas.microsoft.com/office/drawing/2014/main" val="3217180777"/>
                  </a:ext>
                </a:extLst>
              </a:tr>
            </a:tbl>
          </a:graphicData>
        </a:graphic>
      </p:graphicFrame>
      <p:sp>
        <p:nvSpPr>
          <p:cNvPr id="9" name="תיבת טקסט 8">
            <a:extLst>
              <a:ext uri="{FF2B5EF4-FFF2-40B4-BE49-F238E27FC236}">
                <a16:creationId xmlns:a16="http://schemas.microsoft.com/office/drawing/2014/main" id="{23954E18-2D0C-4E01-9B00-013180E2BF97}"/>
              </a:ext>
            </a:extLst>
          </p:cNvPr>
          <p:cNvSpPr txBox="1"/>
          <p:nvPr/>
        </p:nvSpPr>
        <p:spPr>
          <a:xfrm>
            <a:off x="262556" y="250324"/>
            <a:ext cx="1159292" cy="2539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1">
            <a:spAutoFit/>
          </a:bodyPr>
          <a:lstStyle/>
          <a:p>
            <a:r>
              <a:rPr lang="he-IL" sz="1050" dirty="0"/>
              <a:t>הרשימה המשותפת</a:t>
            </a:r>
          </a:p>
        </p:txBody>
      </p:sp>
      <p:cxnSp>
        <p:nvCxnSpPr>
          <p:cNvPr id="10" name="מחבר חץ ישר 9">
            <a:extLst>
              <a:ext uri="{FF2B5EF4-FFF2-40B4-BE49-F238E27FC236}">
                <a16:creationId xmlns:a16="http://schemas.microsoft.com/office/drawing/2014/main" id="{A7590F0A-B5B6-43BD-9DCB-F9F449C5EE61}"/>
              </a:ext>
            </a:extLst>
          </p:cNvPr>
          <p:cNvCxnSpPr>
            <a:cxnSpLocks/>
          </p:cNvCxnSpPr>
          <p:nvPr/>
        </p:nvCxnSpPr>
        <p:spPr>
          <a:xfrm>
            <a:off x="660397" y="530231"/>
            <a:ext cx="363610" cy="67809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תיבת טקסט 10">
            <a:extLst>
              <a:ext uri="{FF2B5EF4-FFF2-40B4-BE49-F238E27FC236}">
                <a16:creationId xmlns:a16="http://schemas.microsoft.com/office/drawing/2014/main" id="{2F1B8670-5D36-475A-8770-79CE02AA881F}"/>
              </a:ext>
            </a:extLst>
          </p:cNvPr>
          <p:cNvSpPr txBox="1"/>
          <p:nvPr/>
        </p:nvSpPr>
        <p:spPr>
          <a:xfrm>
            <a:off x="6272695" y="377282"/>
            <a:ext cx="662361" cy="2539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1">
            <a:spAutoFit/>
          </a:bodyPr>
          <a:lstStyle/>
          <a:p>
            <a:r>
              <a:rPr lang="he-IL" sz="1050" dirty="0"/>
              <a:t>כחול לבן</a:t>
            </a:r>
          </a:p>
        </p:txBody>
      </p:sp>
      <p:cxnSp>
        <p:nvCxnSpPr>
          <p:cNvPr id="13" name="מחבר חץ ישר 12">
            <a:extLst>
              <a:ext uri="{FF2B5EF4-FFF2-40B4-BE49-F238E27FC236}">
                <a16:creationId xmlns:a16="http://schemas.microsoft.com/office/drawing/2014/main" id="{D940446C-ECB8-4EA1-AEF5-7C3A2D65B872}"/>
              </a:ext>
            </a:extLst>
          </p:cNvPr>
          <p:cNvCxnSpPr>
            <a:cxnSpLocks/>
          </p:cNvCxnSpPr>
          <p:nvPr/>
        </p:nvCxnSpPr>
        <p:spPr>
          <a:xfrm flipH="1">
            <a:off x="5831681" y="697004"/>
            <a:ext cx="599941" cy="5924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4" name="תיבת טקסט 13">
            <a:extLst>
              <a:ext uri="{FF2B5EF4-FFF2-40B4-BE49-F238E27FC236}">
                <a16:creationId xmlns:a16="http://schemas.microsoft.com/office/drawing/2014/main" id="{99662283-0ACC-403B-AEA7-A150D8C6E09C}"/>
              </a:ext>
            </a:extLst>
          </p:cNvPr>
          <p:cNvSpPr txBox="1"/>
          <p:nvPr/>
        </p:nvSpPr>
        <p:spPr>
          <a:xfrm>
            <a:off x="4472778" y="883215"/>
            <a:ext cx="558166" cy="2539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1">
            <a:spAutoFit/>
          </a:bodyPr>
          <a:lstStyle/>
          <a:p>
            <a:r>
              <a:rPr lang="he-IL" sz="1050" dirty="0"/>
              <a:t>הליכוד</a:t>
            </a:r>
          </a:p>
        </p:txBody>
      </p:sp>
      <p:cxnSp>
        <p:nvCxnSpPr>
          <p:cNvPr id="16" name="מחבר חץ ישר 15">
            <a:extLst>
              <a:ext uri="{FF2B5EF4-FFF2-40B4-BE49-F238E27FC236}">
                <a16:creationId xmlns:a16="http://schemas.microsoft.com/office/drawing/2014/main" id="{6D3CE58E-5423-40DA-92C9-6B4B3A9A23C5}"/>
              </a:ext>
            </a:extLst>
          </p:cNvPr>
          <p:cNvCxnSpPr>
            <a:cxnSpLocks/>
          </p:cNvCxnSpPr>
          <p:nvPr/>
        </p:nvCxnSpPr>
        <p:spPr>
          <a:xfrm>
            <a:off x="4674741" y="1208325"/>
            <a:ext cx="0" cy="233003"/>
          </a:xfrm>
          <a:prstGeom prst="straightConnector1">
            <a:avLst/>
          </a:prstGeom>
          <a:ln>
            <a:tailEnd type="triangle"/>
          </a:ln>
        </p:spPr>
        <p:style>
          <a:lnRef idx="2">
            <a:schemeClr val="accent5">
              <a:shade val="50000"/>
            </a:schemeClr>
          </a:lnRef>
          <a:fillRef idx="1">
            <a:schemeClr val="accent5"/>
          </a:fillRef>
          <a:effectRef idx="0">
            <a:schemeClr val="accent5"/>
          </a:effectRef>
          <a:fontRef idx="minor">
            <a:schemeClr val="lt1"/>
          </a:fontRef>
        </p:style>
      </p:cxnSp>
    </p:spTree>
    <p:extLst>
      <p:ext uri="{BB962C8B-B14F-4D97-AF65-F5344CB8AC3E}">
        <p14:creationId xmlns:p14="http://schemas.microsoft.com/office/powerpoint/2010/main" val="2908321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8467</TotalTime>
  <Words>1130</Words>
  <Application>Microsoft Office PowerPoint</Application>
  <PresentationFormat>מסך רחב</PresentationFormat>
  <Paragraphs>455</Paragraphs>
  <Slides>8</Slides>
  <Notes>6</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8</vt:i4>
      </vt:variant>
    </vt:vector>
  </HeadingPairs>
  <TitlesOfParts>
    <vt:vector size="12" baseType="lpstr">
      <vt:lpstr>Arial</vt:lpstr>
      <vt:lpstr>Calibri</vt:lpstr>
      <vt:lpstr>Corbel</vt:lpstr>
      <vt:lpstr>Parallax</vt:lpstr>
      <vt:lpstr>מעבדה 6 </vt:lpstr>
      <vt:lpstr>רקע:</vt:lpstr>
      <vt:lpstr>שאלה 1</vt:lpstr>
      <vt:lpstr>שאלה 2</vt:lpstr>
      <vt:lpstr>שאלה 3</vt:lpstr>
      <vt:lpstr>שאלה 4</vt:lpstr>
      <vt:lpstr>שאלה 5</vt:lpstr>
      <vt:lpstr>שאלה 6 (בונוס)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Lab, week 4</dc:title>
  <dc:creator>Daniel Deygin</dc:creator>
  <cp:lastModifiedBy>יותם בראון</cp:lastModifiedBy>
  <cp:revision>562</cp:revision>
  <dcterms:created xsi:type="dcterms:W3CDTF">2018-11-07T11:54:54Z</dcterms:created>
  <dcterms:modified xsi:type="dcterms:W3CDTF">2019-12-11T08:00:18Z</dcterms:modified>
</cp:coreProperties>
</file>