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56" r:id="rId2"/>
    <p:sldId id="257" r:id="rId3"/>
    <p:sldId id="259" r:id="rId4"/>
    <p:sldId id="266" r:id="rId5"/>
    <p:sldId id="272" r:id="rId6"/>
    <p:sldId id="281" r:id="rId7"/>
    <p:sldId id="279" r:id="rId8"/>
    <p:sldId id="280"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5"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סגנון ביניים 4 - הדגשה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1E4AEA4-8DFA-4A89-87EB-49C32662AFE0}" styleName="סגנון ביניים 2 - הדגשה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סגנון ביניים 2 - הדגשה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סגנון ביניים 2 - הדגשה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סגנון ביניים 2 - הדגשה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767" autoAdjust="0"/>
  </p:normalViewPr>
  <p:slideViewPr>
    <p:cSldViewPr snapToGrid="0">
      <p:cViewPr varScale="1">
        <p:scale>
          <a:sx n="73" d="100"/>
          <a:sy n="73" d="100"/>
        </p:scale>
        <p:origin x="99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28D36-FB86-4EBF-8E25-54EA9CE3893F}" type="datetimeFigureOut">
              <a:rPr lang="en-US" smtClean="0"/>
              <a:t>14-Dec-19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E2320-EC51-4254-915D-8872AEEA38D0}" type="slidenum">
              <a:rPr lang="en-US" smtClean="0"/>
              <a:t>‹#›</a:t>
            </a:fld>
            <a:endParaRPr lang="en-US"/>
          </a:p>
        </p:txBody>
      </p:sp>
    </p:spTree>
    <p:extLst>
      <p:ext uri="{BB962C8B-B14F-4D97-AF65-F5344CB8AC3E}">
        <p14:creationId xmlns:p14="http://schemas.microsoft.com/office/powerpoint/2010/main" val="418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25E2320-EC51-4254-915D-8872AEEA38D0}" type="slidenum">
              <a:rPr lang="en-US" smtClean="0"/>
              <a:t>1</a:t>
            </a:fld>
            <a:endParaRPr lang="en-US"/>
          </a:p>
        </p:txBody>
      </p:sp>
    </p:spTree>
    <p:extLst>
      <p:ext uri="{BB962C8B-B14F-4D97-AF65-F5344CB8AC3E}">
        <p14:creationId xmlns:p14="http://schemas.microsoft.com/office/powerpoint/2010/main" val="2236007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E2320-EC51-4254-915D-8872AEEA38D0}" type="slidenum">
              <a:rPr lang="en-US" smtClean="0"/>
              <a:t>2</a:t>
            </a:fld>
            <a:endParaRPr lang="en-US"/>
          </a:p>
        </p:txBody>
      </p:sp>
    </p:spTree>
    <p:extLst>
      <p:ext uri="{BB962C8B-B14F-4D97-AF65-F5344CB8AC3E}">
        <p14:creationId xmlns:p14="http://schemas.microsoft.com/office/powerpoint/2010/main" val="3644992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E2320-EC51-4254-915D-8872AEEA38D0}" type="slidenum">
              <a:rPr lang="en-US" smtClean="0"/>
              <a:t>3</a:t>
            </a:fld>
            <a:endParaRPr lang="en-US"/>
          </a:p>
        </p:txBody>
      </p:sp>
    </p:spTree>
    <p:extLst>
      <p:ext uri="{BB962C8B-B14F-4D97-AF65-F5344CB8AC3E}">
        <p14:creationId xmlns:p14="http://schemas.microsoft.com/office/powerpoint/2010/main" val="286150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25E2320-EC51-4254-915D-8872AEEA38D0}" type="slidenum">
              <a:rPr lang="en-US" smtClean="0"/>
              <a:t>4</a:t>
            </a:fld>
            <a:endParaRPr lang="en-US"/>
          </a:p>
        </p:txBody>
      </p:sp>
    </p:spTree>
    <p:extLst>
      <p:ext uri="{BB962C8B-B14F-4D97-AF65-F5344CB8AC3E}">
        <p14:creationId xmlns:p14="http://schemas.microsoft.com/office/powerpoint/2010/main" val="1423858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25E2320-EC51-4254-915D-8872AEEA38D0}" type="slidenum">
              <a:rPr lang="en-US" smtClean="0"/>
              <a:t>5</a:t>
            </a:fld>
            <a:endParaRPr lang="en-US"/>
          </a:p>
        </p:txBody>
      </p:sp>
    </p:spTree>
    <p:extLst>
      <p:ext uri="{BB962C8B-B14F-4D97-AF65-F5344CB8AC3E}">
        <p14:creationId xmlns:p14="http://schemas.microsoft.com/office/powerpoint/2010/main" val="3374619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25E2320-EC51-4254-915D-8872AEEA38D0}" type="slidenum">
              <a:rPr lang="en-US" smtClean="0"/>
              <a:t>9</a:t>
            </a:fld>
            <a:endParaRPr lang="en-US"/>
          </a:p>
        </p:txBody>
      </p:sp>
    </p:spTree>
    <p:extLst>
      <p:ext uri="{BB962C8B-B14F-4D97-AF65-F5344CB8AC3E}">
        <p14:creationId xmlns:p14="http://schemas.microsoft.com/office/powerpoint/2010/main" val="2211218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1EA250-6D6E-4B19-A950-D066F2807D6B}" type="datetimeFigureOut">
              <a:rPr lang="en-US" smtClean="0"/>
              <a:t>14-Dec-19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3607789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81EA250-6D6E-4B19-A950-D066F2807D6B}" type="datetimeFigureOut">
              <a:rPr lang="en-US" smtClean="0"/>
              <a:t>14-Dec-19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3805272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14-Dec-19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290534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14-Dec-19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1832039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14-Dec-19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242030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14-Dec-19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3594358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14-Dec-19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89817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EA250-6D6E-4B19-A950-D066F2807D6B}" type="datetimeFigureOut">
              <a:rPr lang="en-US" smtClean="0"/>
              <a:t>14-Dec-19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1332021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EA250-6D6E-4B19-A950-D066F2807D6B}" type="datetimeFigureOut">
              <a:rPr lang="en-US" smtClean="0"/>
              <a:t>14-Dec-19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1929781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EA250-6D6E-4B19-A950-D066F2807D6B}" type="datetimeFigureOut">
              <a:rPr lang="en-US" smtClean="0"/>
              <a:t>14-Dec-19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41281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14-Dec-19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977359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1EA250-6D6E-4B19-A950-D066F2807D6B}" type="datetimeFigureOut">
              <a:rPr lang="en-US" smtClean="0"/>
              <a:t>14-Dec-19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2632962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1EA250-6D6E-4B19-A950-D066F2807D6B}" type="datetimeFigureOut">
              <a:rPr lang="en-US" smtClean="0"/>
              <a:t>14-Dec-19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019105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1EA250-6D6E-4B19-A950-D066F2807D6B}" type="datetimeFigureOut">
              <a:rPr lang="en-US" smtClean="0"/>
              <a:t>14-Dec-19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18780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EA250-6D6E-4B19-A950-D066F2807D6B}" type="datetimeFigureOut">
              <a:rPr lang="en-US" smtClean="0"/>
              <a:t>14-Dec-19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110770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81EA250-6D6E-4B19-A950-D066F2807D6B}" type="datetimeFigureOut">
              <a:rPr lang="en-US" smtClean="0"/>
              <a:t>14-Dec-19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22816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81EA250-6D6E-4B19-A950-D066F2807D6B}" type="datetimeFigureOut">
              <a:rPr lang="en-US" smtClean="0"/>
              <a:t>14-Dec-19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1759089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1EA250-6D6E-4B19-A950-D066F2807D6B}" type="datetimeFigureOut">
              <a:rPr lang="en-US" smtClean="0"/>
              <a:t>14-Dec-19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86E9AC-4565-404C-A296-3A06D3755FBB}" type="slidenum">
              <a:rPr lang="en-US" smtClean="0"/>
              <a:t>‹#›</a:t>
            </a:fld>
            <a:endParaRPr lang="en-US"/>
          </a:p>
        </p:txBody>
      </p:sp>
    </p:spTree>
    <p:extLst>
      <p:ext uri="{BB962C8B-B14F-4D97-AF65-F5344CB8AC3E}">
        <p14:creationId xmlns:p14="http://schemas.microsoft.com/office/powerpoint/2010/main" val="181461064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DECF-45BF-44E3-A398-E774F072D02F}"/>
              </a:ext>
            </a:extLst>
          </p:cNvPr>
          <p:cNvSpPr>
            <a:spLocks noGrp="1"/>
          </p:cNvSpPr>
          <p:nvPr>
            <p:ph type="ctrTitle"/>
          </p:nvPr>
        </p:nvSpPr>
        <p:spPr>
          <a:xfrm>
            <a:off x="2928401" y="1467750"/>
            <a:ext cx="6987645" cy="2616199"/>
          </a:xfrm>
        </p:spPr>
        <p:txBody>
          <a:bodyPr/>
          <a:lstStyle/>
          <a:p>
            <a:pPr algn="ctr"/>
            <a:r>
              <a:rPr lang="he-IL" dirty="0"/>
              <a:t>מעבדה 7</a:t>
            </a:r>
            <a:br>
              <a:rPr lang="en-US" dirty="0"/>
            </a:br>
            <a:endParaRPr lang="en-US" sz="4800" dirty="0"/>
          </a:p>
        </p:txBody>
      </p:sp>
      <p:sp>
        <p:nvSpPr>
          <p:cNvPr id="3" name="Subtitle 2">
            <a:extLst>
              <a:ext uri="{FF2B5EF4-FFF2-40B4-BE49-F238E27FC236}">
                <a16:creationId xmlns:a16="http://schemas.microsoft.com/office/drawing/2014/main" id="{52E1D751-64B9-471B-AFA5-224BFBC470A4}"/>
              </a:ext>
            </a:extLst>
          </p:cNvPr>
          <p:cNvSpPr>
            <a:spLocks noGrp="1"/>
          </p:cNvSpPr>
          <p:nvPr>
            <p:ph type="subTitle" idx="1"/>
          </p:nvPr>
        </p:nvSpPr>
        <p:spPr>
          <a:xfrm>
            <a:off x="4515377" y="3122965"/>
            <a:ext cx="6987645" cy="1388534"/>
          </a:xfrm>
        </p:spPr>
        <p:txBody>
          <a:bodyPr>
            <a:normAutofit/>
          </a:bodyPr>
          <a:lstStyle/>
          <a:p>
            <a:pPr algn="l"/>
            <a:r>
              <a:rPr lang="en-US" sz="4400" b="1" dirty="0"/>
              <a:t>Y. </a:t>
            </a:r>
            <a:r>
              <a:rPr lang="en-US" sz="3200" b="1" dirty="0"/>
              <a:t>Braun </a:t>
            </a:r>
            <a:r>
              <a:rPr lang="en-US" sz="4400" b="1" dirty="0"/>
              <a:t>    M. </a:t>
            </a:r>
            <a:r>
              <a:rPr lang="en-US" sz="3200" b="1" dirty="0"/>
              <a:t>Joffe</a:t>
            </a:r>
          </a:p>
          <a:p>
            <a:pPr algn="l"/>
            <a:r>
              <a:rPr lang="en-US" sz="2400" b="1" dirty="0"/>
              <a:t>309914646		324680461</a:t>
            </a:r>
          </a:p>
        </p:txBody>
      </p:sp>
      <p:pic>
        <p:nvPicPr>
          <p:cNvPr id="5" name="תמונה 4" descr="תמונה שמכילה אלקטרוניקה, כתום, מחשב, ישיבה&#10;&#10;התיאור נוצר באופן אוטומטי">
            <a:extLst>
              <a:ext uri="{FF2B5EF4-FFF2-40B4-BE49-F238E27FC236}">
                <a16:creationId xmlns:a16="http://schemas.microsoft.com/office/drawing/2014/main" id="{DD55D96F-64B8-4CCA-B981-3FA0A3F69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7" y="-10535"/>
            <a:ext cx="4224322" cy="2827480"/>
          </a:xfrm>
          <a:prstGeom prst="rect">
            <a:avLst/>
          </a:prstGeom>
        </p:spPr>
      </p:pic>
      <p:pic>
        <p:nvPicPr>
          <p:cNvPr id="7" name="תמונה 6" descr="תמונה שמכילה אדם, ישיבה, איש, שולחן&#10;&#10;התיאור נוצר באופן אוטומטי">
            <a:extLst>
              <a:ext uri="{FF2B5EF4-FFF2-40B4-BE49-F238E27FC236}">
                <a16:creationId xmlns:a16="http://schemas.microsoft.com/office/drawing/2014/main" id="{C660231A-03C4-428E-863A-6F6EC3D19C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13" y="2827219"/>
            <a:ext cx="4381780" cy="2231337"/>
          </a:xfrm>
          <a:prstGeom prst="rect">
            <a:avLst/>
          </a:prstGeom>
        </p:spPr>
      </p:pic>
      <p:pic>
        <p:nvPicPr>
          <p:cNvPr id="9" name="תמונה 8" descr="תמונה שמכילה אדם, מקורה, איש, אישה&#10;&#10;התיאור נוצר באופן אוטומטי">
            <a:extLst>
              <a:ext uri="{FF2B5EF4-FFF2-40B4-BE49-F238E27FC236}">
                <a16:creationId xmlns:a16="http://schemas.microsoft.com/office/drawing/2014/main" id="{3B27C61F-64BF-42DA-A22B-C2AB3B638B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1935" y="10013"/>
            <a:ext cx="3295596" cy="2475154"/>
          </a:xfrm>
          <a:prstGeom prst="rect">
            <a:avLst/>
          </a:prstGeom>
        </p:spPr>
      </p:pic>
      <p:pic>
        <p:nvPicPr>
          <p:cNvPr id="11" name="תמונה 10">
            <a:extLst>
              <a:ext uri="{FF2B5EF4-FFF2-40B4-BE49-F238E27FC236}">
                <a16:creationId xmlns:a16="http://schemas.microsoft.com/office/drawing/2014/main" id="{CC6DC9E9-9B20-4F2C-AAE1-0913D9E794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0375" y="2766252"/>
            <a:ext cx="3581625" cy="2353270"/>
          </a:xfrm>
          <a:prstGeom prst="rect">
            <a:avLst/>
          </a:prstGeom>
        </p:spPr>
      </p:pic>
      <p:pic>
        <p:nvPicPr>
          <p:cNvPr id="13" name="תמונה 12" descr="תמונה שמכילה איש, צילום, עמידה, לדגמן&#10;&#10;התיאור נוצר באופן אוטומטי">
            <a:extLst>
              <a:ext uri="{FF2B5EF4-FFF2-40B4-BE49-F238E27FC236}">
                <a16:creationId xmlns:a16="http://schemas.microsoft.com/office/drawing/2014/main" id="{00328E2F-AD2F-425A-87DF-B9AD37E690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42474" y="4457068"/>
            <a:ext cx="3581625" cy="2383409"/>
          </a:xfrm>
          <a:prstGeom prst="rect">
            <a:avLst/>
          </a:prstGeom>
        </p:spPr>
      </p:pic>
      <p:pic>
        <p:nvPicPr>
          <p:cNvPr id="15" name="תמונה 14" descr="תמונה שמכילה טקסט&#10;&#10;התיאור נוצר באופן אוטומטי">
            <a:extLst>
              <a:ext uri="{FF2B5EF4-FFF2-40B4-BE49-F238E27FC236}">
                <a16:creationId xmlns:a16="http://schemas.microsoft.com/office/drawing/2014/main" id="{5B164A27-A909-414D-ADEE-6EA568B259E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87530" y="8680"/>
            <a:ext cx="4704469" cy="2630585"/>
          </a:xfrm>
          <a:prstGeom prst="rect">
            <a:avLst/>
          </a:prstGeom>
        </p:spPr>
      </p:pic>
      <p:pic>
        <p:nvPicPr>
          <p:cNvPr id="23" name="תמונה 22">
            <a:extLst>
              <a:ext uri="{FF2B5EF4-FFF2-40B4-BE49-F238E27FC236}">
                <a16:creationId xmlns:a16="http://schemas.microsoft.com/office/drawing/2014/main" id="{7242B26B-8CF3-4BD7-BF47-EE38336C7019}"/>
              </a:ext>
            </a:extLst>
          </p:cNvPr>
          <p:cNvPicPr>
            <a:picLocks noChangeAspect="1"/>
          </p:cNvPicPr>
          <p:nvPr/>
        </p:nvPicPr>
        <p:blipFill>
          <a:blip r:embed="rId9"/>
          <a:stretch>
            <a:fillRect/>
          </a:stretch>
        </p:blipFill>
        <p:spPr>
          <a:xfrm>
            <a:off x="-22114" y="5058556"/>
            <a:ext cx="4664587" cy="1781921"/>
          </a:xfrm>
          <a:prstGeom prst="rect">
            <a:avLst/>
          </a:prstGeom>
        </p:spPr>
      </p:pic>
      <p:pic>
        <p:nvPicPr>
          <p:cNvPr id="25" name="תמונה 24" descr="תמונה שמכילה איש, אדם, מקורה, משקפיים&#10;&#10;התיאור נוצר באופן אוטומטי">
            <a:extLst>
              <a:ext uri="{FF2B5EF4-FFF2-40B4-BE49-F238E27FC236}">
                <a16:creationId xmlns:a16="http://schemas.microsoft.com/office/drawing/2014/main" id="{220B43D6-685B-4651-85A5-3403D4768E8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24099" y="5119522"/>
            <a:ext cx="3967899" cy="1720955"/>
          </a:xfrm>
          <a:prstGeom prst="rect">
            <a:avLst/>
          </a:prstGeom>
        </p:spPr>
      </p:pic>
    </p:spTree>
    <p:extLst>
      <p:ext uri="{BB962C8B-B14F-4D97-AF65-F5344CB8AC3E}">
        <p14:creationId xmlns:p14="http://schemas.microsoft.com/office/powerpoint/2010/main" val="2254774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7D30-9786-4970-8FD6-9073E3E2EBE3}"/>
              </a:ext>
            </a:extLst>
          </p:cNvPr>
          <p:cNvSpPr>
            <a:spLocks noGrp="1"/>
          </p:cNvSpPr>
          <p:nvPr>
            <p:ph type="title"/>
          </p:nvPr>
        </p:nvSpPr>
        <p:spPr>
          <a:xfrm>
            <a:off x="1484311" y="685801"/>
            <a:ext cx="10018713" cy="1288774"/>
          </a:xfrm>
        </p:spPr>
        <p:txBody>
          <a:bodyPr/>
          <a:lstStyle/>
          <a:p>
            <a:r>
              <a:rPr lang="he-IL" dirty="0"/>
              <a:t>רקע:</a:t>
            </a:r>
            <a:endParaRPr lang="en-US" dirty="0"/>
          </a:p>
        </p:txBody>
      </p:sp>
      <p:sp>
        <p:nvSpPr>
          <p:cNvPr id="3" name="Content Placeholder 2">
            <a:extLst>
              <a:ext uri="{FF2B5EF4-FFF2-40B4-BE49-F238E27FC236}">
                <a16:creationId xmlns:a16="http://schemas.microsoft.com/office/drawing/2014/main" id="{7D05814D-9B17-4A81-99DC-47700BB66D7A}"/>
              </a:ext>
            </a:extLst>
          </p:cNvPr>
          <p:cNvSpPr>
            <a:spLocks noGrp="1"/>
          </p:cNvSpPr>
          <p:nvPr>
            <p:ph idx="1"/>
          </p:nvPr>
        </p:nvSpPr>
        <p:spPr>
          <a:xfrm>
            <a:off x="1484310" y="1821647"/>
            <a:ext cx="10536454" cy="4021936"/>
          </a:xfrm>
        </p:spPr>
        <p:txBody>
          <a:bodyPr anchor="t">
            <a:normAutofit/>
          </a:bodyPr>
          <a:lstStyle/>
          <a:p>
            <a:pPr algn="just" rtl="1"/>
            <a:r>
              <a:rPr lang="he-IL" sz="2000" dirty="0"/>
              <a:t>המעבדה עוסקת באמידת ותיאור מעבר קולות בין מפלגות בין שתי מערכות בחירות. </a:t>
            </a:r>
            <a:r>
              <a:rPr lang="he-IL" sz="2000"/>
              <a:t>השתמשנו </a:t>
            </a:r>
            <a:r>
              <a:rPr lang="he-IL" sz="2000" dirty="0"/>
              <a:t>בקבצי תוצאות הבחירות על פי קלפיות בבחירות מועד א ומועד ב ב-2019.</a:t>
            </a:r>
          </a:p>
          <a:p>
            <a:pPr algn="just" rtl="1"/>
            <a:r>
              <a:rPr lang="he-IL" sz="2000" dirty="0"/>
              <a:t>הערה: כאשר נבצע השוואה בין בחירות אפריל לספטמבר נציג נתונים רק על הקלפיות המשותפות לשתיהן.</a:t>
            </a:r>
          </a:p>
          <a:p>
            <a:pPr marL="0" indent="0" algn="just" rtl="1">
              <a:buNone/>
            </a:pPr>
            <a:endParaRPr lang="he-IL" sz="2000" dirty="0"/>
          </a:p>
        </p:txBody>
      </p:sp>
      <p:pic>
        <p:nvPicPr>
          <p:cNvPr id="5" name="תמונה 4">
            <a:extLst>
              <a:ext uri="{FF2B5EF4-FFF2-40B4-BE49-F238E27FC236}">
                <a16:creationId xmlns:a16="http://schemas.microsoft.com/office/drawing/2014/main" id="{F8C29243-C1F6-444D-B63E-E43D2A7A6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75340"/>
            <a:ext cx="1718066" cy="1202130"/>
          </a:xfrm>
          <a:prstGeom prst="rect">
            <a:avLst/>
          </a:prstGeom>
        </p:spPr>
      </p:pic>
      <p:pic>
        <p:nvPicPr>
          <p:cNvPr id="7" name="תמונה 6">
            <a:extLst>
              <a:ext uri="{FF2B5EF4-FFF2-40B4-BE49-F238E27FC236}">
                <a16:creationId xmlns:a16="http://schemas.microsoft.com/office/drawing/2014/main" id="{DFFDE04D-2EBA-40C3-9332-0515B54475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5236" y="5670935"/>
            <a:ext cx="1718065" cy="1187066"/>
          </a:xfrm>
          <a:prstGeom prst="rect">
            <a:avLst/>
          </a:prstGeom>
        </p:spPr>
      </p:pic>
      <p:pic>
        <p:nvPicPr>
          <p:cNvPr id="11" name="תמונה 10">
            <a:extLst>
              <a:ext uri="{FF2B5EF4-FFF2-40B4-BE49-F238E27FC236}">
                <a16:creationId xmlns:a16="http://schemas.microsoft.com/office/drawing/2014/main" id="{A0C78986-6201-43C8-84E6-B5A6FE0D58B5}"/>
              </a:ext>
            </a:extLst>
          </p:cNvPr>
          <p:cNvPicPr>
            <a:picLocks noChangeAspect="1"/>
          </p:cNvPicPr>
          <p:nvPr/>
        </p:nvPicPr>
        <p:blipFill>
          <a:blip r:embed="rId5"/>
          <a:stretch>
            <a:fillRect/>
          </a:stretch>
        </p:blipFill>
        <p:spPr>
          <a:xfrm>
            <a:off x="3394847" y="5672681"/>
            <a:ext cx="3529935" cy="1178998"/>
          </a:xfrm>
          <a:prstGeom prst="rect">
            <a:avLst/>
          </a:prstGeom>
        </p:spPr>
      </p:pic>
      <p:pic>
        <p:nvPicPr>
          <p:cNvPr id="13" name="תמונה 12">
            <a:extLst>
              <a:ext uri="{FF2B5EF4-FFF2-40B4-BE49-F238E27FC236}">
                <a16:creationId xmlns:a16="http://schemas.microsoft.com/office/drawing/2014/main" id="{C745DB55-5F5F-4DEB-AE7B-016EFBA9AE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4500" y="9765"/>
            <a:ext cx="4397500" cy="1659611"/>
          </a:xfrm>
          <a:prstGeom prst="rect">
            <a:avLst/>
          </a:prstGeom>
        </p:spPr>
      </p:pic>
      <p:pic>
        <p:nvPicPr>
          <p:cNvPr id="15" name="תמונה 14">
            <a:extLst>
              <a:ext uri="{FF2B5EF4-FFF2-40B4-BE49-F238E27FC236}">
                <a16:creationId xmlns:a16="http://schemas.microsoft.com/office/drawing/2014/main" id="{E7548488-DBA0-46E9-A23F-61D3799E886F}"/>
              </a:ext>
            </a:extLst>
          </p:cNvPr>
          <p:cNvPicPr>
            <a:picLocks noChangeAspect="1"/>
          </p:cNvPicPr>
          <p:nvPr/>
        </p:nvPicPr>
        <p:blipFill>
          <a:blip r:embed="rId7"/>
          <a:stretch>
            <a:fillRect/>
          </a:stretch>
        </p:blipFill>
        <p:spPr>
          <a:xfrm>
            <a:off x="4762501" y="1"/>
            <a:ext cx="3032000" cy="1140430"/>
          </a:xfrm>
          <a:prstGeom prst="rect">
            <a:avLst/>
          </a:prstGeom>
        </p:spPr>
      </p:pic>
      <p:pic>
        <p:nvPicPr>
          <p:cNvPr id="17" name="תמונה 16">
            <a:extLst>
              <a:ext uri="{FF2B5EF4-FFF2-40B4-BE49-F238E27FC236}">
                <a16:creationId xmlns:a16="http://schemas.microsoft.com/office/drawing/2014/main" id="{BFBF95B2-3692-4FB8-93EC-1829E5805A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35" y="-1"/>
            <a:ext cx="4770400" cy="1748077"/>
          </a:xfrm>
          <a:prstGeom prst="rect">
            <a:avLst/>
          </a:prstGeom>
        </p:spPr>
      </p:pic>
      <p:graphicFrame>
        <p:nvGraphicFramePr>
          <p:cNvPr id="9" name="טבלה 9">
            <a:extLst>
              <a:ext uri="{FF2B5EF4-FFF2-40B4-BE49-F238E27FC236}">
                <a16:creationId xmlns:a16="http://schemas.microsoft.com/office/drawing/2014/main" id="{EDED30FF-C488-4E06-A0B0-FB551F62BA60}"/>
              </a:ext>
            </a:extLst>
          </p:cNvPr>
          <p:cNvGraphicFramePr>
            <a:graphicFrameLocks noGrp="1"/>
          </p:cNvGraphicFramePr>
          <p:nvPr>
            <p:extLst>
              <p:ext uri="{D42A27DB-BD31-4B8C-83A1-F6EECF244321}">
                <p14:modId xmlns:p14="http://schemas.microsoft.com/office/powerpoint/2010/main" val="1974733343"/>
              </p:ext>
            </p:extLst>
          </p:nvPr>
        </p:nvGraphicFramePr>
        <p:xfrm>
          <a:off x="945136" y="3346903"/>
          <a:ext cx="8127999" cy="2225040"/>
        </p:xfrm>
        <a:graphic>
          <a:graphicData uri="http://schemas.openxmlformats.org/drawingml/2006/table">
            <a:tbl>
              <a:tblPr rtl="1" firstRow="1" bandRow="1">
                <a:tableStyleId>{5C22544A-7EE6-4342-B048-85BDC9FD1C3A}</a:tableStyleId>
              </a:tblPr>
              <a:tblGrid>
                <a:gridCol w="2709333">
                  <a:extLst>
                    <a:ext uri="{9D8B030D-6E8A-4147-A177-3AD203B41FA5}">
                      <a16:colId xmlns:a16="http://schemas.microsoft.com/office/drawing/2014/main" val="3340210849"/>
                    </a:ext>
                  </a:extLst>
                </a:gridCol>
                <a:gridCol w="2709333">
                  <a:extLst>
                    <a:ext uri="{9D8B030D-6E8A-4147-A177-3AD203B41FA5}">
                      <a16:colId xmlns:a16="http://schemas.microsoft.com/office/drawing/2014/main" val="364740778"/>
                    </a:ext>
                  </a:extLst>
                </a:gridCol>
                <a:gridCol w="2709333">
                  <a:extLst>
                    <a:ext uri="{9D8B030D-6E8A-4147-A177-3AD203B41FA5}">
                      <a16:colId xmlns:a16="http://schemas.microsoft.com/office/drawing/2014/main" val="2826438031"/>
                    </a:ext>
                  </a:extLst>
                </a:gridCol>
              </a:tblGrid>
              <a:tr h="370840">
                <a:tc>
                  <a:txBody>
                    <a:bodyPr/>
                    <a:lstStyle/>
                    <a:p>
                      <a:pPr algn="ctr" rtl="1"/>
                      <a:r>
                        <a:rPr lang="he-IL" dirty="0"/>
                        <a:t>נתונים כלליים</a:t>
                      </a:r>
                    </a:p>
                  </a:txBody>
                  <a:tcPr/>
                </a:tc>
                <a:tc>
                  <a:txBody>
                    <a:bodyPr/>
                    <a:lstStyle/>
                    <a:p>
                      <a:pPr algn="ctr" rtl="1"/>
                      <a:r>
                        <a:rPr lang="he-IL" dirty="0"/>
                        <a:t>אפריל</a:t>
                      </a:r>
                    </a:p>
                  </a:txBody>
                  <a:tcPr/>
                </a:tc>
                <a:tc>
                  <a:txBody>
                    <a:bodyPr/>
                    <a:lstStyle/>
                    <a:p>
                      <a:pPr algn="ctr" rtl="1"/>
                      <a:r>
                        <a:rPr lang="he-IL" dirty="0"/>
                        <a:t>ספטמבר</a:t>
                      </a:r>
                    </a:p>
                  </a:txBody>
                  <a:tcPr/>
                </a:tc>
                <a:extLst>
                  <a:ext uri="{0D108BD9-81ED-4DB2-BD59-A6C34878D82A}">
                    <a16:rowId xmlns:a16="http://schemas.microsoft.com/office/drawing/2014/main" val="2101480572"/>
                  </a:ext>
                </a:extLst>
              </a:tr>
              <a:tr h="370840">
                <a:tc>
                  <a:txBody>
                    <a:bodyPr/>
                    <a:lstStyle/>
                    <a:p>
                      <a:pPr algn="ctr" rtl="1"/>
                      <a:r>
                        <a:rPr lang="he-IL" dirty="0"/>
                        <a:t>בעלי זכות בחירה</a:t>
                      </a:r>
                    </a:p>
                  </a:txBody>
                  <a:tcPr/>
                </a:tc>
                <a:tc>
                  <a:txBody>
                    <a:bodyPr/>
                    <a:lstStyle/>
                    <a:p>
                      <a:pPr algn="ctr" rtl="1"/>
                      <a:r>
                        <a:rPr lang="he-IL" dirty="0"/>
                        <a:t>6,339,729</a:t>
                      </a:r>
                    </a:p>
                  </a:txBody>
                  <a:tcPr/>
                </a:tc>
                <a:tc>
                  <a:txBody>
                    <a:bodyPr/>
                    <a:lstStyle/>
                    <a:p>
                      <a:pPr algn="ctr" rtl="1"/>
                      <a:r>
                        <a:rPr lang="he-IL" dirty="0"/>
                        <a:t>6,391,218</a:t>
                      </a:r>
                    </a:p>
                  </a:txBody>
                  <a:tcPr/>
                </a:tc>
                <a:extLst>
                  <a:ext uri="{0D108BD9-81ED-4DB2-BD59-A6C34878D82A}">
                    <a16:rowId xmlns:a16="http://schemas.microsoft.com/office/drawing/2014/main" val="219049741"/>
                  </a:ext>
                </a:extLst>
              </a:tr>
              <a:tr h="370840">
                <a:tc>
                  <a:txBody>
                    <a:bodyPr/>
                    <a:lstStyle/>
                    <a:p>
                      <a:pPr algn="ctr" rtl="1"/>
                      <a:r>
                        <a:rPr lang="he-IL" dirty="0"/>
                        <a:t>סך מצביעים</a:t>
                      </a:r>
                    </a:p>
                  </a:txBody>
                  <a:tcPr/>
                </a:tc>
                <a:tc>
                  <a:txBody>
                    <a:bodyPr/>
                    <a:lstStyle/>
                    <a:p>
                      <a:pPr algn="ctr" rtl="1"/>
                      <a:r>
                        <a:rPr lang="he-IL" dirty="0"/>
                        <a:t>4,340,253</a:t>
                      </a:r>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he-IL" dirty="0"/>
                        <a:t>4,465,168</a:t>
                      </a:r>
                    </a:p>
                  </a:txBody>
                  <a:tcPr/>
                </a:tc>
                <a:extLst>
                  <a:ext uri="{0D108BD9-81ED-4DB2-BD59-A6C34878D82A}">
                    <a16:rowId xmlns:a16="http://schemas.microsoft.com/office/drawing/2014/main" val="1904221303"/>
                  </a:ext>
                </a:extLst>
              </a:tr>
              <a:tr h="370840">
                <a:tc>
                  <a:txBody>
                    <a:bodyPr/>
                    <a:lstStyle/>
                    <a:p>
                      <a:pPr algn="ctr" rtl="1"/>
                      <a:r>
                        <a:rPr lang="he-IL" dirty="0"/>
                        <a:t>מס' קולות כשרים</a:t>
                      </a:r>
                    </a:p>
                  </a:txBody>
                  <a:tcPr/>
                </a:tc>
                <a:tc>
                  <a:txBody>
                    <a:bodyPr/>
                    <a:lstStyle/>
                    <a:p>
                      <a:pPr algn="ctr" rtl="1"/>
                      <a:r>
                        <a:rPr lang="he-IL" dirty="0"/>
                        <a:t>4,309,270</a:t>
                      </a:r>
                    </a:p>
                  </a:txBody>
                  <a:tcPr/>
                </a:tc>
                <a:tc>
                  <a:txBody>
                    <a:bodyPr/>
                    <a:lstStyle/>
                    <a:p>
                      <a:pPr algn="ctr" rtl="1"/>
                      <a:r>
                        <a:rPr lang="he-IL" dirty="0"/>
                        <a:t>4,436,806</a:t>
                      </a:r>
                    </a:p>
                  </a:txBody>
                  <a:tcPr/>
                </a:tc>
                <a:extLst>
                  <a:ext uri="{0D108BD9-81ED-4DB2-BD59-A6C34878D82A}">
                    <a16:rowId xmlns:a16="http://schemas.microsoft.com/office/drawing/2014/main" val="2685201512"/>
                  </a:ext>
                </a:extLst>
              </a:tr>
              <a:tr h="370840">
                <a:tc>
                  <a:txBody>
                    <a:bodyPr/>
                    <a:lstStyle/>
                    <a:p>
                      <a:pPr algn="ctr" rtl="1"/>
                      <a:r>
                        <a:rPr lang="he-IL" dirty="0"/>
                        <a:t>שיעור ההצבעה</a:t>
                      </a:r>
                    </a:p>
                  </a:txBody>
                  <a:tcPr/>
                </a:tc>
                <a:tc>
                  <a:txBody>
                    <a:bodyPr/>
                    <a:lstStyle/>
                    <a:p>
                      <a:pPr algn="ctr" rtl="1"/>
                      <a:r>
                        <a:rPr lang="he-IL" dirty="0"/>
                        <a:t>68.6%</a:t>
                      </a:r>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he-IL" dirty="0"/>
                        <a:t>69.8%</a:t>
                      </a:r>
                    </a:p>
                  </a:txBody>
                  <a:tcPr/>
                </a:tc>
                <a:extLst>
                  <a:ext uri="{0D108BD9-81ED-4DB2-BD59-A6C34878D82A}">
                    <a16:rowId xmlns:a16="http://schemas.microsoft.com/office/drawing/2014/main" val="740855311"/>
                  </a:ext>
                </a:extLst>
              </a:tr>
              <a:tr h="370840">
                <a:tc>
                  <a:txBody>
                    <a:bodyPr/>
                    <a:lstStyle/>
                    <a:p>
                      <a:pPr algn="ctr" rtl="1"/>
                      <a:r>
                        <a:rPr lang="he-IL" dirty="0"/>
                        <a:t>אחוז החסימה</a:t>
                      </a:r>
                    </a:p>
                  </a:txBody>
                  <a:tcPr/>
                </a:tc>
                <a:tc>
                  <a:txBody>
                    <a:bodyPr/>
                    <a:lstStyle/>
                    <a:p>
                      <a:pPr algn="ctr" rtl="1"/>
                      <a:r>
                        <a:rPr lang="he-IL" dirty="0"/>
                        <a:t>3.25%</a:t>
                      </a:r>
                    </a:p>
                  </a:txBody>
                  <a:tcPr/>
                </a:tc>
                <a:tc>
                  <a:txBody>
                    <a:bodyPr/>
                    <a:lstStyle/>
                    <a:p>
                      <a:pPr algn="ctr" rtl="1"/>
                      <a:r>
                        <a:rPr lang="he-IL" dirty="0"/>
                        <a:t>3.25%</a:t>
                      </a:r>
                    </a:p>
                  </a:txBody>
                  <a:tcPr/>
                </a:tc>
                <a:extLst>
                  <a:ext uri="{0D108BD9-81ED-4DB2-BD59-A6C34878D82A}">
                    <a16:rowId xmlns:a16="http://schemas.microsoft.com/office/drawing/2014/main" val="4028607066"/>
                  </a:ext>
                </a:extLst>
              </a:tr>
            </a:tbl>
          </a:graphicData>
        </a:graphic>
      </p:graphicFrame>
    </p:spTree>
    <p:extLst>
      <p:ext uri="{BB962C8B-B14F-4D97-AF65-F5344CB8AC3E}">
        <p14:creationId xmlns:p14="http://schemas.microsoft.com/office/powerpoint/2010/main" val="145826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EE1A-80E3-4CEA-9DE3-F5354C2C2673}"/>
              </a:ext>
            </a:extLst>
          </p:cNvPr>
          <p:cNvSpPr>
            <a:spLocks noGrp="1"/>
          </p:cNvSpPr>
          <p:nvPr>
            <p:ph type="title"/>
          </p:nvPr>
        </p:nvSpPr>
        <p:spPr>
          <a:xfrm>
            <a:off x="1086642" y="-106078"/>
            <a:ext cx="10018713" cy="546652"/>
          </a:xfrm>
        </p:spPr>
        <p:txBody>
          <a:bodyPr>
            <a:normAutofit fontScale="90000"/>
          </a:bodyPr>
          <a:lstStyle/>
          <a:p>
            <a:r>
              <a:rPr lang="he-IL" dirty="0"/>
              <a:t>שאלה 1 סעיף א</a:t>
            </a:r>
            <a:endParaRPr lang="en-US" dirty="0"/>
          </a:p>
        </p:txBody>
      </p:sp>
      <p:sp>
        <p:nvSpPr>
          <p:cNvPr id="4" name="Content Placeholder 2">
            <a:extLst>
              <a:ext uri="{FF2B5EF4-FFF2-40B4-BE49-F238E27FC236}">
                <a16:creationId xmlns:a16="http://schemas.microsoft.com/office/drawing/2014/main" id="{B6E6867B-05AA-48D3-9E30-ADE6A3F4BE28}"/>
              </a:ext>
            </a:extLst>
          </p:cNvPr>
          <p:cNvSpPr txBox="1">
            <a:spLocks/>
          </p:cNvSpPr>
          <p:nvPr/>
        </p:nvSpPr>
        <p:spPr>
          <a:xfrm>
            <a:off x="147264" y="4871396"/>
            <a:ext cx="11897472" cy="1974966"/>
          </a:xfrm>
          <a:prstGeom prst="rect">
            <a:avLst/>
          </a:prstGeom>
          <a:solidFill>
            <a:schemeClr val="bg1">
              <a:alpha val="60000"/>
            </a:schemeClr>
          </a:solidFill>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rtl="1"/>
            <a:r>
              <a:rPr lang="he-IL" sz="1600" dirty="0"/>
              <a:t>ניתן לראות שלפי מודל זה, לרוב, המפלגות בספטמבר קיבלו את מרבית קולותיהם מהבוחרים שהצביעו להם באפריל.</a:t>
            </a:r>
          </a:p>
          <a:p>
            <a:pPr algn="just" rtl="1"/>
            <a:r>
              <a:rPr lang="he-IL" sz="1600" dirty="0"/>
              <a:t>את המסקנה לעיל אנו גם מכלילים על השינויים במפלגות הנובעות </a:t>
            </a:r>
            <a:r>
              <a:rPr lang="he-IL" sz="1600" dirty="0" err="1"/>
              <a:t>מאיחודים</a:t>
            </a:r>
            <a:r>
              <a:rPr lang="he-IL" sz="1600" dirty="0"/>
              <a:t>/פירוקים, כגון עוצמה יהודית שהתפרקה מאיחוד מפלגות הימין והרשימה המשותפת שיוצרה כחיבור של חד"ש תע"ל ורע"ם בל"ד.</a:t>
            </a:r>
            <a:endParaRPr lang="en-US" sz="1600" dirty="0"/>
          </a:p>
          <a:p>
            <a:pPr algn="just" rtl="1"/>
            <a:r>
              <a:rPr lang="he-IL" sz="1600" dirty="0"/>
              <a:t>נשים לב שהתוצאות לא לגמרי משקפות את המציאות, שכן המחנה הדמוקרטי קיבלה רק 5 מנדטים וכאן היא המפלגה השלישית בגודלה, לעומת הרשימה המשותפת שהיא באמת המפלגה השלישית בגודלה אך הכי קטנה פה.</a:t>
            </a:r>
          </a:p>
          <a:p>
            <a:pPr algn="just" rtl="1"/>
            <a:r>
              <a:rPr lang="he-IL" sz="1600" dirty="0"/>
              <a:t>בנוסף, עוצמה יהודית, שבמציאות כלל לא עברה את אחוז החסימה, גדולה כאן מימינה, שקיבלה 7 מנדטים.</a:t>
            </a:r>
          </a:p>
        </p:txBody>
      </p:sp>
      <p:pic>
        <p:nvPicPr>
          <p:cNvPr id="5" name="תמונה 4">
            <a:extLst>
              <a:ext uri="{FF2B5EF4-FFF2-40B4-BE49-F238E27FC236}">
                <a16:creationId xmlns:a16="http://schemas.microsoft.com/office/drawing/2014/main" id="{763567C9-90F4-42B3-BD4E-90C7BC293B47}"/>
              </a:ext>
            </a:extLst>
          </p:cNvPr>
          <p:cNvPicPr>
            <a:picLocks noChangeAspect="1"/>
          </p:cNvPicPr>
          <p:nvPr/>
        </p:nvPicPr>
        <p:blipFill rotWithShape="1">
          <a:blip r:embed="rId3">
            <a:extLst>
              <a:ext uri="{28A0092B-C50C-407E-A947-70E740481C1C}">
                <a14:useLocalDpi xmlns:a14="http://schemas.microsoft.com/office/drawing/2010/main" val="0"/>
              </a:ext>
            </a:extLst>
          </a:blip>
          <a:srcRect l="23821" t="1838" r="6909" b="3747"/>
          <a:stretch/>
        </p:blipFill>
        <p:spPr>
          <a:xfrm>
            <a:off x="8101190" y="942680"/>
            <a:ext cx="3943546" cy="3554858"/>
          </a:xfrm>
          <a:prstGeom prst="rect">
            <a:avLst/>
          </a:prstGeom>
        </p:spPr>
      </p:pic>
      <p:pic>
        <p:nvPicPr>
          <p:cNvPr id="6" name="תמונה 5" descr="תמונה שמכילה צילום מסך&#10;&#10;התיאור נוצר באופן אוטומטי">
            <a:extLst>
              <a:ext uri="{FF2B5EF4-FFF2-40B4-BE49-F238E27FC236}">
                <a16:creationId xmlns:a16="http://schemas.microsoft.com/office/drawing/2014/main" id="{3C996C25-DA5B-4E4B-9912-70D939907CB2}"/>
              </a:ext>
            </a:extLst>
          </p:cNvPr>
          <p:cNvPicPr>
            <a:picLocks noChangeAspect="1"/>
          </p:cNvPicPr>
          <p:nvPr/>
        </p:nvPicPr>
        <p:blipFill rotWithShape="1">
          <a:blip r:embed="rId4">
            <a:extLst>
              <a:ext uri="{28A0092B-C50C-407E-A947-70E740481C1C}">
                <a14:useLocalDpi xmlns:a14="http://schemas.microsoft.com/office/drawing/2010/main" val="0"/>
              </a:ext>
            </a:extLst>
          </a:blip>
          <a:srcRect l="4505" t="7048" r="8315" b="13385"/>
          <a:stretch/>
        </p:blipFill>
        <p:spPr>
          <a:xfrm>
            <a:off x="304803" y="380537"/>
            <a:ext cx="7641020" cy="4483027"/>
          </a:xfrm>
          <a:prstGeom prst="rect">
            <a:avLst/>
          </a:prstGeom>
        </p:spPr>
      </p:pic>
    </p:spTree>
    <p:extLst>
      <p:ext uri="{BB962C8B-B14F-4D97-AF65-F5344CB8AC3E}">
        <p14:creationId xmlns:p14="http://schemas.microsoft.com/office/powerpoint/2010/main" val="1446156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8838-ECD7-435E-8DAD-546E84FAD03A}"/>
              </a:ext>
            </a:extLst>
          </p:cNvPr>
          <p:cNvSpPr>
            <a:spLocks noGrp="1"/>
          </p:cNvSpPr>
          <p:nvPr>
            <p:ph type="title"/>
          </p:nvPr>
        </p:nvSpPr>
        <p:spPr>
          <a:xfrm>
            <a:off x="1292123" y="-201594"/>
            <a:ext cx="9960585" cy="859841"/>
          </a:xfrm>
        </p:spPr>
        <p:txBody>
          <a:bodyPr>
            <a:normAutofit/>
          </a:bodyPr>
          <a:lstStyle/>
          <a:p>
            <a:r>
              <a:rPr lang="he-IL" dirty="0"/>
              <a:t>שאלה 1 סעיף ב</a:t>
            </a:r>
            <a:endParaRPr lang="en-US" dirty="0"/>
          </a:p>
        </p:txBody>
      </p:sp>
      <p:sp>
        <p:nvSpPr>
          <p:cNvPr id="7" name="Content Placeholder 2">
            <a:extLst>
              <a:ext uri="{FF2B5EF4-FFF2-40B4-BE49-F238E27FC236}">
                <a16:creationId xmlns:a16="http://schemas.microsoft.com/office/drawing/2014/main" id="{D8EF5008-FFD0-41CD-884B-E7E8F99A1CD7}"/>
              </a:ext>
            </a:extLst>
          </p:cNvPr>
          <p:cNvSpPr txBox="1">
            <a:spLocks/>
          </p:cNvSpPr>
          <p:nvPr/>
        </p:nvSpPr>
        <p:spPr>
          <a:xfrm>
            <a:off x="131856" y="4220486"/>
            <a:ext cx="11897472" cy="2217908"/>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r" rtl="1"/>
            <a:endParaRPr lang="he-IL" dirty="0"/>
          </a:p>
        </p:txBody>
      </p:sp>
      <p:pic>
        <p:nvPicPr>
          <p:cNvPr id="10" name="תמונה 9">
            <a:extLst>
              <a:ext uri="{FF2B5EF4-FFF2-40B4-BE49-F238E27FC236}">
                <a16:creationId xmlns:a16="http://schemas.microsoft.com/office/drawing/2014/main" id="{B48DE74E-EEA0-42BE-A078-620FB087698C}"/>
              </a:ext>
            </a:extLst>
          </p:cNvPr>
          <p:cNvPicPr>
            <a:picLocks noChangeAspect="1"/>
          </p:cNvPicPr>
          <p:nvPr/>
        </p:nvPicPr>
        <p:blipFill rotWithShape="1">
          <a:blip r:embed="rId3">
            <a:extLst>
              <a:ext uri="{28A0092B-C50C-407E-A947-70E740481C1C}">
                <a14:useLocalDpi xmlns:a14="http://schemas.microsoft.com/office/drawing/2010/main" val="0"/>
              </a:ext>
            </a:extLst>
          </a:blip>
          <a:srcRect l="23483" t="1950" r="6068" b="3666"/>
          <a:stretch/>
        </p:blipFill>
        <p:spPr>
          <a:xfrm>
            <a:off x="8063901" y="921122"/>
            <a:ext cx="3416438" cy="3432784"/>
          </a:xfrm>
          <a:prstGeom prst="rect">
            <a:avLst/>
          </a:prstGeom>
        </p:spPr>
      </p:pic>
      <p:pic>
        <p:nvPicPr>
          <p:cNvPr id="11" name="תמונה 10" descr="תמונה שמכילה צילום מסך&#10;&#10;התיאור נוצר באופן אוטומטי">
            <a:extLst>
              <a:ext uri="{FF2B5EF4-FFF2-40B4-BE49-F238E27FC236}">
                <a16:creationId xmlns:a16="http://schemas.microsoft.com/office/drawing/2014/main" id="{0DEB9AE2-98A0-449C-997F-ACDE4CE0C0A8}"/>
              </a:ext>
            </a:extLst>
          </p:cNvPr>
          <p:cNvPicPr>
            <a:picLocks noChangeAspect="1"/>
          </p:cNvPicPr>
          <p:nvPr/>
        </p:nvPicPr>
        <p:blipFill rotWithShape="1">
          <a:blip r:embed="rId4">
            <a:extLst>
              <a:ext uri="{28A0092B-C50C-407E-A947-70E740481C1C}">
                <a14:useLocalDpi xmlns:a14="http://schemas.microsoft.com/office/drawing/2010/main" val="0"/>
              </a:ext>
            </a:extLst>
          </a:blip>
          <a:srcRect l="3571" t="7768" r="7845" b="13968"/>
          <a:stretch/>
        </p:blipFill>
        <p:spPr>
          <a:xfrm>
            <a:off x="105857" y="504921"/>
            <a:ext cx="7780113" cy="4418796"/>
          </a:xfrm>
          <a:prstGeom prst="rect">
            <a:avLst/>
          </a:prstGeom>
        </p:spPr>
      </p:pic>
      <p:sp>
        <p:nvSpPr>
          <p:cNvPr id="12" name="Content Placeholder 2">
            <a:extLst>
              <a:ext uri="{FF2B5EF4-FFF2-40B4-BE49-F238E27FC236}">
                <a16:creationId xmlns:a16="http://schemas.microsoft.com/office/drawing/2014/main" id="{EDE418AE-B192-485A-BD03-F3991759F2BB}"/>
              </a:ext>
            </a:extLst>
          </p:cNvPr>
          <p:cNvSpPr txBox="1">
            <a:spLocks/>
          </p:cNvSpPr>
          <p:nvPr/>
        </p:nvSpPr>
        <p:spPr>
          <a:xfrm>
            <a:off x="162672" y="4923717"/>
            <a:ext cx="11897472" cy="1834332"/>
          </a:xfrm>
          <a:prstGeom prst="rect">
            <a:avLst/>
          </a:prstGeom>
          <a:solidFill>
            <a:schemeClr val="bg1">
              <a:alpha val="60000"/>
            </a:schemeClr>
          </a:solidFill>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rtl="1"/>
            <a:r>
              <a:rPr lang="he-IL" sz="1600" dirty="0"/>
              <a:t>כאן איפסנו בעצם את כל המעברים בין מפלגות שכללו מעט מאוד מצביעים, כך שמה שרואים זה רק המעברים הגדולים יחסית.</a:t>
            </a:r>
          </a:p>
          <a:p>
            <a:pPr algn="just" rtl="1"/>
            <a:r>
              <a:rPr lang="he-IL" sz="1600" dirty="0"/>
              <a:t>ניתן לראות שהמחנה הדמוקרטי מזינה חלק לא קטן ממפלגת כחול לבן, עד כדי שלפי מודל זה, מרבית מצביעיה בספטמבר הצביעו פה באפריל.</a:t>
            </a:r>
          </a:p>
          <a:p>
            <a:pPr algn="just" rtl="1"/>
            <a:r>
              <a:rPr lang="he-IL" sz="1600" dirty="0"/>
              <a:t>מצביעי מפלגת זהות, על אף שהתאחדה עם הליכוד, הצביעו בעיקר לישראל ביתנו, לימינה ולעוצמה יהודית בספטמבר.</a:t>
            </a:r>
          </a:p>
          <a:p>
            <a:pPr algn="just" rtl="1"/>
            <a:r>
              <a:rPr lang="he-IL" sz="1600" dirty="0"/>
              <a:t>מפלגת יהדות התורה לא מזינה שום מפלגה אחרת מבחינת תזוזת קולות בין מערכות הבחירות.</a:t>
            </a:r>
          </a:p>
          <a:p>
            <a:pPr algn="just" rtl="1"/>
            <a:r>
              <a:rPr lang="he-IL" sz="1600" dirty="0"/>
              <a:t>ניתן לראות שמצביעי גשר המשיכו עם המפגלה גם אחרי התאחדותה עם העבודה, וכן מצביעי המפלגות הערביות הצביעו לרשימה המשותפת.</a:t>
            </a:r>
          </a:p>
        </p:txBody>
      </p:sp>
    </p:spTree>
    <p:extLst>
      <p:ext uri="{BB962C8B-B14F-4D97-AF65-F5344CB8AC3E}">
        <p14:creationId xmlns:p14="http://schemas.microsoft.com/office/powerpoint/2010/main" val="196510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8838-ECD7-435E-8DAD-546E84FAD03A}"/>
              </a:ext>
            </a:extLst>
          </p:cNvPr>
          <p:cNvSpPr>
            <a:spLocks noGrp="1"/>
          </p:cNvSpPr>
          <p:nvPr>
            <p:ph type="title"/>
          </p:nvPr>
        </p:nvSpPr>
        <p:spPr>
          <a:xfrm>
            <a:off x="1240749" y="-61643"/>
            <a:ext cx="10018713" cy="777765"/>
          </a:xfrm>
        </p:spPr>
        <p:txBody>
          <a:bodyPr/>
          <a:lstStyle/>
          <a:p>
            <a:r>
              <a:rPr lang="he-IL" dirty="0"/>
              <a:t>שאלה 2 סעיף א</a:t>
            </a:r>
            <a:endParaRPr lang="en-US" dirty="0"/>
          </a:p>
        </p:txBody>
      </p:sp>
      <p:pic>
        <p:nvPicPr>
          <p:cNvPr id="6" name="תמונה 5">
            <a:extLst>
              <a:ext uri="{FF2B5EF4-FFF2-40B4-BE49-F238E27FC236}">
                <a16:creationId xmlns:a16="http://schemas.microsoft.com/office/drawing/2014/main" id="{D5A54EA2-24E4-47F3-81AE-1D5DFF022C48}"/>
              </a:ext>
            </a:extLst>
          </p:cNvPr>
          <p:cNvPicPr>
            <a:picLocks noChangeAspect="1"/>
          </p:cNvPicPr>
          <p:nvPr/>
        </p:nvPicPr>
        <p:blipFill rotWithShape="1">
          <a:blip r:embed="rId3">
            <a:extLst>
              <a:ext uri="{28A0092B-C50C-407E-A947-70E740481C1C}">
                <a14:useLocalDpi xmlns:a14="http://schemas.microsoft.com/office/drawing/2010/main" val="0"/>
              </a:ext>
            </a:extLst>
          </a:blip>
          <a:srcRect l="23175" t="2645" r="5415" b="3367"/>
          <a:stretch/>
        </p:blipFill>
        <p:spPr>
          <a:xfrm>
            <a:off x="8073584" y="778740"/>
            <a:ext cx="3641131" cy="3594209"/>
          </a:xfrm>
          <a:prstGeom prst="rect">
            <a:avLst/>
          </a:prstGeom>
        </p:spPr>
      </p:pic>
      <p:sp>
        <p:nvSpPr>
          <p:cNvPr id="8" name="Content Placeholder 2">
            <a:extLst>
              <a:ext uri="{FF2B5EF4-FFF2-40B4-BE49-F238E27FC236}">
                <a16:creationId xmlns:a16="http://schemas.microsoft.com/office/drawing/2014/main" id="{DCC26E74-542E-4A26-B9A1-627F718625B8}"/>
              </a:ext>
            </a:extLst>
          </p:cNvPr>
          <p:cNvSpPr txBox="1">
            <a:spLocks/>
          </p:cNvSpPr>
          <p:nvPr/>
        </p:nvSpPr>
        <p:spPr>
          <a:xfrm>
            <a:off x="115614" y="4583081"/>
            <a:ext cx="11975346" cy="2264979"/>
          </a:xfrm>
          <a:prstGeom prst="rect">
            <a:avLst/>
          </a:prstGeom>
          <a:solidFill>
            <a:schemeClr val="bg1">
              <a:alpha val="60000"/>
            </a:schemeClr>
          </a:solidFill>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rtl="1"/>
            <a:r>
              <a:rPr lang="he-IL" sz="1600" dirty="0"/>
              <a:t>הוספנו עמודה של אזרחים אשר לא הצביעו לאף מפלגה בשתי מערכות הבחירות. ניתן לראות שרוב מי שלא הצביע באפריל גם לא הצביע בספטמבר.</a:t>
            </a:r>
          </a:p>
          <a:p>
            <a:pPr algn="just" rtl="1"/>
            <a:r>
              <a:rPr lang="he-IL" sz="1600" dirty="0"/>
              <a:t>מרבית אלו שלא הצביעו באפריל וכן הצביעו בספטמבר הצביעו לרשימה המשותפת, נתון שגם נתמך ע"י עליית אחוזה ההצבעה ביישובים ערביים.</a:t>
            </a:r>
            <a:endParaRPr lang="en-US" sz="1600" dirty="0"/>
          </a:p>
          <a:p>
            <a:pPr algn="just" rtl="1"/>
            <a:r>
              <a:rPr lang="he-IL" sz="1600" dirty="0"/>
              <a:t>ניתן לראות ששתי המפלגות הגדולות שומרות על גודלן בזמן שרוב מעברי הקולות מתבצעות בין איחודי מפלגות או מפלגות בגודל בינוני בתוך המחנה הפוליטי שלהן.</a:t>
            </a:r>
          </a:p>
          <a:p>
            <a:pPr algn="just" rtl="1"/>
            <a:r>
              <a:rPr lang="he-IL" sz="1600" dirty="0"/>
              <a:t>המעברים מאיחוד מפלגות הימין באפריל ליהדות התורה בספטמבר ייתכן ונבעו מאנשי חב"ד שנוטים להצביע לעוצמה יהודית, אך מחשש שזה לא יעבור את אחוז החסימה (כפי שאכן קרה), החליטו להצביע ליהדות התורה.</a:t>
            </a:r>
          </a:p>
          <a:p>
            <a:pPr algn="just" rtl="1"/>
            <a:r>
              <a:rPr lang="he-IL" sz="1600" dirty="0"/>
              <a:t>מסקנה: כאשר מבצעים את שיטת ריבועים פחותים מקבלים ייצוג משמר סדר גודל של מפלגות.</a:t>
            </a:r>
          </a:p>
          <a:p>
            <a:pPr algn="just" rtl="1"/>
            <a:endParaRPr lang="en-US" sz="1600" dirty="0"/>
          </a:p>
        </p:txBody>
      </p:sp>
      <p:pic>
        <p:nvPicPr>
          <p:cNvPr id="10" name="תמונה 9" descr="תמונה שמכילה צילום מסך&#10;&#10;התיאור נוצר באופן אוטומטי">
            <a:extLst>
              <a:ext uri="{FF2B5EF4-FFF2-40B4-BE49-F238E27FC236}">
                <a16:creationId xmlns:a16="http://schemas.microsoft.com/office/drawing/2014/main" id="{466F6288-1E56-4A64-8E91-5AB1965FD14E}"/>
              </a:ext>
            </a:extLst>
          </p:cNvPr>
          <p:cNvPicPr>
            <a:picLocks noChangeAspect="1"/>
          </p:cNvPicPr>
          <p:nvPr/>
        </p:nvPicPr>
        <p:blipFill rotWithShape="1">
          <a:blip r:embed="rId4">
            <a:extLst>
              <a:ext uri="{28A0092B-C50C-407E-A947-70E740481C1C}">
                <a14:useLocalDpi xmlns:a14="http://schemas.microsoft.com/office/drawing/2010/main" val="0"/>
              </a:ext>
            </a:extLst>
          </a:blip>
          <a:srcRect l="3407" t="6939" r="7748" b="14356"/>
          <a:stretch/>
        </p:blipFill>
        <p:spPr>
          <a:xfrm>
            <a:off x="753470" y="569710"/>
            <a:ext cx="7045206" cy="4012271"/>
          </a:xfrm>
          <a:prstGeom prst="rect">
            <a:avLst/>
          </a:prstGeom>
        </p:spPr>
      </p:pic>
    </p:spTree>
    <p:extLst>
      <p:ext uri="{BB962C8B-B14F-4D97-AF65-F5344CB8AC3E}">
        <p14:creationId xmlns:p14="http://schemas.microsoft.com/office/powerpoint/2010/main" val="253710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2BF512-78C6-4ACB-9E74-8BD96D1FA8FD}"/>
              </a:ext>
            </a:extLst>
          </p:cNvPr>
          <p:cNvSpPr>
            <a:spLocks noGrp="1"/>
          </p:cNvSpPr>
          <p:nvPr>
            <p:ph type="title"/>
          </p:nvPr>
        </p:nvSpPr>
        <p:spPr>
          <a:xfrm>
            <a:off x="1240749" y="-61643"/>
            <a:ext cx="10018713" cy="777765"/>
          </a:xfrm>
        </p:spPr>
        <p:txBody>
          <a:bodyPr/>
          <a:lstStyle/>
          <a:p>
            <a:r>
              <a:rPr lang="he-IL" dirty="0"/>
              <a:t>שאלה 2 סעיף ב</a:t>
            </a:r>
            <a:endParaRPr lang="en-US" dirty="0"/>
          </a:p>
        </p:txBody>
      </p:sp>
      <p:pic>
        <p:nvPicPr>
          <p:cNvPr id="6" name="תמונה 5">
            <a:extLst>
              <a:ext uri="{FF2B5EF4-FFF2-40B4-BE49-F238E27FC236}">
                <a16:creationId xmlns:a16="http://schemas.microsoft.com/office/drawing/2014/main" id="{6F2160F7-7814-4765-A695-DB26E3294CC4}"/>
              </a:ext>
            </a:extLst>
          </p:cNvPr>
          <p:cNvPicPr>
            <a:picLocks noChangeAspect="1"/>
          </p:cNvPicPr>
          <p:nvPr/>
        </p:nvPicPr>
        <p:blipFill rotWithShape="1">
          <a:blip r:embed="rId2">
            <a:extLst>
              <a:ext uri="{28A0092B-C50C-407E-A947-70E740481C1C}">
                <a14:useLocalDpi xmlns:a14="http://schemas.microsoft.com/office/drawing/2010/main" val="0"/>
              </a:ext>
            </a:extLst>
          </a:blip>
          <a:srcRect l="23132" t="3371" r="5941" b="2712"/>
          <a:stretch/>
        </p:blipFill>
        <p:spPr>
          <a:xfrm>
            <a:off x="8270684" y="716121"/>
            <a:ext cx="3820276" cy="3793933"/>
          </a:xfrm>
          <a:prstGeom prst="rect">
            <a:avLst/>
          </a:prstGeom>
        </p:spPr>
      </p:pic>
      <p:pic>
        <p:nvPicPr>
          <p:cNvPr id="7" name="תמונה 6" descr="תמונה שמכילה צילום מסך&#10;&#10;התיאור נוצר באופן אוטומטי">
            <a:extLst>
              <a:ext uri="{FF2B5EF4-FFF2-40B4-BE49-F238E27FC236}">
                <a16:creationId xmlns:a16="http://schemas.microsoft.com/office/drawing/2014/main" id="{A93DEB71-F4B4-423C-8C54-42EC39445714}"/>
              </a:ext>
            </a:extLst>
          </p:cNvPr>
          <p:cNvPicPr>
            <a:picLocks noChangeAspect="1"/>
          </p:cNvPicPr>
          <p:nvPr/>
        </p:nvPicPr>
        <p:blipFill rotWithShape="1">
          <a:blip r:embed="rId3">
            <a:extLst>
              <a:ext uri="{28A0092B-C50C-407E-A947-70E740481C1C}">
                <a14:useLocalDpi xmlns:a14="http://schemas.microsoft.com/office/drawing/2010/main" val="0"/>
              </a:ext>
            </a:extLst>
          </a:blip>
          <a:srcRect l="2574" t="8304" r="6626" b="16217"/>
          <a:stretch/>
        </p:blipFill>
        <p:spPr>
          <a:xfrm>
            <a:off x="262107" y="541434"/>
            <a:ext cx="7861433" cy="4681653"/>
          </a:xfrm>
          <a:prstGeom prst="rect">
            <a:avLst/>
          </a:prstGeom>
        </p:spPr>
      </p:pic>
      <p:sp>
        <p:nvSpPr>
          <p:cNvPr id="8" name="Content Placeholder 2">
            <a:extLst>
              <a:ext uri="{FF2B5EF4-FFF2-40B4-BE49-F238E27FC236}">
                <a16:creationId xmlns:a16="http://schemas.microsoft.com/office/drawing/2014/main" id="{361DB6E9-E5C8-4F10-9BB5-1D5573107710}"/>
              </a:ext>
            </a:extLst>
          </p:cNvPr>
          <p:cNvSpPr txBox="1">
            <a:spLocks/>
          </p:cNvSpPr>
          <p:nvPr/>
        </p:nvSpPr>
        <p:spPr>
          <a:xfrm>
            <a:off x="162672" y="5273701"/>
            <a:ext cx="11928288" cy="1494954"/>
          </a:xfrm>
          <a:prstGeom prst="rect">
            <a:avLst/>
          </a:prstGeom>
          <a:solidFill>
            <a:schemeClr val="bg1">
              <a:alpha val="60000"/>
            </a:schemeClr>
          </a:solidFill>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rtl="1"/>
            <a:r>
              <a:rPr lang="he-IL" sz="1600" dirty="0"/>
              <a:t>כעת, ניתן לראות שמנרמלים את שיטת ריבועים פחותים כמות המעברים יורדת במידה מסוימת.</a:t>
            </a:r>
          </a:p>
          <a:p>
            <a:pPr algn="just" rtl="1"/>
            <a:r>
              <a:rPr lang="he-IL" sz="1600" dirty="0"/>
              <a:t>ישנם מעברים מעניינים של מצביעי כחול לבן אל מפלגת ישראל ביתנו.</a:t>
            </a:r>
          </a:p>
          <a:p>
            <a:pPr algn="just" rtl="1"/>
            <a:r>
              <a:rPr lang="he-IL" sz="1600" dirty="0"/>
              <a:t>מפלגת עוצמה יהודית אשר לא עברה את אחוז החסימה מיוצגת ע"י גודלה היחסי גם אחרי המעברים.</a:t>
            </a:r>
          </a:p>
          <a:p>
            <a:pPr algn="just" rtl="1"/>
            <a:r>
              <a:rPr lang="he-IL" sz="1600" dirty="0"/>
              <a:t>ניתן לראות כעת אשר ישנה מפלגה אשר לא עברו ממנה קולות למפלגות אחרות לחלוטין ש"ס.</a:t>
            </a:r>
          </a:p>
        </p:txBody>
      </p:sp>
    </p:spTree>
    <p:extLst>
      <p:ext uri="{BB962C8B-B14F-4D97-AF65-F5344CB8AC3E}">
        <p14:creationId xmlns:p14="http://schemas.microsoft.com/office/powerpoint/2010/main" val="2064686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983322-9E52-4A2E-824A-D8B0C15F3BC5}"/>
              </a:ext>
            </a:extLst>
          </p:cNvPr>
          <p:cNvSpPr>
            <a:spLocks noGrp="1"/>
          </p:cNvSpPr>
          <p:nvPr>
            <p:ph type="title"/>
          </p:nvPr>
        </p:nvSpPr>
        <p:spPr>
          <a:xfrm>
            <a:off x="1240749" y="-61643"/>
            <a:ext cx="10018713" cy="777765"/>
          </a:xfrm>
        </p:spPr>
        <p:txBody>
          <a:bodyPr/>
          <a:lstStyle/>
          <a:p>
            <a:r>
              <a:rPr lang="he-IL" dirty="0"/>
              <a:t>שאלה 3 סעיף א</a:t>
            </a:r>
            <a:endParaRPr lang="en-US" dirty="0"/>
          </a:p>
        </p:txBody>
      </p:sp>
      <p:pic>
        <p:nvPicPr>
          <p:cNvPr id="5" name="תמונה 4">
            <a:extLst>
              <a:ext uri="{FF2B5EF4-FFF2-40B4-BE49-F238E27FC236}">
                <a16:creationId xmlns:a16="http://schemas.microsoft.com/office/drawing/2014/main" id="{64B9AE63-72A7-4DE4-9FF5-C4B6FAF3CB76}"/>
              </a:ext>
            </a:extLst>
          </p:cNvPr>
          <p:cNvPicPr>
            <a:picLocks noChangeAspect="1"/>
          </p:cNvPicPr>
          <p:nvPr/>
        </p:nvPicPr>
        <p:blipFill rotWithShape="1">
          <a:blip r:embed="rId2">
            <a:extLst>
              <a:ext uri="{28A0092B-C50C-407E-A947-70E740481C1C}">
                <a14:useLocalDpi xmlns:a14="http://schemas.microsoft.com/office/drawing/2010/main" val="0"/>
              </a:ext>
            </a:extLst>
          </a:blip>
          <a:srcRect l="23576" t="2963" r="6065" b="2648"/>
          <a:stretch/>
        </p:blipFill>
        <p:spPr>
          <a:xfrm>
            <a:off x="8282034" y="740775"/>
            <a:ext cx="3720492" cy="3743315"/>
          </a:xfrm>
          <a:prstGeom prst="rect">
            <a:avLst/>
          </a:prstGeom>
        </p:spPr>
      </p:pic>
      <p:sp>
        <p:nvSpPr>
          <p:cNvPr id="6" name="Content Placeholder 2">
            <a:extLst>
              <a:ext uri="{FF2B5EF4-FFF2-40B4-BE49-F238E27FC236}">
                <a16:creationId xmlns:a16="http://schemas.microsoft.com/office/drawing/2014/main" id="{9CB24310-1D6B-442C-82B7-283F70356841}"/>
              </a:ext>
            </a:extLst>
          </p:cNvPr>
          <p:cNvSpPr txBox="1">
            <a:spLocks/>
          </p:cNvSpPr>
          <p:nvPr/>
        </p:nvSpPr>
        <p:spPr>
          <a:xfrm>
            <a:off x="191668" y="4926701"/>
            <a:ext cx="11808664" cy="1852902"/>
          </a:xfrm>
          <a:prstGeom prst="rect">
            <a:avLst/>
          </a:prstGeom>
          <a:solidFill>
            <a:schemeClr val="bg1">
              <a:alpha val="60000"/>
            </a:schemeClr>
          </a:solidFill>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rtl="1"/>
            <a:r>
              <a:rPr lang="he-IL" sz="2000" dirty="0"/>
              <a:t>כאן השתמשנו בשיטת מזעור </a:t>
            </a:r>
            <a:r>
              <a:rPr lang="en-US" sz="2000" dirty="0"/>
              <a:t>LOSS</a:t>
            </a:r>
            <a:r>
              <a:rPr lang="he-IL" sz="2000" dirty="0"/>
              <a:t> ריבועי (</a:t>
            </a:r>
            <a:r>
              <a:rPr lang="en-US" sz="2000" dirty="0"/>
              <a:t> (Non-Negative-Least-Squares</a:t>
            </a:r>
            <a:r>
              <a:rPr lang="he-IL" sz="2000" dirty="0"/>
              <a:t>תחת האילוץ שכל איברי </a:t>
            </a:r>
            <a:r>
              <a:rPr lang="en-US" sz="2000" dirty="0"/>
              <a:t> m*</a:t>
            </a:r>
            <a:r>
              <a:rPr lang="en-US" sz="2000" dirty="0" err="1"/>
              <a:t>jk</a:t>
            </a:r>
            <a:r>
              <a:rPr lang="he-IL" sz="2000" dirty="0"/>
              <a:t> במטריצת </a:t>
            </a:r>
            <a:r>
              <a:rPr lang="en-US" sz="2000" dirty="0"/>
              <a:t>M</a:t>
            </a:r>
            <a:r>
              <a:rPr lang="he-IL" sz="2000" dirty="0"/>
              <a:t> יהיו אי-שלילים.</a:t>
            </a:r>
          </a:p>
          <a:p>
            <a:pPr algn="just" rtl="1"/>
            <a:r>
              <a:rPr lang="he-IL" sz="2000" dirty="0"/>
              <a:t>הוספת האילוץ ושימוש בשיטה זו גרם לעליית מעברי הקולות ביחס לשאלה 1 סעיף ב</a:t>
            </a:r>
          </a:p>
          <a:p>
            <a:pPr algn="just" rtl="1"/>
            <a:r>
              <a:rPr lang="he-IL" sz="2000" dirty="0"/>
              <a:t>הערה: נראה כי מצביעי מפלגת כולנו לא בהכרח הלכו בעקבות האיחוד עם מפלגת הליכוד אלא תפזרו די בצורה אחידה בין הליכוד, כחול לבן, ישראל ביתנו והעבודה גשר.</a:t>
            </a:r>
          </a:p>
        </p:txBody>
      </p:sp>
      <p:pic>
        <p:nvPicPr>
          <p:cNvPr id="7" name="תמונה 6" descr="תמונה שמכילה צילום מסך&#10;&#10;התיאור נוצר באופן אוטומטי">
            <a:extLst>
              <a:ext uri="{FF2B5EF4-FFF2-40B4-BE49-F238E27FC236}">
                <a16:creationId xmlns:a16="http://schemas.microsoft.com/office/drawing/2014/main" id="{A91FD575-0875-4022-8F7B-D549A3989AD7}"/>
              </a:ext>
            </a:extLst>
          </p:cNvPr>
          <p:cNvPicPr>
            <a:picLocks noChangeAspect="1"/>
          </p:cNvPicPr>
          <p:nvPr/>
        </p:nvPicPr>
        <p:blipFill rotWithShape="1">
          <a:blip r:embed="rId3">
            <a:extLst>
              <a:ext uri="{28A0092B-C50C-407E-A947-70E740481C1C}">
                <a14:useLocalDpi xmlns:a14="http://schemas.microsoft.com/office/drawing/2010/main" val="0"/>
              </a:ext>
            </a:extLst>
          </a:blip>
          <a:srcRect l="3866" t="8898" r="6038" b="15780"/>
          <a:stretch/>
        </p:blipFill>
        <p:spPr>
          <a:xfrm>
            <a:off x="101913" y="570951"/>
            <a:ext cx="8104542" cy="4355750"/>
          </a:xfrm>
          <a:prstGeom prst="rect">
            <a:avLst/>
          </a:prstGeom>
        </p:spPr>
      </p:pic>
    </p:spTree>
    <p:extLst>
      <p:ext uri="{BB962C8B-B14F-4D97-AF65-F5344CB8AC3E}">
        <p14:creationId xmlns:p14="http://schemas.microsoft.com/office/powerpoint/2010/main" val="3261287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18E1DFE-92C9-4D96-A7DD-4A5DB1020415}"/>
              </a:ext>
            </a:extLst>
          </p:cNvPr>
          <p:cNvSpPr>
            <a:spLocks noGrp="1"/>
          </p:cNvSpPr>
          <p:nvPr>
            <p:ph type="title"/>
          </p:nvPr>
        </p:nvSpPr>
        <p:spPr>
          <a:xfrm>
            <a:off x="1240749" y="-61643"/>
            <a:ext cx="10018713" cy="777765"/>
          </a:xfrm>
        </p:spPr>
        <p:txBody>
          <a:bodyPr/>
          <a:lstStyle/>
          <a:p>
            <a:r>
              <a:rPr lang="he-IL" dirty="0"/>
              <a:t>שאלה 3 סעיף ב</a:t>
            </a:r>
            <a:endParaRPr lang="en-US" dirty="0"/>
          </a:p>
        </p:txBody>
      </p:sp>
      <p:pic>
        <p:nvPicPr>
          <p:cNvPr id="5" name="תמונה 4">
            <a:extLst>
              <a:ext uri="{FF2B5EF4-FFF2-40B4-BE49-F238E27FC236}">
                <a16:creationId xmlns:a16="http://schemas.microsoft.com/office/drawing/2014/main" id="{35061534-A9B5-4501-A87D-B435AD8F2499}"/>
              </a:ext>
            </a:extLst>
          </p:cNvPr>
          <p:cNvPicPr>
            <a:picLocks noChangeAspect="1"/>
          </p:cNvPicPr>
          <p:nvPr/>
        </p:nvPicPr>
        <p:blipFill rotWithShape="1">
          <a:blip r:embed="rId2">
            <a:extLst>
              <a:ext uri="{28A0092B-C50C-407E-A947-70E740481C1C}">
                <a14:useLocalDpi xmlns:a14="http://schemas.microsoft.com/office/drawing/2010/main" val="0"/>
              </a:ext>
            </a:extLst>
          </a:blip>
          <a:srcRect l="23217" t="2963" r="6272" b="2648"/>
          <a:stretch/>
        </p:blipFill>
        <p:spPr>
          <a:xfrm>
            <a:off x="8145293" y="889506"/>
            <a:ext cx="3884693" cy="3908523"/>
          </a:xfrm>
          <a:prstGeom prst="rect">
            <a:avLst/>
          </a:prstGeom>
        </p:spPr>
      </p:pic>
      <p:pic>
        <p:nvPicPr>
          <p:cNvPr id="6" name="תמונה 5" descr="תמונה שמכילה צילום מסך&#10;&#10;התיאור נוצר באופן אוטומטי">
            <a:extLst>
              <a:ext uri="{FF2B5EF4-FFF2-40B4-BE49-F238E27FC236}">
                <a16:creationId xmlns:a16="http://schemas.microsoft.com/office/drawing/2014/main" id="{7721CDE0-E54B-4507-80A4-0D2D844E1A7A}"/>
              </a:ext>
            </a:extLst>
          </p:cNvPr>
          <p:cNvPicPr>
            <a:picLocks noChangeAspect="1"/>
          </p:cNvPicPr>
          <p:nvPr/>
        </p:nvPicPr>
        <p:blipFill rotWithShape="1">
          <a:blip r:embed="rId3">
            <a:extLst>
              <a:ext uri="{28A0092B-C50C-407E-A947-70E740481C1C}">
                <a14:useLocalDpi xmlns:a14="http://schemas.microsoft.com/office/drawing/2010/main" val="0"/>
              </a:ext>
            </a:extLst>
          </a:blip>
          <a:srcRect l="3032" t="5636" r="6096" b="11622"/>
          <a:stretch/>
        </p:blipFill>
        <p:spPr>
          <a:xfrm>
            <a:off x="35031" y="716122"/>
            <a:ext cx="8060567" cy="4718151"/>
          </a:xfrm>
          <a:prstGeom prst="rect">
            <a:avLst/>
          </a:prstGeom>
        </p:spPr>
      </p:pic>
      <p:sp>
        <p:nvSpPr>
          <p:cNvPr id="7" name="Content Placeholder 2">
            <a:extLst>
              <a:ext uri="{FF2B5EF4-FFF2-40B4-BE49-F238E27FC236}">
                <a16:creationId xmlns:a16="http://schemas.microsoft.com/office/drawing/2014/main" id="{5824AFB5-245D-470B-B166-F34A419874B6}"/>
              </a:ext>
            </a:extLst>
          </p:cNvPr>
          <p:cNvSpPr txBox="1">
            <a:spLocks/>
          </p:cNvSpPr>
          <p:nvPr/>
        </p:nvSpPr>
        <p:spPr>
          <a:xfrm>
            <a:off x="236307" y="5615609"/>
            <a:ext cx="11808664" cy="1151391"/>
          </a:xfrm>
          <a:prstGeom prst="rect">
            <a:avLst/>
          </a:prstGeom>
          <a:solidFill>
            <a:schemeClr val="bg1">
              <a:alpha val="60000"/>
            </a:schemeClr>
          </a:solidFill>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rtl="1"/>
            <a:r>
              <a:rPr lang="he-IL" sz="2000" dirty="0"/>
              <a:t>כאשר הוספנו אילוץ האי שליליות לאופטימיזציה הפחתנו משמעותית את מעברי הקולות וניתן לראות תזוזות מועטות יחסית של המפלגות אל המפלגות הגדולות.</a:t>
            </a:r>
            <a:endParaRPr lang="en-US" sz="2000" dirty="0"/>
          </a:p>
          <a:p>
            <a:pPr algn="just" rtl="1"/>
            <a:r>
              <a:rPr lang="he-IL" sz="2000" dirty="0"/>
              <a:t>נתון מעניין נוסף כאן היא מעבר של מצביעים מגשר לליכוד, כלומר מצביעים ש-'עברו מגוש לגוש'.</a:t>
            </a:r>
          </a:p>
          <a:p>
            <a:pPr algn="just" rtl="1"/>
            <a:endParaRPr lang="he-IL" sz="2000" dirty="0"/>
          </a:p>
        </p:txBody>
      </p:sp>
    </p:spTree>
    <p:extLst>
      <p:ext uri="{BB962C8B-B14F-4D97-AF65-F5344CB8AC3E}">
        <p14:creationId xmlns:p14="http://schemas.microsoft.com/office/powerpoint/2010/main" val="2742974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8838-ECD7-435E-8DAD-546E84FAD03A}"/>
              </a:ext>
            </a:extLst>
          </p:cNvPr>
          <p:cNvSpPr>
            <a:spLocks noGrp="1"/>
          </p:cNvSpPr>
          <p:nvPr>
            <p:ph type="title"/>
          </p:nvPr>
        </p:nvSpPr>
        <p:spPr>
          <a:xfrm>
            <a:off x="1107194" y="-133562"/>
            <a:ext cx="10018713" cy="762855"/>
          </a:xfrm>
        </p:spPr>
        <p:txBody>
          <a:bodyPr/>
          <a:lstStyle/>
          <a:p>
            <a:r>
              <a:rPr lang="he-IL" dirty="0"/>
              <a:t>שאלה 4</a:t>
            </a:r>
            <a:endParaRPr lang="en-US" dirty="0"/>
          </a:p>
        </p:txBody>
      </p:sp>
      <p:sp>
        <p:nvSpPr>
          <p:cNvPr id="5" name="Content Placeholder 2">
            <a:extLst>
              <a:ext uri="{FF2B5EF4-FFF2-40B4-BE49-F238E27FC236}">
                <a16:creationId xmlns:a16="http://schemas.microsoft.com/office/drawing/2014/main" id="{8A5ECA11-689A-439C-9002-85CAFF44D76C}"/>
              </a:ext>
            </a:extLst>
          </p:cNvPr>
          <p:cNvSpPr txBox="1">
            <a:spLocks/>
          </p:cNvSpPr>
          <p:nvPr/>
        </p:nvSpPr>
        <p:spPr>
          <a:xfrm>
            <a:off x="185605" y="5078892"/>
            <a:ext cx="11890857" cy="1710984"/>
          </a:xfrm>
          <a:prstGeom prst="rect">
            <a:avLst/>
          </a:prstGeom>
          <a:solidFill>
            <a:schemeClr val="bg1">
              <a:alpha val="60000"/>
            </a:schemeClr>
          </a:solidFill>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rtl="1"/>
            <a:r>
              <a:rPr lang="he-IL" sz="2000" dirty="0"/>
              <a:t>לקחנו את מטריצת השאריות עבור המודל שנאמד בשאלה 2 וחישבנו את השארית הריבועית הממוצעת על פני כל הקלפיות (בקירוב).</a:t>
            </a:r>
          </a:p>
          <a:p>
            <a:pPr algn="just" rtl="1"/>
            <a:r>
              <a:rPr lang="he-IL" sz="2000" dirty="0"/>
              <a:t>עבור מפלגת הרשימה המשותפת ועבור 'מפלגת' אלו שלא הצביעו המודל לא מצליח לחזות בצורה מיטבית.</a:t>
            </a:r>
          </a:p>
          <a:p>
            <a:pPr algn="just" rtl="1"/>
            <a:r>
              <a:rPr lang="he-IL" sz="2000" dirty="0"/>
              <a:t>אך למפלגות אשר אחוזי ההצבעה יחסית יותר יציבים כמו מפלגת יהדות התורה וש"ס הוא חזה בצורה יחסית טובה.</a:t>
            </a:r>
          </a:p>
        </p:txBody>
      </p:sp>
      <p:cxnSp>
        <p:nvCxnSpPr>
          <p:cNvPr id="11" name="מחבר חץ ישר 10">
            <a:extLst>
              <a:ext uri="{FF2B5EF4-FFF2-40B4-BE49-F238E27FC236}">
                <a16:creationId xmlns:a16="http://schemas.microsoft.com/office/drawing/2014/main" id="{7C344BB2-418F-4E9A-B2C3-9825351638BE}"/>
              </a:ext>
            </a:extLst>
          </p:cNvPr>
          <p:cNvCxnSpPr>
            <a:cxnSpLocks/>
          </p:cNvCxnSpPr>
          <p:nvPr/>
        </p:nvCxnSpPr>
        <p:spPr>
          <a:xfrm>
            <a:off x="760288" y="437220"/>
            <a:ext cx="0" cy="59019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4" name="מחבר חץ ישר 13">
            <a:extLst>
              <a:ext uri="{FF2B5EF4-FFF2-40B4-BE49-F238E27FC236}">
                <a16:creationId xmlns:a16="http://schemas.microsoft.com/office/drawing/2014/main" id="{EA618C6A-100C-4709-AD9C-109ECE18C781}"/>
              </a:ext>
            </a:extLst>
          </p:cNvPr>
          <p:cNvCxnSpPr>
            <a:cxnSpLocks/>
          </p:cNvCxnSpPr>
          <p:nvPr/>
        </p:nvCxnSpPr>
        <p:spPr>
          <a:xfrm flipH="1">
            <a:off x="986319" y="1401321"/>
            <a:ext cx="279815" cy="0"/>
          </a:xfrm>
          <a:prstGeom prst="straightConnector1">
            <a:avLst/>
          </a:prstGeom>
          <a:ln>
            <a:tailEnd type="triangle"/>
          </a:ln>
        </p:spPr>
        <p:style>
          <a:lnRef idx="2">
            <a:schemeClr val="accent5">
              <a:shade val="50000"/>
            </a:schemeClr>
          </a:lnRef>
          <a:fillRef idx="1">
            <a:schemeClr val="accent5"/>
          </a:fillRef>
          <a:effectRef idx="0">
            <a:schemeClr val="accent5"/>
          </a:effectRef>
          <a:fontRef idx="minor">
            <a:schemeClr val="lt1"/>
          </a:fontRef>
        </p:style>
      </p:cxnSp>
      <p:pic>
        <p:nvPicPr>
          <p:cNvPr id="10" name="תמונה 9">
            <a:extLst>
              <a:ext uri="{FF2B5EF4-FFF2-40B4-BE49-F238E27FC236}">
                <a16:creationId xmlns:a16="http://schemas.microsoft.com/office/drawing/2014/main" id="{CA8C3D83-1A7F-4F5D-B7AE-D01EDA9663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9984" y="565077"/>
            <a:ext cx="5900638" cy="4425478"/>
          </a:xfrm>
          <a:prstGeom prst="rect">
            <a:avLst/>
          </a:prstGeom>
        </p:spPr>
      </p:pic>
    </p:spTree>
    <p:extLst>
      <p:ext uri="{BB962C8B-B14F-4D97-AF65-F5344CB8AC3E}">
        <p14:creationId xmlns:p14="http://schemas.microsoft.com/office/powerpoint/2010/main" val="3532674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8595</TotalTime>
  <Words>676</Words>
  <Application>Microsoft Office PowerPoint</Application>
  <PresentationFormat>Widescreen</PresentationFormat>
  <Paragraphs>63</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Corbel</vt:lpstr>
      <vt:lpstr>Parallax</vt:lpstr>
      <vt:lpstr>מעבדה 7 </vt:lpstr>
      <vt:lpstr>רקע:</vt:lpstr>
      <vt:lpstr>שאלה 1 סעיף א</vt:lpstr>
      <vt:lpstr>שאלה 1 סעיף ב</vt:lpstr>
      <vt:lpstr>שאלה 2 סעיף א</vt:lpstr>
      <vt:lpstr>שאלה 2 סעיף ב</vt:lpstr>
      <vt:lpstr>שאלה 3 סעיף א</vt:lpstr>
      <vt:lpstr>שאלה 3 סעיף ב</vt:lpstr>
      <vt:lpstr>שאלה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Lab, week 4</dc:title>
  <dc:creator>Daniel Deygin</dc:creator>
  <cp:lastModifiedBy>Meir Joffe</cp:lastModifiedBy>
  <cp:revision>642</cp:revision>
  <dcterms:created xsi:type="dcterms:W3CDTF">2018-11-07T11:54:54Z</dcterms:created>
  <dcterms:modified xsi:type="dcterms:W3CDTF">2019-12-14T19:18:27Z</dcterms:modified>
</cp:coreProperties>
</file>