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9" r:id="rId4"/>
    <p:sldId id="272" r:id="rId5"/>
    <p:sldId id="279" r:id="rId6"/>
    <p:sldId id="280" r:id="rId7"/>
    <p:sldId id="265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67" autoAdjust="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28D36-FB86-4EBF-8E25-54EA9CE3893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E2320-EC51-4254-915D-8872AEEA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0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1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2320-EC51-4254-915D-8872AEEA38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7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0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5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0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1EA250-6D6E-4B19-A950-D066F2807D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86E9AC-4565-404C-A296-3A06D375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DECF-45BF-44E3-A398-E774F072D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467750"/>
            <a:ext cx="6987645" cy="2616199"/>
          </a:xfrm>
        </p:spPr>
        <p:txBody>
          <a:bodyPr/>
          <a:lstStyle/>
          <a:p>
            <a:pPr algn="ctr"/>
            <a:r>
              <a:rPr lang="he-IL" dirty="0"/>
              <a:t>מעבדה 8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1D751-64B9-471B-AFA5-224BFBC4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122965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Y. </a:t>
            </a:r>
            <a:r>
              <a:rPr lang="en-US" sz="3200" b="1" dirty="0"/>
              <a:t>Braun </a:t>
            </a:r>
            <a:r>
              <a:rPr lang="en-US" sz="4400" b="1" dirty="0"/>
              <a:t>    M. </a:t>
            </a:r>
            <a:r>
              <a:rPr lang="en-US" sz="3200" b="1" dirty="0"/>
              <a:t>Joffe</a:t>
            </a:r>
          </a:p>
          <a:p>
            <a:pPr algn="l"/>
            <a:r>
              <a:rPr lang="en-US" sz="2400" b="1" dirty="0"/>
              <a:t>309914646		324680461</a:t>
            </a:r>
          </a:p>
        </p:txBody>
      </p:sp>
      <p:pic>
        <p:nvPicPr>
          <p:cNvPr id="5" name="תמונה 4" descr="תמונה שמכילה אלקטרוניקה, כתום, מחשב, ישיבה&#10;&#10;התיאור נוצר באופן אוטומטי">
            <a:extLst>
              <a:ext uri="{FF2B5EF4-FFF2-40B4-BE49-F238E27FC236}">
                <a16:creationId xmlns:a16="http://schemas.microsoft.com/office/drawing/2014/main" id="{DD55D96F-64B8-4CCA-B981-3FA0A3F6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87" y="-10535"/>
            <a:ext cx="4224322" cy="2827480"/>
          </a:xfrm>
          <a:prstGeom prst="rect">
            <a:avLst/>
          </a:prstGeom>
        </p:spPr>
      </p:pic>
      <p:pic>
        <p:nvPicPr>
          <p:cNvPr id="7" name="תמונה 6" descr="תמונה שמכילה אדם, ישיבה, איש, שולחן&#10;&#10;התיאור נוצר באופן אוטומטי">
            <a:extLst>
              <a:ext uri="{FF2B5EF4-FFF2-40B4-BE49-F238E27FC236}">
                <a16:creationId xmlns:a16="http://schemas.microsoft.com/office/drawing/2014/main" id="{C660231A-03C4-428E-863A-6F6EC3D19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3" y="2827219"/>
            <a:ext cx="4381780" cy="2231337"/>
          </a:xfrm>
          <a:prstGeom prst="rect">
            <a:avLst/>
          </a:prstGeom>
        </p:spPr>
      </p:pic>
      <p:pic>
        <p:nvPicPr>
          <p:cNvPr id="9" name="תמונה 8" descr="תמונה שמכילה אדם, מקורה, איש, אישה&#10;&#10;התיאור נוצר באופן אוטומטי">
            <a:extLst>
              <a:ext uri="{FF2B5EF4-FFF2-40B4-BE49-F238E27FC236}">
                <a16:creationId xmlns:a16="http://schemas.microsoft.com/office/drawing/2014/main" id="{3B27C61F-64BF-42DA-A22B-C2AB3B638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35" y="10013"/>
            <a:ext cx="3295596" cy="247515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C6DC9E9-9B20-4F2C-AAE1-0913D9E79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375" y="2766252"/>
            <a:ext cx="3581625" cy="2353270"/>
          </a:xfrm>
          <a:prstGeom prst="rect">
            <a:avLst/>
          </a:prstGeom>
        </p:spPr>
      </p:pic>
      <p:pic>
        <p:nvPicPr>
          <p:cNvPr id="13" name="תמונה 12" descr="תמונה שמכילה איש, צילום, עמידה, לדגמן&#10;&#10;התיאור נוצר באופן אוטומטי">
            <a:extLst>
              <a:ext uri="{FF2B5EF4-FFF2-40B4-BE49-F238E27FC236}">
                <a16:creationId xmlns:a16="http://schemas.microsoft.com/office/drawing/2014/main" id="{00328E2F-AD2F-425A-87DF-B9AD37E69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74" y="4457068"/>
            <a:ext cx="3581625" cy="2383409"/>
          </a:xfrm>
          <a:prstGeom prst="rect">
            <a:avLst/>
          </a:prstGeom>
        </p:spPr>
      </p:pic>
      <p:pic>
        <p:nvPicPr>
          <p:cNvPr id="15" name="תמונה 1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B164A27-A909-414D-ADEE-6EA568B25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30" y="8680"/>
            <a:ext cx="4704469" cy="2630585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7242B26B-8CF3-4BD7-BF47-EE38336C7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2114" y="5058556"/>
            <a:ext cx="4664587" cy="1781921"/>
          </a:xfrm>
          <a:prstGeom prst="rect">
            <a:avLst/>
          </a:prstGeom>
        </p:spPr>
      </p:pic>
      <p:pic>
        <p:nvPicPr>
          <p:cNvPr id="25" name="תמונה 24" descr="תמונה שמכילה איש, אדם, מקורה, משקפיים&#10;&#10;התיאור נוצר באופן אוטומטי">
            <a:extLst>
              <a:ext uri="{FF2B5EF4-FFF2-40B4-BE49-F238E27FC236}">
                <a16:creationId xmlns:a16="http://schemas.microsoft.com/office/drawing/2014/main" id="{220B43D6-685B-4651-85A5-3403D4768E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9" y="5119522"/>
            <a:ext cx="3967899" cy="17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7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2C860C-C04F-468F-A49C-D88DE926FBC5}"/>
              </a:ext>
            </a:extLst>
          </p:cNvPr>
          <p:cNvSpPr txBox="1">
            <a:spLocks/>
          </p:cNvSpPr>
          <p:nvPr/>
        </p:nvSpPr>
        <p:spPr>
          <a:xfrm>
            <a:off x="1107194" y="-133562"/>
            <a:ext cx="10018713" cy="7628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/>
              <a:t>שאלה 6 (בונוס)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513CF7-EF0A-4532-8DA2-EF1FB8F81318}"/>
              </a:ext>
            </a:extLst>
          </p:cNvPr>
          <p:cNvSpPr txBox="1">
            <a:spLocks/>
          </p:cNvSpPr>
          <p:nvPr/>
        </p:nvSpPr>
        <p:spPr>
          <a:xfrm>
            <a:off x="185605" y="3429000"/>
            <a:ext cx="11890857" cy="336087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sz="2000" dirty="0"/>
              <a:t>השתמשנו ברגרסיית </a:t>
            </a:r>
            <a:r>
              <a:rPr lang="en-US" sz="2000" dirty="0"/>
              <a:t>LASSO</a:t>
            </a:r>
            <a:r>
              <a:rPr lang="he-IL" sz="2000" dirty="0"/>
              <a:t> עם אילוץ אי- שליליות כמו בשיטת ה </a:t>
            </a:r>
            <a:r>
              <a:rPr lang="en-US" sz="2000" dirty="0"/>
              <a:t>NNLS</a:t>
            </a:r>
            <a:r>
              <a:rPr lang="he-IL" sz="2000" dirty="0"/>
              <a:t> וראינו שהיא קצת פחות טובה משיטת ה-</a:t>
            </a:r>
            <a:r>
              <a:rPr lang="en-US" sz="2000" dirty="0"/>
              <a:t>NNLS</a:t>
            </a:r>
            <a:r>
              <a:rPr lang="he-IL" sz="2000" dirty="0"/>
              <a:t> , מתבסס על נורמה </a:t>
            </a:r>
            <a:r>
              <a:rPr lang="en-US" sz="2000" dirty="0"/>
              <a:t>L1 </a:t>
            </a:r>
            <a:r>
              <a:rPr lang="he-IL" sz="2000" dirty="0"/>
              <a:t> = סכום הערכים המוחלטים.</a:t>
            </a:r>
          </a:p>
          <a:p>
            <a:pPr algn="just" rtl="1"/>
            <a:r>
              <a:rPr lang="he-IL" sz="2000" dirty="0"/>
              <a:t>השתמשנו ברגרסיית </a:t>
            </a:r>
            <a:r>
              <a:rPr lang="en-US" sz="2000" dirty="0"/>
              <a:t>Ridge</a:t>
            </a:r>
            <a:r>
              <a:rPr lang="he-IL" sz="2000" dirty="0"/>
              <a:t> , מתבסס על </a:t>
            </a:r>
            <a:r>
              <a:rPr lang="en-US" sz="2000" dirty="0"/>
              <a:t>L2</a:t>
            </a:r>
            <a:r>
              <a:rPr lang="he-IL" sz="2000" dirty="0"/>
              <a:t> = ריבוע הערכים.</a:t>
            </a:r>
          </a:p>
          <a:p>
            <a:pPr algn="just" rtl="1"/>
            <a:r>
              <a:rPr lang="he-IL" sz="2000" dirty="0"/>
              <a:t>השתמשנו ברגרסיות אלה מכיוון שהן מכווצות את האומדים לכיוון ככל שמעלים את ערך האלפא(</a:t>
            </a:r>
            <a:r>
              <a:rPr lang="en-US" sz="2000" dirty="0"/>
              <a:t>L</a:t>
            </a:r>
            <a:r>
              <a:rPr lang="he-IL" sz="2000" dirty="0"/>
              <a:t>) 0 וזה מאפשר עבודה על מודלים מורכבים (</a:t>
            </a:r>
            <a:r>
              <a:rPr lang="he-IL" sz="2000" dirty="0" err="1"/>
              <a:t>דאטות</a:t>
            </a:r>
            <a:r>
              <a:rPr lang="he-IL" sz="2000" dirty="0"/>
              <a:t> גדולות) ומונע למידת יתר .</a:t>
            </a:r>
          </a:p>
          <a:p>
            <a:pPr algn="just" rtl="1"/>
            <a:r>
              <a:rPr lang="he-IL" sz="2000" dirty="0"/>
              <a:t>ניתן לראות שה- </a:t>
            </a:r>
            <a:r>
              <a:rPr lang="en-US" sz="2000" dirty="0"/>
              <a:t>Ridge</a:t>
            </a:r>
            <a:r>
              <a:rPr lang="he-IL" sz="2000" dirty="0"/>
              <a:t> פחות טוב מה-</a:t>
            </a:r>
            <a:r>
              <a:rPr lang="en-US" sz="2000" dirty="0"/>
              <a:t> LASSO</a:t>
            </a:r>
            <a:r>
              <a:rPr lang="he-IL" sz="2000" dirty="0"/>
              <a:t> והם פחות טובים מה-</a:t>
            </a:r>
            <a:r>
              <a:rPr lang="en-US" sz="2000" dirty="0"/>
              <a:t> NNLS</a:t>
            </a:r>
            <a:r>
              <a:rPr lang="he-IL" sz="2000" dirty="0"/>
              <a:t>  ומה-</a:t>
            </a:r>
            <a:r>
              <a:rPr lang="en-US" sz="2000" dirty="0"/>
              <a:t> OLS</a:t>
            </a:r>
            <a:r>
              <a:rPr lang="he-IL" sz="2000" dirty="0"/>
              <a:t>אך יותר טובים מ-</a:t>
            </a:r>
            <a:r>
              <a:rPr lang="en-US" sz="2000" dirty="0">
                <a:solidFill>
                  <a:schemeClr val="dk1"/>
                </a:solidFill>
              </a:rPr>
              <a:t>  Frobenius norm</a:t>
            </a:r>
            <a:r>
              <a:rPr lang="he-IL" sz="2000" dirty="0">
                <a:solidFill>
                  <a:schemeClr val="dk1"/>
                </a:solidFill>
              </a:rPr>
              <a:t>.</a:t>
            </a:r>
            <a:endParaRPr lang="he-IL" sz="2000" dirty="0"/>
          </a:p>
          <a:p>
            <a:pPr algn="just" rtl="1"/>
            <a:r>
              <a:rPr lang="he-IL" sz="2000" dirty="0"/>
              <a:t>כאשר מסתכלים על הקבוצות בצורה נפרדת ה-</a:t>
            </a:r>
            <a:r>
              <a:rPr lang="en-US" sz="2000" dirty="0"/>
              <a:t>LASSO</a:t>
            </a:r>
            <a:r>
              <a:rPr lang="he-IL" sz="2000" dirty="0"/>
              <a:t> מתקרב אך גדול מה-</a:t>
            </a:r>
            <a:r>
              <a:rPr lang="en-US" sz="2000" dirty="0"/>
              <a:t> NNLS </a:t>
            </a:r>
            <a:r>
              <a:rPr lang="he-IL" sz="2000" dirty="0"/>
              <a:t>וה-</a:t>
            </a:r>
            <a:r>
              <a:rPr lang="en-US" sz="2000" dirty="0"/>
              <a:t>  Ridge</a:t>
            </a:r>
            <a:r>
              <a:rPr lang="he-IL" sz="2000" dirty="0"/>
              <a:t>הוא יותר גדול משניהם ובכלל כאשר מסתכלים על ה</a:t>
            </a:r>
            <a:r>
              <a:rPr lang="en-US" sz="2000" dirty="0"/>
              <a:t> </a:t>
            </a:r>
            <a:r>
              <a:rPr lang="he-IL" sz="2000" dirty="0"/>
              <a:t>ה</a:t>
            </a:r>
            <a:r>
              <a:rPr lang="en-US" sz="2000" dirty="0"/>
              <a:t> Ridge low</a:t>
            </a:r>
            <a:r>
              <a:rPr lang="he-IL" sz="2000" dirty="0"/>
              <a:t>קיבלנו ערך חריג אשר יותר מתקרב בתוצאתו ל-</a:t>
            </a:r>
            <a:r>
              <a:rPr lang="en-US" sz="2000" dirty="0">
                <a:solidFill>
                  <a:schemeClr val="dk1"/>
                </a:solidFill>
              </a:rPr>
              <a:t> Frobenius</a:t>
            </a:r>
            <a:r>
              <a:rPr lang="he-IL" sz="2000" dirty="0"/>
              <a:t>.</a:t>
            </a:r>
          </a:p>
        </p:txBody>
      </p:sp>
      <p:graphicFrame>
        <p:nvGraphicFramePr>
          <p:cNvPr id="13" name="טבלה 13">
            <a:extLst>
              <a:ext uri="{FF2B5EF4-FFF2-40B4-BE49-F238E27FC236}">
                <a16:creationId xmlns:a16="http://schemas.microsoft.com/office/drawing/2014/main" id="{A98FE208-EA26-4BB5-B1BD-38213C5D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66638"/>
              </p:ext>
            </p:extLst>
          </p:nvPr>
        </p:nvGraphicFramePr>
        <p:xfrm>
          <a:off x="6780944" y="842956"/>
          <a:ext cx="4897916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48958">
                  <a:extLst>
                    <a:ext uri="{9D8B030D-6E8A-4147-A177-3AD203B41FA5}">
                      <a16:colId xmlns:a16="http://schemas.microsoft.com/office/drawing/2014/main" val="2891079933"/>
                    </a:ext>
                  </a:extLst>
                </a:gridCol>
                <a:gridCol w="2448958">
                  <a:extLst>
                    <a:ext uri="{9D8B030D-6E8A-4147-A177-3AD203B41FA5}">
                      <a16:colId xmlns:a16="http://schemas.microsoft.com/office/drawing/2014/main" val="142617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METHOD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MSE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7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Ridge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372.274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0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Ridge 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1046.674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6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Ridge 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72.732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4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Ridge other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131.343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22119"/>
                  </a:ext>
                </a:extLst>
              </a:tr>
            </a:tbl>
          </a:graphicData>
        </a:graphic>
      </p:graphicFrame>
      <p:graphicFrame>
        <p:nvGraphicFramePr>
          <p:cNvPr id="16" name="טבלה 13">
            <a:extLst>
              <a:ext uri="{FF2B5EF4-FFF2-40B4-BE49-F238E27FC236}">
                <a16:creationId xmlns:a16="http://schemas.microsoft.com/office/drawing/2014/main" id="{4DEC6F70-0234-4E37-A5B0-3A6AE2128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57458"/>
              </p:ext>
            </p:extLst>
          </p:nvPr>
        </p:nvGraphicFramePr>
        <p:xfrm>
          <a:off x="1181747" y="863029"/>
          <a:ext cx="4897916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48958">
                  <a:extLst>
                    <a:ext uri="{9D8B030D-6E8A-4147-A177-3AD203B41FA5}">
                      <a16:colId xmlns:a16="http://schemas.microsoft.com/office/drawing/2014/main" val="2891079933"/>
                    </a:ext>
                  </a:extLst>
                </a:gridCol>
                <a:gridCol w="2448958">
                  <a:extLst>
                    <a:ext uri="{9D8B030D-6E8A-4147-A177-3AD203B41FA5}">
                      <a16:colId xmlns:a16="http://schemas.microsoft.com/office/drawing/2014/main" val="142617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METHOD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MSE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7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Lasso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369.627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0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Lasso 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382.166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6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Lasso 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66.845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4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Lasso other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130.479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2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42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7D30-9786-4970-8FD6-9073E3E2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88774"/>
          </a:xfrm>
        </p:spPr>
        <p:txBody>
          <a:bodyPr/>
          <a:lstStyle/>
          <a:p>
            <a:r>
              <a:rPr lang="he-IL" dirty="0"/>
              <a:t>רקע: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814D-9B17-4A81-99DC-47700BB6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1647"/>
            <a:ext cx="10536454" cy="4021936"/>
          </a:xfrm>
        </p:spPr>
        <p:txBody>
          <a:bodyPr anchor="t">
            <a:normAutofit/>
          </a:bodyPr>
          <a:lstStyle/>
          <a:p>
            <a:pPr algn="just" rtl="1"/>
            <a:r>
              <a:rPr lang="he-IL" sz="2000" dirty="0"/>
              <a:t>המעבדה עוסקת באמידת וחיזוי ההבדלים בין מערכות הבחירות. השתמשנו בקבצי תוצאות הבחירות על פי קלפיות בבחירות מועד א ומועד ב ב-2019. השתמשנו בקובץ חברתי – כלכלי (שאלות 4,5).</a:t>
            </a:r>
          </a:p>
          <a:p>
            <a:pPr algn="just" rtl="1"/>
            <a:r>
              <a:rPr lang="he-IL" sz="2000" dirty="0"/>
              <a:t>הערה: כאשר נבצע השוואה בין בחירות אפריל לספטמבר נציג נתונים רק על הקלפיות המשותפות לשתיהן.</a:t>
            </a:r>
          </a:p>
          <a:p>
            <a:pPr marL="0" indent="0" algn="just" rtl="1">
              <a:buNone/>
            </a:pPr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8C29243-C1F6-444D-B63E-E43D2A7A6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5340"/>
            <a:ext cx="1718066" cy="120213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FFDE04D-2EBA-40C3-9332-0515B5447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6" y="5670935"/>
            <a:ext cx="1718065" cy="118706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0C78986-6201-43C8-84E6-B5A6FE0D5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847" y="5672681"/>
            <a:ext cx="3529935" cy="1178998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745DB55-5F5F-4DEB-AE7B-016EFBA9A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500" y="9765"/>
            <a:ext cx="4397500" cy="165961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E7548488-DBA0-46E9-A23F-61D3799E8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01" y="1"/>
            <a:ext cx="3032000" cy="114043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BFBF95B2-3692-4FB8-93EC-1829E5805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5" y="-1"/>
            <a:ext cx="4770400" cy="1748077"/>
          </a:xfrm>
          <a:prstGeom prst="rect">
            <a:avLst/>
          </a:prstGeom>
        </p:spPr>
      </p:pic>
      <p:graphicFrame>
        <p:nvGraphicFramePr>
          <p:cNvPr id="9" name="טבלה 9">
            <a:extLst>
              <a:ext uri="{FF2B5EF4-FFF2-40B4-BE49-F238E27FC236}">
                <a16:creationId xmlns:a16="http://schemas.microsoft.com/office/drawing/2014/main" id="{EDED30FF-C488-4E06-A0B0-FB551F62B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33343"/>
              </p:ext>
            </p:extLst>
          </p:nvPr>
        </p:nvGraphicFramePr>
        <p:xfrm>
          <a:off x="945136" y="3346903"/>
          <a:ext cx="8127999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02108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7407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6438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נתונים כלליים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אפריל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ספטמבר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4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בעלי זכות בחירה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6,339,729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6,391,218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סך מצביעים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4,340,253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4,465,168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מס' קולות כשרים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4,309,270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4,436,806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0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שיעור ההצבעה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69.8%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5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אחוז החסימה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0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26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EE1A-80E3-4CEA-9DE3-F5354C2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-106078"/>
            <a:ext cx="10018713" cy="546652"/>
          </a:xfrm>
        </p:spPr>
        <p:txBody>
          <a:bodyPr>
            <a:normAutofit fontScale="90000"/>
          </a:bodyPr>
          <a:lstStyle/>
          <a:p>
            <a:r>
              <a:rPr lang="he-IL" dirty="0"/>
              <a:t>שאלה 1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6867B-05AA-48D3-9E30-ADE6A3F4BE28}"/>
              </a:ext>
            </a:extLst>
          </p:cNvPr>
          <p:cNvSpPr txBox="1">
            <a:spLocks/>
          </p:cNvSpPr>
          <p:nvPr/>
        </p:nvSpPr>
        <p:spPr>
          <a:xfrm>
            <a:off x="147264" y="4808758"/>
            <a:ext cx="11897472" cy="2037603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sz="2000" dirty="0"/>
              <a:t>התקבלו 37 קשרי מובהקות בסה"כ.</a:t>
            </a:r>
          </a:p>
          <a:p>
            <a:pPr algn="just" rtl="1"/>
            <a:r>
              <a:rPr lang="he-IL" sz="2000" dirty="0"/>
              <a:t>רוב קשרי המובהקות התקבלו במפלגות אשר בעלות קרבה פוליטית מסוימת.</a:t>
            </a:r>
          </a:p>
          <a:p>
            <a:pPr algn="just" rtl="1"/>
            <a:r>
              <a:rPr lang="he-IL" sz="2000" dirty="0"/>
              <a:t>כל מפלגה מובהקת עם עצמה.</a:t>
            </a:r>
          </a:p>
          <a:p>
            <a:pPr algn="just" rtl="1"/>
            <a:r>
              <a:rPr lang="he-IL" sz="2000" dirty="0"/>
              <a:t>קשרי מובהקות התקבלו גם אצל מפלגות אשר אוחדו לרשימה אחת או פוצלו לכמה רשימות, כמו : העבודה גשר להעבודה-גשר ,הימין החדש ואיחוד מפלגות הימין לימינה וגם איחוד מפלגות הימין לימינה ועוצמה יהודית.</a:t>
            </a:r>
          </a:p>
          <a:p>
            <a:pPr marL="0" indent="0" algn="just" rtl="1">
              <a:buNone/>
            </a:pPr>
            <a:endParaRPr lang="he-IL" sz="2000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B72C0734-0A21-49B2-9925-F28F78C69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04743"/>
              </p:ext>
            </p:extLst>
          </p:nvPr>
        </p:nvGraphicFramePr>
        <p:xfrm>
          <a:off x="1709994" y="719666"/>
          <a:ext cx="10018713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92">
                  <a:extLst>
                    <a:ext uri="{9D8B030D-6E8A-4147-A177-3AD203B41FA5}">
                      <a16:colId xmlns:a16="http://schemas.microsoft.com/office/drawing/2014/main" val="2117334367"/>
                    </a:ext>
                  </a:extLst>
                </a:gridCol>
                <a:gridCol w="910792">
                  <a:extLst>
                    <a:ext uri="{9D8B030D-6E8A-4147-A177-3AD203B41FA5}">
                      <a16:colId xmlns:a16="http://schemas.microsoft.com/office/drawing/2014/main" val="1512702103"/>
                    </a:ext>
                  </a:extLst>
                </a:gridCol>
                <a:gridCol w="910792">
                  <a:extLst>
                    <a:ext uri="{9D8B030D-6E8A-4147-A177-3AD203B41FA5}">
                      <a16:colId xmlns:a16="http://schemas.microsoft.com/office/drawing/2014/main" val="2944253739"/>
                    </a:ext>
                  </a:extLst>
                </a:gridCol>
                <a:gridCol w="910792">
                  <a:extLst>
                    <a:ext uri="{9D8B030D-6E8A-4147-A177-3AD203B41FA5}">
                      <a16:colId xmlns:a16="http://schemas.microsoft.com/office/drawing/2014/main" val="2117781613"/>
                    </a:ext>
                  </a:extLst>
                </a:gridCol>
                <a:gridCol w="910792">
                  <a:extLst>
                    <a:ext uri="{9D8B030D-6E8A-4147-A177-3AD203B41FA5}">
                      <a16:colId xmlns:a16="http://schemas.microsoft.com/office/drawing/2014/main" val="1960132464"/>
                    </a:ext>
                  </a:extLst>
                </a:gridCol>
                <a:gridCol w="910792">
                  <a:extLst>
                    <a:ext uri="{9D8B030D-6E8A-4147-A177-3AD203B41FA5}">
                      <a16:colId xmlns:a16="http://schemas.microsoft.com/office/drawing/2014/main" val="199702842"/>
                    </a:ext>
                  </a:extLst>
                </a:gridCol>
                <a:gridCol w="896358">
                  <a:extLst>
                    <a:ext uri="{9D8B030D-6E8A-4147-A177-3AD203B41FA5}">
                      <a16:colId xmlns:a16="http://schemas.microsoft.com/office/drawing/2014/main" val="2845610160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221149987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279498473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856609821"/>
                    </a:ext>
                  </a:extLst>
                </a:gridCol>
                <a:gridCol w="1304547">
                  <a:extLst>
                    <a:ext uri="{9D8B030D-6E8A-4147-A177-3AD203B41FA5}">
                      <a16:colId xmlns:a16="http://schemas.microsoft.com/office/drawing/2014/main" val="615842133"/>
                    </a:ext>
                  </a:extLst>
                </a:gridCol>
              </a:tblGrid>
              <a:tr h="205733"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עוצמה יהודית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מרצ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העבודה גשר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ימינה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יהדות התורה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ישראל ביתנו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ש"ס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הרשימה המשותפת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הליכוד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כחול לבן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מפלגות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756798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הליכוד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12782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כחול לבן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162284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ש"ס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991775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יהדות התורה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887874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חד"ש תע"ל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24557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העבודה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93020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ישראל ביתנו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98130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איחוד מפלגות הימין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50318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מרצ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331482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כולנו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01094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רע"ם בל"ד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604884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הימין החדש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19142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זהות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053455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גשר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1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838-ECD7-435E-8DAD-546E84F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49" y="-61643"/>
            <a:ext cx="10018713" cy="777765"/>
          </a:xfrm>
        </p:spPr>
        <p:txBody>
          <a:bodyPr/>
          <a:lstStyle/>
          <a:p>
            <a:r>
              <a:rPr lang="he-IL" dirty="0"/>
              <a:t>שאלה 2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C26E74-542E-4A26-B9A1-627F718625B8}"/>
              </a:ext>
            </a:extLst>
          </p:cNvPr>
          <p:cNvSpPr txBox="1">
            <a:spLocks/>
          </p:cNvSpPr>
          <p:nvPr/>
        </p:nvSpPr>
        <p:spPr>
          <a:xfrm>
            <a:off x="108327" y="5301465"/>
            <a:ext cx="11975346" cy="155653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sz="2000" dirty="0"/>
              <a:t>התקבלו 65 קשרי מובהקות בסה"כ.</a:t>
            </a:r>
          </a:p>
          <a:p>
            <a:pPr algn="just" rtl="1"/>
            <a:r>
              <a:rPr lang="he-IL" sz="2000" dirty="0"/>
              <a:t>במקומות שהתקבלו קשרי מובהקות הינם תאים המסמנים מעברי קולות נמוכים יחסית בין המפלגות לדוג': חדש-תע"ל לעוצמה יהודית, יהדות התורה –לישראל ביתנו.</a:t>
            </a:r>
          </a:p>
          <a:p>
            <a:pPr algn="just" rtl="1"/>
            <a:r>
              <a:rPr lang="he-IL" sz="2000" dirty="0"/>
              <a:t>4 מתוך 5 המפלגות הקטנות שרצו באפריל קיימו קשר מובהקות יחיד בספטמבר (גשר , זהות , כולנו, הימין החדש).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E088CF-2452-4BBA-8EF2-ACB5B4020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98020"/>
              </p:ext>
            </p:extLst>
          </p:nvPr>
        </p:nvGraphicFramePr>
        <p:xfrm>
          <a:off x="1709994" y="719666"/>
          <a:ext cx="10018713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92">
                  <a:extLst>
                    <a:ext uri="{9D8B030D-6E8A-4147-A177-3AD203B41FA5}">
                      <a16:colId xmlns:a16="http://schemas.microsoft.com/office/drawing/2014/main" val="2117334367"/>
                    </a:ext>
                  </a:extLst>
                </a:gridCol>
                <a:gridCol w="910792">
                  <a:extLst>
                    <a:ext uri="{9D8B030D-6E8A-4147-A177-3AD203B41FA5}">
                      <a16:colId xmlns:a16="http://schemas.microsoft.com/office/drawing/2014/main" val="1512702103"/>
                    </a:ext>
                  </a:extLst>
                </a:gridCol>
                <a:gridCol w="910792">
                  <a:extLst>
                    <a:ext uri="{9D8B030D-6E8A-4147-A177-3AD203B41FA5}">
                      <a16:colId xmlns:a16="http://schemas.microsoft.com/office/drawing/2014/main" val="2944253739"/>
                    </a:ext>
                  </a:extLst>
                </a:gridCol>
                <a:gridCol w="910792">
                  <a:extLst>
                    <a:ext uri="{9D8B030D-6E8A-4147-A177-3AD203B41FA5}">
                      <a16:colId xmlns:a16="http://schemas.microsoft.com/office/drawing/2014/main" val="2117781613"/>
                    </a:ext>
                  </a:extLst>
                </a:gridCol>
                <a:gridCol w="910792">
                  <a:extLst>
                    <a:ext uri="{9D8B030D-6E8A-4147-A177-3AD203B41FA5}">
                      <a16:colId xmlns:a16="http://schemas.microsoft.com/office/drawing/2014/main" val="1960132464"/>
                    </a:ext>
                  </a:extLst>
                </a:gridCol>
                <a:gridCol w="910792">
                  <a:extLst>
                    <a:ext uri="{9D8B030D-6E8A-4147-A177-3AD203B41FA5}">
                      <a16:colId xmlns:a16="http://schemas.microsoft.com/office/drawing/2014/main" val="199702842"/>
                    </a:ext>
                  </a:extLst>
                </a:gridCol>
                <a:gridCol w="896358">
                  <a:extLst>
                    <a:ext uri="{9D8B030D-6E8A-4147-A177-3AD203B41FA5}">
                      <a16:colId xmlns:a16="http://schemas.microsoft.com/office/drawing/2014/main" val="2845610160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221149987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279498473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856609821"/>
                    </a:ext>
                  </a:extLst>
                </a:gridCol>
                <a:gridCol w="1304547">
                  <a:extLst>
                    <a:ext uri="{9D8B030D-6E8A-4147-A177-3AD203B41FA5}">
                      <a16:colId xmlns:a16="http://schemas.microsoft.com/office/drawing/2014/main" val="615842133"/>
                    </a:ext>
                  </a:extLst>
                </a:gridCol>
              </a:tblGrid>
              <a:tr h="205733"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עוצמה יהודית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מרצ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העבודה גשר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ימינה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יהדות התורה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ישראל ביתנו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ש"ס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הרשימה המשותפת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הליכוד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כחול לבן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מפלגות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756798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הליכוד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12782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כחול לבן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162284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ש"ס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991775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יהדות התורה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887874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חד"ש תע"ל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24557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העבודה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93020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ישראל ביתנו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98130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איחוד מפלגות הימין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50318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מרצ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331482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כולנו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01094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רע"ם בל"ד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604884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הימין החדש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19142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זהות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053455"/>
                  </a:ext>
                </a:extLst>
              </a:tr>
              <a:tr h="192545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גשר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1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983322-9E52-4A2E-824A-D8B0C15F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516" y="71923"/>
            <a:ext cx="2190816" cy="777765"/>
          </a:xfrm>
        </p:spPr>
        <p:txBody>
          <a:bodyPr/>
          <a:lstStyle/>
          <a:p>
            <a:r>
              <a:rPr lang="he-IL" dirty="0"/>
              <a:t>שאלה 3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B24310-1D6B-442C-82B7-283F70356841}"/>
              </a:ext>
            </a:extLst>
          </p:cNvPr>
          <p:cNvSpPr txBox="1">
            <a:spLocks/>
          </p:cNvSpPr>
          <p:nvPr/>
        </p:nvSpPr>
        <p:spPr>
          <a:xfrm>
            <a:off x="191668" y="4212404"/>
            <a:ext cx="11808664" cy="264559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sz="1600" dirty="0"/>
              <a:t>התקבלו 63 קשרי מובהקות בסה"כ. ערכי </a:t>
            </a:r>
            <a:r>
              <a:rPr lang="en-US" sz="1600" dirty="0"/>
              <a:t>V </a:t>
            </a:r>
            <a:r>
              <a:rPr lang="he-IL" sz="1600" dirty="0"/>
              <a:t> המסומנים בטבלה מציינים קשרי מובהקות לאחר איפוס ערכים קטנים ונרמול.</a:t>
            </a:r>
          </a:p>
          <a:p>
            <a:pPr algn="just" rtl="1"/>
            <a:r>
              <a:rPr lang="he-IL" sz="1600" dirty="0"/>
              <a:t>ערכי </a:t>
            </a:r>
            <a:r>
              <a:rPr lang="en-US" sz="1600" dirty="0"/>
              <a:t>X</a:t>
            </a:r>
            <a:r>
              <a:rPr lang="he-IL" sz="1600" dirty="0"/>
              <a:t> מסמנים בטבלה קשרי מובהקות עבור מפלגות אשר לא השתנו מאפריל לספטמבר (לפי שמות הפתקים של המפלגות) אשר עבורם קיבלנו את השערת האפס שהערך המתאים במטריצה הינו 1.</a:t>
            </a:r>
          </a:p>
          <a:p>
            <a:pPr algn="just" rtl="1"/>
            <a:r>
              <a:rPr lang="he-IL" sz="1600" dirty="0"/>
              <a:t> תוצאות אלו דומות לתוצאות אשר התקבלו בשאלה מס' 2 .</a:t>
            </a:r>
          </a:p>
          <a:p>
            <a:pPr algn="just" rtl="1"/>
            <a:r>
              <a:rPr lang="he-IL" sz="1600" dirty="0"/>
              <a:t>מפלגת: כולנו, זהות, הימין החדש וגשר. לא מקיימות קשרי מובהקות עם אף מפלגה אחרת </a:t>
            </a:r>
          </a:p>
          <a:p>
            <a:pPr algn="just" rtl="1"/>
            <a:r>
              <a:rPr lang="he-IL" sz="1600" dirty="0"/>
              <a:t>שיטת ה </a:t>
            </a:r>
            <a:r>
              <a:rPr lang="en-US" sz="1600" dirty="0"/>
              <a:t>bootstrap </a:t>
            </a:r>
            <a:r>
              <a:rPr lang="he-IL" sz="1600" dirty="0"/>
              <a:t> מאפשרת לנו לוותר על הנחות אשר נדרשו בשיטות אחרות כמו הנחת הנורמליות.</a:t>
            </a:r>
          </a:p>
          <a:p>
            <a:pPr algn="just" rtl="1"/>
            <a:r>
              <a:rPr lang="he-IL" sz="1600" dirty="0"/>
              <a:t>שיטת ה-</a:t>
            </a:r>
            <a:r>
              <a:rPr lang="en-US" sz="1600" dirty="0"/>
              <a:t>OLS</a:t>
            </a:r>
            <a:r>
              <a:rPr lang="he-IL" sz="1600" dirty="0"/>
              <a:t> כאשר אנו מבצעים נרמול של השורה ל-1 ואילוץ ערכים להיות אי-שליליים עלולה לגרום לנו לאבד אינפורמציה משמעותית אשר יכולה לעוות את קשרי המובהקות בין המפלגות.</a:t>
            </a:r>
          </a:p>
          <a:p>
            <a:pPr algn="just" rtl="1"/>
            <a:endParaRPr lang="he-IL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802BF1-E098-4638-8A1D-B10F58E5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57922"/>
              </p:ext>
            </p:extLst>
          </p:nvPr>
        </p:nvGraphicFramePr>
        <p:xfrm>
          <a:off x="191668" y="164386"/>
          <a:ext cx="902424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86">
                  <a:extLst>
                    <a:ext uri="{9D8B030D-6E8A-4147-A177-3AD203B41FA5}">
                      <a16:colId xmlns:a16="http://schemas.microsoft.com/office/drawing/2014/main" val="2117334367"/>
                    </a:ext>
                  </a:extLst>
                </a:gridCol>
                <a:gridCol w="820386">
                  <a:extLst>
                    <a:ext uri="{9D8B030D-6E8A-4147-A177-3AD203B41FA5}">
                      <a16:colId xmlns:a16="http://schemas.microsoft.com/office/drawing/2014/main" val="1512702103"/>
                    </a:ext>
                  </a:extLst>
                </a:gridCol>
                <a:gridCol w="820386">
                  <a:extLst>
                    <a:ext uri="{9D8B030D-6E8A-4147-A177-3AD203B41FA5}">
                      <a16:colId xmlns:a16="http://schemas.microsoft.com/office/drawing/2014/main" val="2944253739"/>
                    </a:ext>
                  </a:extLst>
                </a:gridCol>
                <a:gridCol w="820386">
                  <a:extLst>
                    <a:ext uri="{9D8B030D-6E8A-4147-A177-3AD203B41FA5}">
                      <a16:colId xmlns:a16="http://schemas.microsoft.com/office/drawing/2014/main" val="2117781613"/>
                    </a:ext>
                  </a:extLst>
                </a:gridCol>
                <a:gridCol w="820386">
                  <a:extLst>
                    <a:ext uri="{9D8B030D-6E8A-4147-A177-3AD203B41FA5}">
                      <a16:colId xmlns:a16="http://schemas.microsoft.com/office/drawing/2014/main" val="1960132464"/>
                    </a:ext>
                  </a:extLst>
                </a:gridCol>
                <a:gridCol w="820386">
                  <a:extLst>
                    <a:ext uri="{9D8B030D-6E8A-4147-A177-3AD203B41FA5}">
                      <a16:colId xmlns:a16="http://schemas.microsoft.com/office/drawing/2014/main" val="199702842"/>
                    </a:ext>
                  </a:extLst>
                </a:gridCol>
                <a:gridCol w="807385">
                  <a:extLst>
                    <a:ext uri="{9D8B030D-6E8A-4147-A177-3AD203B41FA5}">
                      <a16:colId xmlns:a16="http://schemas.microsoft.com/office/drawing/2014/main" val="2845610160"/>
                    </a:ext>
                  </a:extLst>
                </a:gridCol>
                <a:gridCol w="834618">
                  <a:extLst>
                    <a:ext uri="{9D8B030D-6E8A-4147-A177-3AD203B41FA5}">
                      <a16:colId xmlns:a16="http://schemas.microsoft.com/office/drawing/2014/main" val="3221149987"/>
                    </a:ext>
                  </a:extLst>
                </a:gridCol>
                <a:gridCol w="571054">
                  <a:extLst>
                    <a:ext uri="{9D8B030D-6E8A-4147-A177-3AD203B41FA5}">
                      <a16:colId xmlns:a16="http://schemas.microsoft.com/office/drawing/2014/main" val="2794984732"/>
                    </a:ext>
                  </a:extLst>
                </a:gridCol>
                <a:gridCol w="713819">
                  <a:extLst>
                    <a:ext uri="{9D8B030D-6E8A-4147-A177-3AD203B41FA5}">
                      <a16:colId xmlns:a16="http://schemas.microsoft.com/office/drawing/2014/main" val="3856609821"/>
                    </a:ext>
                  </a:extLst>
                </a:gridCol>
                <a:gridCol w="1175057">
                  <a:extLst>
                    <a:ext uri="{9D8B030D-6E8A-4147-A177-3AD203B41FA5}">
                      <a16:colId xmlns:a16="http://schemas.microsoft.com/office/drawing/2014/main" val="615842133"/>
                    </a:ext>
                  </a:extLst>
                </a:gridCol>
              </a:tblGrid>
              <a:tr h="387212"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עוצמה יהודית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מרצ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העבודה גשר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ימינה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יהדות התורה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ישראל ביתנו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ש"ס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הרשימה המשותפת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הליכוד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כחול לבן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מפלגות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756798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הליכוד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12782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כחול לבן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162284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ש"ס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991775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יהדות התורה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887874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חד"ש תע"ל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24557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העבודה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93020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ישראל ביתנו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98130"/>
                  </a:ext>
                </a:extLst>
              </a:tr>
              <a:tr h="387212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איחוד מפלגות הימין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50318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מרצ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331482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כולנו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01094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רע"ם בל"ד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604884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הימין החדש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19142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זהות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053455"/>
                  </a:ext>
                </a:extLst>
              </a:tr>
              <a:tr h="238284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000" b="1" dirty="0"/>
                        <a:t>גשר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28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8E1DFE-92C9-4D96-A7DD-4A5DB102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49" y="-61643"/>
            <a:ext cx="10018713" cy="777765"/>
          </a:xfrm>
        </p:spPr>
        <p:txBody>
          <a:bodyPr/>
          <a:lstStyle/>
          <a:p>
            <a:r>
              <a:rPr lang="he-IL" dirty="0"/>
              <a:t>שאלה 4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24AFB5-245D-470B-B166-F34A419874B6}"/>
              </a:ext>
            </a:extLst>
          </p:cNvPr>
          <p:cNvSpPr txBox="1">
            <a:spLocks/>
          </p:cNvSpPr>
          <p:nvPr/>
        </p:nvSpPr>
        <p:spPr>
          <a:xfrm>
            <a:off x="236307" y="4428162"/>
            <a:ext cx="11808664" cy="233883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sz="2000" dirty="0"/>
              <a:t>שיטת </a:t>
            </a:r>
            <a:r>
              <a:rPr lang="en-US" sz="2000" dirty="0">
                <a:solidFill>
                  <a:schemeClr val="dk1"/>
                </a:solidFill>
              </a:rPr>
              <a:t> Frobenius norm</a:t>
            </a:r>
            <a:r>
              <a:rPr lang="he-IL" sz="2000" dirty="0"/>
              <a:t>בעלת השגיאה הריבועית הממוצעת הגבוהה ביותר מבין השיטות.</a:t>
            </a:r>
          </a:p>
          <a:p>
            <a:pPr algn="just" rtl="1"/>
            <a:r>
              <a:rPr lang="he-IL" sz="2000" dirty="0"/>
              <a:t>שיטת </a:t>
            </a:r>
            <a:r>
              <a:rPr lang="en-US" sz="2000" dirty="0"/>
              <a:t>OLS  </a:t>
            </a:r>
            <a:r>
              <a:rPr lang="he-IL" sz="2000" dirty="0"/>
              <a:t> בעלת שגיאה ריבועית ממוצעת של 16.887.</a:t>
            </a:r>
          </a:p>
          <a:p>
            <a:pPr algn="just" rtl="1"/>
            <a:r>
              <a:rPr lang="he-IL" sz="2000" dirty="0"/>
              <a:t>שיטת </a:t>
            </a:r>
            <a:r>
              <a:rPr lang="en-US" sz="2000" dirty="0"/>
              <a:t>NNLS</a:t>
            </a:r>
            <a:r>
              <a:rPr lang="he-IL" sz="2000" dirty="0"/>
              <a:t> בעלת שגיאה ריבועית ממוצעת  14.1 והיא המינימלית ביותר מבין השיטות.	</a:t>
            </a:r>
          </a:p>
          <a:p>
            <a:pPr algn="just" rtl="1"/>
            <a:r>
              <a:rPr lang="he-IL" sz="2000" dirty="0"/>
              <a:t>בשיטת </a:t>
            </a:r>
            <a:r>
              <a:rPr lang="en-US" sz="2000" dirty="0">
                <a:solidFill>
                  <a:schemeClr val="dk1"/>
                </a:solidFill>
              </a:rPr>
              <a:t>Frobenius norm </a:t>
            </a:r>
            <a:r>
              <a:rPr lang="he-IL" sz="2000" dirty="0"/>
              <a:t>בגלל שמעלים בריבוע כחלק מנורמה סביר שהמרחק של השגיאות יהיה הרב ביותר.</a:t>
            </a:r>
          </a:p>
          <a:p>
            <a:pPr algn="just" rtl="1"/>
            <a:endParaRPr lang="he-IL" sz="2000" dirty="0"/>
          </a:p>
        </p:txBody>
      </p:sp>
      <p:graphicFrame>
        <p:nvGraphicFramePr>
          <p:cNvPr id="6" name="טבלה 8">
            <a:extLst>
              <a:ext uri="{FF2B5EF4-FFF2-40B4-BE49-F238E27FC236}">
                <a16:creationId xmlns:a16="http://schemas.microsoft.com/office/drawing/2014/main" id="{0C400F2D-D23A-47EA-B781-0BDBA66C8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08330"/>
              </p:ext>
            </p:extLst>
          </p:nvPr>
        </p:nvGraphicFramePr>
        <p:xfrm>
          <a:off x="3536069" y="1691531"/>
          <a:ext cx="5115386" cy="1584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57693">
                  <a:extLst>
                    <a:ext uri="{9D8B030D-6E8A-4147-A177-3AD203B41FA5}">
                      <a16:colId xmlns:a16="http://schemas.microsoft.com/office/drawing/2014/main" val="2568664584"/>
                    </a:ext>
                  </a:extLst>
                </a:gridCol>
                <a:gridCol w="2557693">
                  <a:extLst>
                    <a:ext uri="{9D8B030D-6E8A-4147-A177-3AD203B41FA5}">
                      <a16:colId xmlns:a16="http://schemas.microsoft.com/office/drawing/2014/main" val="1930350962"/>
                    </a:ext>
                  </a:extLst>
                </a:gridCol>
              </a:tblGrid>
              <a:tr h="380677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METHOD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MSE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9622"/>
                  </a:ext>
                </a:extLst>
              </a:tr>
              <a:tr h="380677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Frobenius norm</a:t>
                      </a:r>
                      <a:endParaRPr lang="he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1229.356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62589"/>
                  </a:ext>
                </a:extLst>
              </a:tr>
              <a:tr h="380677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OLS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304.409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5597"/>
                  </a:ext>
                </a:extLst>
              </a:tr>
              <a:tr h="380677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NNLS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211.394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23702"/>
                  </a:ext>
                </a:extLst>
              </a:tr>
            </a:tbl>
          </a:graphicData>
        </a:graphic>
      </p:graphicFrame>
      <p:pic>
        <p:nvPicPr>
          <p:cNvPr id="14" name="תמונה 13" descr="תמונה שמכילה אדם, צילום, חוץ, איש&#10;&#10;התיאור נוצר באופן אוטומטי">
            <a:extLst>
              <a:ext uri="{FF2B5EF4-FFF2-40B4-BE49-F238E27FC236}">
                <a16:creationId xmlns:a16="http://schemas.microsoft.com/office/drawing/2014/main" id="{98C6CC48-1FDF-4A2A-A122-FFCD1B3B3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0054" cy="2390443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72BEA6E9-1B0F-4056-BF25-1AC3E4E01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90443"/>
            <a:ext cx="3000054" cy="2039313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D2CD5EBE-379D-4469-BB92-4385C62B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15" y="-1"/>
            <a:ext cx="3062685" cy="2250041"/>
          </a:xfrm>
          <a:prstGeom prst="rect">
            <a:avLst/>
          </a:prstGeom>
        </p:spPr>
      </p:pic>
      <p:pic>
        <p:nvPicPr>
          <p:cNvPr id="20" name="תמונה 19" descr="תמונה שמכילה אדם, צילום, מקורה, איש&#10;&#10;התיאור נוצר באופן אוטומטי">
            <a:extLst>
              <a:ext uri="{FF2B5EF4-FFF2-40B4-BE49-F238E27FC236}">
                <a16:creationId xmlns:a16="http://schemas.microsoft.com/office/drawing/2014/main" id="{B4EDE3E5-3CB9-43FB-A844-18FB22008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14" y="2250041"/>
            <a:ext cx="3062685" cy="21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7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838-ECD7-435E-8DAD-546E84F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94" y="-133562"/>
            <a:ext cx="10018713" cy="762855"/>
          </a:xfrm>
        </p:spPr>
        <p:txBody>
          <a:bodyPr/>
          <a:lstStyle/>
          <a:p>
            <a:r>
              <a:rPr lang="he-IL" dirty="0"/>
              <a:t>שאלה 5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5ECA11-689A-439C-9002-85CAFF44D76C}"/>
              </a:ext>
            </a:extLst>
          </p:cNvPr>
          <p:cNvSpPr txBox="1">
            <a:spLocks/>
          </p:cNvSpPr>
          <p:nvPr/>
        </p:nvSpPr>
        <p:spPr>
          <a:xfrm>
            <a:off x="185605" y="5078892"/>
            <a:ext cx="11890857" cy="171098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sz="2000" dirty="0"/>
              <a:t>בגרף זה אנו בוחנים קלפיות של יישובים השייכות לאשכולות החברתיים- כלכליים: 1-5.</a:t>
            </a:r>
          </a:p>
          <a:p>
            <a:pPr algn="just" rtl="1"/>
            <a:r>
              <a:rPr lang="he-IL" sz="2000" dirty="0"/>
              <a:t>ניתן לראות שמפלגת כחול לבן קטנה משמעותית ביחס לגודלה המקורי.</a:t>
            </a:r>
          </a:p>
          <a:p>
            <a:pPr algn="just" rtl="1"/>
            <a:r>
              <a:rPr lang="he-IL" sz="2000" dirty="0"/>
              <a:t>באשכול זה המפלגה הגדולה ביותר הינה הרשימה המשותפת.</a:t>
            </a:r>
          </a:p>
          <a:p>
            <a:pPr algn="just" rtl="1"/>
            <a:r>
              <a:rPr lang="he-IL" sz="2000" dirty="0"/>
              <a:t>באופן יחסי דפוסי ההצבעה באשכול זה לא השתנו בצורה ניכרת.</a:t>
            </a:r>
          </a:p>
          <a:p>
            <a:pPr algn="just" rtl="1"/>
            <a:r>
              <a:rPr lang="he-IL" sz="2000" dirty="0"/>
              <a:t> 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7C344BB2-418F-4E9A-B2C3-9825351638BE}"/>
              </a:ext>
            </a:extLst>
          </p:cNvPr>
          <p:cNvCxnSpPr>
            <a:cxnSpLocks/>
          </p:cNvCxnSpPr>
          <p:nvPr/>
        </p:nvCxnSpPr>
        <p:spPr>
          <a:xfrm>
            <a:off x="760288" y="437220"/>
            <a:ext cx="0" cy="590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EA618C6A-100C-4709-AD9C-109ECE18C781}"/>
              </a:ext>
            </a:extLst>
          </p:cNvPr>
          <p:cNvCxnSpPr>
            <a:cxnSpLocks/>
          </p:cNvCxnSpPr>
          <p:nvPr/>
        </p:nvCxnSpPr>
        <p:spPr>
          <a:xfrm flipH="1">
            <a:off x="986319" y="1401321"/>
            <a:ext cx="279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F2358C0-0F6F-49D1-A2BC-6C84AE10B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00" r="6800"/>
          <a:stretch/>
        </p:blipFill>
        <p:spPr>
          <a:xfrm>
            <a:off x="7809262" y="568093"/>
            <a:ext cx="4267200" cy="4572000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DCA07B1-18CF-4018-9D25-626A85092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5" y="587680"/>
            <a:ext cx="6667500" cy="4286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7D6CF5-1DC4-4627-89DC-8DE931846A00}"/>
              </a:ext>
            </a:extLst>
          </p:cNvPr>
          <p:cNvSpPr txBox="1"/>
          <p:nvPr/>
        </p:nvSpPr>
        <p:spPr>
          <a:xfrm>
            <a:off x="8044665" y="96280"/>
            <a:ext cx="348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MSE using NNLS low: 376.941</a:t>
            </a:r>
          </a:p>
        </p:txBody>
      </p:sp>
    </p:spTree>
    <p:extLst>
      <p:ext uri="{BB962C8B-B14F-4D97-AF65-F5344CB8AC3E}">
        <p14:creationId xmlns:p14="http://schemas.microsoft.com/office/powerpoint/2010/main" val="35326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838-ECD7-435E-8DAD-546E84F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94" y="-133562"/>
            <a:ext cx="10018713" cy="762855"/>
          </a:xfrm>
        </p:spPr>
        <p:txBody>
          <a:bodyPr/>
          <a:lstStyle/>
          <a:p>
            <a:r>
              <a:rPr lang="he-IL" dirty="0"/>
              <a:t>שאלה 5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5ECA11-689A-439C-9002-85CAFF44D76C}"/>
              </a:ext>
            </a:extLst>
          </p:cNvPr>
          <p:cNvSpPr txBox="1">
            <a:spLocks/>
          </p:cNvSpPr>
          <p:nvPr/>
        </p:nvSpPr>
        <p:spPr>
          <a:xfrm>
            <a:off x="185605" y="5078892"/>
            <a:ext cx="11890857" cy="171098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sz="2000" dirty="0"/>
              <a:t>בגרף זה אנו בוחנים קלפיות של יישובים השייכות לאשכולות החברתיים- כלכליים :6-10.</a:t>
            </a:r>
          </a:p>
          <a:p>
            <a:pPr algn="just" rtl="1"/>
            <a:r>
              <a:rPr lang="he-IL" sz="2000" dirty="0"/>
              <a:t>ראינו בשקף 6 ששיטת ה- </a:t>
            </a:r>
            <a:r>
              <a:rPr lang="en-US" sz="2000" dirty="0"/>
              <a:t>NNLS</a:t>
            </a:r>
            <a:r>
              <a:rPr lang="he-IL" sz="2000" dirty="0"/>
              <a:t> היא השיטה הממזערת למציאת </a:t>
            </a:r>
            <a:r>
              <a:rPr lang="en-US" sz="2000" dirty="0"/>
              <a:t>MSE</a:t>
            </a:r>
            <a:r>
              <a:rPr lang="he-IL" sz="2000" dirty="0"/>
              <a:t> מבין השיטות שהצגנו ולכן ניתן לראות גם בגרף שרמת החיזוי הינה יחסית מדויקת ושומרת על סדרי הגודל הסבירים של מעברי קולות.</a:t>
            </a:r>
          </a:p>
          <a:p>
            <a:pPr algn="just" rtl="1"/>
            <a:endParaRPr lang="he-IL" sz="2000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7C344BB2-418F-4E9A-B2C3-9825351638BE}"/>
              </a:ext>
            </a:extLst>
          </p:cNvPr>
          <p:cNvCxnSpPr>
            <a:cxnSpLocks/>
          </p:cNvCxnSpPr>
          <p:nvPr/>
        </p:nvCxnSpPr>
        <p:spPr>
          <a:xfrm>
            <a:off x="760288" y="437220"/>
            <a:ext cx="0" cy="590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EA618C6A-100C-4709-AD9C-109ECE18C781}"/>
              </a:ext>
            </a:extLst>
          </p:cNvPr>
          <p:cNvCxnSpPr>
            <a:cxnSpLocks/>
          </p:cNvCxnSpPr>
          <p:nvPr/>
        </p:nvCxnSpPr>
        <p:spPr>
          <a:xfrm flipH="1">
            <a:off x="986319" y="1401321"/>
            <a:ext cx="279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EEDAC5-1F81-4EFB-886E-ADCFADEF7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00" r="8200"/>
          <a:stretch/>
        </p:blipFill>
        <p:spPr>
          <a:xfrm>
            <a:off x="7894606" y="465353"/>
            <a:ext cx="4181856" cy="4572000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9B7120D-8544-4E98-A658-FFC5BED16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8" y="710967"/>
            <a:ext cx="6667500" cy="4286250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F1CCF869-C8D0-4E8A-80BE-9AC357EBD8F6}"/>
              </a:ext>
            </a:extLst>
          </p:cNvPr>
          <p:cNvSpPr/>
          <p:nvPr/>
        </p:nvSpPr>
        <p:spPr>
          <a:xfrm>
            <a:off x="8291247" y="68124"/>
            <a:ext cx="343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dirty="0"/>
              <a:t>MSE using NNLS high: 60.276</a:t>
            </a:r>
          </a:p>
        </p:txBody>
      </p:sp>
    </p:spTree>
    <p:extLst>
      <p:ext uri="{BB962C8B-B14F-4D97-AF65-F5344CB8AC3E}">
        <p14:creationId xmlns:p14="http://schemas.microsoft.com/office/powerpoint/2010/main" val="336812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838-ECD7-435E-8DAD-546E84F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94" y="-133562"/>
            <a:ext cx="10018713" cy="762855"/>
          </a:xfrm>
        </p:spPr>
        <p:txBody>
          <a:bodyPr/>
          <a:lstStyle/>
          <a:p>
            <a:r>
              <a:rPr lang="he-IL" dirty="0"/>
              <a:t>שאלה 5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5ECA11-689A-439C-9002-85CAFF44D76C}"/>
              </a:ext>
            </a:extLst>
          </p:cNvPr>
          <p:cNvSpPr txBox="1">
            <a:spLocks/>
          </p:cNvSpPr>
          <p:nvPr/>
        </p:nvSpPr>
        <p:spPr>
          <a:xfrm>
            <a:off x="185605" y="5078892"/>
            <a:ext cx="11890857" cy="171098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sz="2000" dirty="0"/>
              <a:t>בגרף זה נבחן את הקלפיות השייכות לישובים עבורם לא מיפינו את הישוב למדד חברתי כלכלי.</a:t>
            </a:r>
          </a:p>
          <a:p>
            <a:pPr algn="just" rtl="1"/>
            <a:r>
              <a:rPr lang="he-IL" sz="2000" dirty="0"/>
              <a:t>ניתן לראות שבישובים אלו המפלגות הגדולות (כחול-לבן, הליכוד) הן אלו שאשר זכו במס' הרב של הקולות ולא הייתה תזוזת קולות גדולה בין המפלגות.</a:t>
            </a:r>
          </a:p>
          <a:p>
            <a:pPr algn="just" rtl="1"/>
            <a:r>
              <a:rPr lang="he-IL" sz="2000" dirty="0"/>
              <a:t>גרף זה דומה לגרף שהוצג בשקף קודם ליישובים בעלי מעמד סוציו אקונומי גבוה.</a:t>
            </a:r>
          </a:p>
          <a:p>
            <a:pPr algn="just" rtl="1"/>
            <a:endParaRPr lang="he-IL" sz="2000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7C344BB2-418F-4E9A-B2C3-9825351638BE}"/>
              </a:ext>
            </a:extLst>
          </p:cNvPr>
          <p:cNvCxnSpPr>
            <a:cxnSpLocks/>
          </p:cNvCxnSpPr>
          <p:nvPr/>
        </p:nvCxnSpPr>
        <p:spPr>
          <a:xfrm>
            <a:off x="760288" y="437220"/>
            <a:ext cx="0" cy="590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EA618C6A-100C-4709-AD9C-109ECE18C781}"/>
              </a:ext>
            </a:extLst>
          </p:cNvPr>
          <p:cNvCxnSpPr>
            <a:cxnSpLocks/>
          </p:cNvCxnSpPr>
          <p:nvPr/>
        </p:nvCxnSpPr>
        <p:spPr>
          <a:xfrm flipH="1">
            <a:off x="986319" y="1401321"/>
            <a:ext cx="279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1A78E8F-0930-4E29-A786-A2E286283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00" r="8200"/>
          <a:stretch/>
        </p:blipFill>
        <p:spPr>
          <a:xfrm>
            <a:off x="7882414" y="506892"/>
            <a:ext cx="4194048" cy="4572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254166-E610-4A52-907B-375534965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8" y="675338"/>
            <a:ext cx="6667500" cy="428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609C65-A137-4471-87D3-F74E61BDA79B}"/>
              </a:ext>
            </a:extLst>
          </p:cNvPr>
          <p:cNvSpPr txBox="1"/>
          <p:nvPr/>
        </p:nvSpPr>
        <p:spPr>
          <a:xfrm>
            <a:off x="8003578" y="68124"/>
            <a:ext cx="4750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MSE using NNLS other: 124.034</a:t>
            </a:r>
          </a:p>
        </p:txBody>
      </p:sp>
    </p:spTree>
    <p:extLst>
      <p:ext uri="{BB962C8B-B14F-4D97-AF65-F5344CB8AC3E}">
        <p14:creationId xmlns:p14="http://schemas.microsoft.com/office/powerpoint/2010/main" val="102321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8840</TotalTime>
  <Words>1035</Words>
  <Application>Microsoft Office PowerPoint</Application>
  <PresentationFormat>מסך רחב</PresentationFormat>
  <Paragraphs>350</Paragraphs>
  <Slides>10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מעבדה 8 </vt:lpstr>
      <vt:lpstr>רקע:</vt:lpstr>
      <vt:lpstr>שאלה 1</vt:lpstr>
      <vt:lpstr>שאלה 2</vt:lpstr>
      <vt:lpstr>שאלה 3</vt:lpstr>
      <vt:lpstr>שאלה 4</vt:lpstr>
      <vt:lpstr>שאלה 5</vt:lpstr>
      <vt:lpstr>שאלה 5</vt:lpstr>
      <vt:lpstr>שאלה 5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Stat. Lab, week 4</dc:title>
  <dc:creator>Daniel Deygin</dc:creator>
  <cp:lastModifiedBy>יותם בראון</cp:lastModifiedBy>
  <cp:revision>756</cp:revision>
  <dcterms:created xsi:type="dcterms:W3CDTF">2018-11-07T11:54:54Z</dcterms:created>
  <dcterms:modified xsi:type="dcterms:W3CDTF">2019-12-22T15:56:24Z</dcterms:modified>
</cp:coreProperties>
</file>