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82" r:id="rId5"/>
    <p:sldId id="266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8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28D36-FB86-4EBF-8E25-54EA9CE3893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2320-EC51-4254-915D-8872AEEA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EA250-6D6E-4B19-A950-D066F2807D6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DECF-45BF-44E3-A398-E774F072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67750"/>
            <a:ext cx="6987645" cy="2616199"/>
          </a:xfrm>
        </p:spPr>
        <p:txBody>
          <a:bodyPr/>
          <a:lstStyle/>
          <a:p>
            <a:pPr algn="ctr"/>
            <a:r>
              <a:rPr lang="he-IL" dirty="0"/>
              <a:t>מעבדה 9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D751-64B9-471B-AFA5-224BFBC4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22965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Y. </a:t>
            </a:r>
            <a:r>
              <a:rPr lang="en-US" sz="3200" b="1" dirty="0"/>
              <a:t>Braun </a:t>
            </a:r>
            <a:r>
              <a:rPr lang="en-US" sz="4400" b="1" dirty="0"/>
              <a:t>    M. </a:t>
            </a:r>
            <a:r>
              <a:rPr lang="en-US" sz="3200" b="1" dirty="0"/>
              <a:t>Joffe</a:t>
            </a:r>
          </a:p>
          <a:p>
            <a:pPr algn="l"/>
            <a:r>
              <a:rPr lang="en-US" sz="2400" b="1" dirty="0"/>
              <a:t>309914646		324680461</a:t>
            </a:r>
          </a:p>
        </p:txBody>
      </p:sp>
      <p:pic>
        <p:nvPicPr>
          <p:cNvPr id="5" name="תמונה 4" descr="תמונה שמכילה אלקטרוניקה, כתום, מחשב, ישיבה&#10;&#10;התיאור נוצר באופן אוטומטי">
            <a:extLst>
              <a:ext uri="{FF2B5EF4-FFF2-40B4-BE49-F238E27FC236}">
                <a16:creationId xmlns:a16="http://schemas.microsoft.com/office/drawing/2014/main" id="{DD55D96F-64B8-4CCA-B981-3FA0A3F6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87" y="-10535"/>
            <a:ext cx="4224322" cy="2827480"/>
          </a:xfrm>
          <a:prstGeom prst="rect">
            <a:avLst/>
          </a:prstGeom>
        </p:spPr>
      </p:pic>
      <p:pic>
        <p:nvPicPr>
          <p:cNvPr id="7" name="תמונה 6" descr="תמונה שמכילה אדם, ישיבה, איש, שולחן&#10;&#10;התיאור נוצר באופן אוטומטי">
            <a:extLst>
              <a:ext uri="{FF2B5EF4-FFF2-40B4-BE49-F238E27FC236}">
                <a16:creationId xmlns:a16="http://schemas.microsoft.com/office/drawing/2014/main" id="{C660231A-03C4-428E-863A-6F6EC3D1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3" y="2827219"/>
            <a:ext cx="4381780" cy="2231337"/>
          </a:xfrm>
          <a:prstGeom prst="rect">
            <a:avLst/>
          </a:prstGeom>
        </p:spPr>
      </p:pic>
      <p:pic>
        <p:nvPicPr>
          <p:cNvPr id="9" name="תמונה 8" descr="תמונה שמכילה אדם, מקורה, איש, אישה&#10;&#10;התיאור נוצר באופן אוטומטי">
            <a:extLst>
              <a:ext uri="{FF2B5EF4-FFF2-40B4-BE49-F238E27FC236}">
                <a16:creationId xmlns:a16="http://schemas.microsoft.com/office/drawing/2014/main" id="{3B27C61F-64BF-42DA-A22B-C2AB3B638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35" y="10013"/>
            <a:ext cx="3295596" cy="247515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6DC9E9-9B20-4F2C-AAE1-0913D9E79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75" y="2766252"/>
            <a:ext cx="3581625" cy="2353270"/>
          </a:xfrm>
          <a:prstGeom prst="rect">
            <a:avLst/>
          </a:prstGeom>
        </p:spPr>
      </p:pic>
      <p:pic>
        <p:nvPicPr>
          <p:cNvPr id="13" name="תמונה 12" descr="תמונה שמכילה איש, צילום, עמידה, לדגמן&#10;&#10;התיאור נוצר באופן אוטומטי">
            <a:extLst>
              <a:ext uri="{FF2B5EF4-FFF2-40B4-BE49-F238E27FC236}">
                <a16:creationId xmlns:a16="http://schemas.microsoft.com/office/drawing/2014/main" id="{00328E2F-AD2F-425A-87DF-B9AD37E6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74" y="4457068"/>
            <a:ext cx="3581625" cy="2383409"/>
          </a:xfrm>
          <a:prstGeom prst="rect">
            <a:avLst/>
          </a:prstGeom>
        </p:spPr>
      </p:pic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B164A27-A909-414D-ADEE-6EA568B25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30" y="8680"/>
            <a:ext cx="4704469" cy="263058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7242B26B-8CF3-4BD7-BF47-EE38336C7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114" y="5058556"/>
            <a:ext cx="4664587" cy="1781921"/>
          </a:xfrm>
          <a:prstGeom prst="rect">
            <a:avLst/>
          </a:prstGeom>
        </p:spPr>
      </p:pic>
      <p:pic>
        <p:nvPicPr>
          <p:cNvPr id="25" name="תמונה 24" descr="תמונה שמכילה איש, אדם, מקורה, משקפיים&#10;&#10;התיאור נוצר באופן אוטומטי">
            <a:extLst>
              <a:ext uri="{FF2B5EF4-FFF2-40B4-BE49-F238E27FC236}">
                <a16:creationId xmlns:a16="http://schemas.microsoft.com/office/drawing/2014/main" id="{220B43D6-685B-4651-85A5-3403D4768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9" y="5119522"/>
            <a:ext cx="3967899" cy="1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7D30-9786-4970-8FD6-9073E3E2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he-IL" dirty="0"/>
              <a:t>רקע: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814D-9B17-4A81-99DC-47700BB6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1647"/>
            <a:ext cx="10536454" cy="4021936"/>
          </a:xfrm>
        </p:spPr>
        <p:txBody>
          <a:bodyPr anchor="t">
            <a:normAutofit/>
          </a:bodyPr>
          <a:lstStyle/>
          <a:p>
            <a:pPr algn="just" rtl="1"/>
            <a:r>
              <a:rPr lang="he-IL" sz="2000" dirty="0"/>
              <a:t>המעבדה עוסקת בחיזוי שינויים בדפוסי ההצבעה בין שתי מערכות הבחירות וביצירת מדגם עבור מערכת בחירות.  השתמשנו בקבצי תוצאות הבחירות על פי קלפיות בבחירות מועד א ומועד ב ב-2019.</a:t>
            </a:r>
          </a:p>
          <a:p>
            <a:pPr algn="just" rtl="1"/>
            <a:r>
              <a:rPr lang="he-IL" sz="2000" dirty="0"/>
              <a:t>הערה: כאשר נבצע השוואה בין בחירות אפריל לספטמבר נציג נתונים רק על הקלפיות המשותפות לשתיהן.</a:t>
            </a:r>
          </a:p>
          <a:p>
            <a:pPr marL="0" indent="0" algn="just" rtl="1">
              <a:buNone/>
            </a:pP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C29243-C1F6-444D-B63E-E43D2A7A6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340"/>
            <a:ext cx="1718066" cy="120213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FFDE04D-2EBA-40C3-9332-0515B5447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5670935"/>
            <a:ext cx="1718065" cy="118706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C78986-6201-43C8-84E6-B5A6FE0D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47" y="5672681"/>
            <a:ext cx="3529935" cy="117899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745DB55-5F5F-4DEB-AE7B-016EFBA9A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00" y="9765"/>
            <a:ext cx="4397500" cy="165961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7548488-DBA0-46E9-A23F-61D3799E8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1" y="1"/>
            <a:ext cx="3032000" cy="114043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FBF95B2-3692-4FB8-93EC-1829E5805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" y="-1"/>
            <a:ext cx="4770400" cy="1748077"/>
          </a:xfrm>
          <a:prstGeom prst="rect">
            <a:avLst/>
          </a:prstGeom>
        </p:spPr>
      </p:pic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EDED30FF-C488-4E06-A0B0-FB551F62B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33343"/>
              </p:ext>
            </p:extLst>
          </p:nvPr>
        </p:nvGraphicFramePr>
        <p:xfrm>
          <a:off x="945136" y="3346903"/>
          <a:ext cx="8127999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0210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740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43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נתונים כלליים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אפריל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ספטמבר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בעלי זכות בחירה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6,339,729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6,391,218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סך מצביעים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4,340,253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4,465,168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מס' קולות כשרים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4,309,270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4,436,806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0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שיעור ההצבעה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69.8%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אחוז החסימה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EE1A-80E3-4CEA-9DE3-F5354C2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44434"/>
            <a:ext cx="10018713" cy="546652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pic>
        <p:nvPicPr>
          <p:cNvPr id="7" name="תמונה 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26E60790-EE7F-4131-A2DC-365DCA47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70" y="502218"/>
            <a:ext cx="8193548" cy="61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872894-7106-4C98-8EE4-774C6967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44434"/>
            <a:ext cx="10018713" cy="546652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BEE473-F055-42C5-A8D7-614AECDFD64A}"/>
              </a:ext>
            </a:extLst>
          </p:cNvPr>
          <p:cNvSpPr txBox="1">
            <a:spLocks/>
          </p:cNvSpPr>
          <p:nvPr/>
        </p:nvSpPr>
        <p:spPr>
          <a:xfrm>
            <a:off x="147262" y="619695"/>
            <a:ext cx="11897472" cy="583247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מיינו את הקלפיות המשותפות בין מערכות הבחירות לפי 6 המפלגות הגדולות הימניות (ליכוד, ש"ס, יהדות התורה, הימין החדש, איחוד מפלגות הימין, זהות) עפ"י אחוז ההצבעה מכלל הקולו הכשרים.</a:t>
            </a:r>
          </a:p>
          <a:p>
            <a:pPr algn="just" rtl="1"/>
            <a:r>
              <a:rPr lang="he-IL" dirty="0"/>
              <a:t>חילקנו את הקלפיות ל-מס' קבוצות </a:t>
            </a:r>
            <a:r>
              <a:rPr lang="en-US" dirty="0"/>
              <a:t> S</a:t>
            </a:r>
            <a:r>
              <a:rPr lang="he-IL" dirty="0"/>
              <a:t>(</a:t>
            </a:r>
            <a:r>
              <a:rPr lang="en-US" dirty="0"/>
              <a:t>1-50</a:t>
            </a:r>
            <a:r>
              <a:rPr lang="he-IL" dirty="0"/>
              <a:t>) שיתחלקו לפי קלפיות שבהם לפי המיון שביצענו אחוז ההצבעה למפלגות הימין גדול יותר ולשאר הקבוצות.</a:t>
            </a:r>
          </a:p>
          <a:p>
            <a:pPr algn="just" rtl="1"/>
            <a:r>
              <a:rPr lang="he-IL" dirty="0"/>
              <a:t>לכל קבוצת קלפיות כזו בנינו מטריצה </a:t>
            </a:r>
            <a:r>
              <a:rPr lang="en-US" dirty="0"/>
              <a:t>M</a:t>
            </a:r>
            <a:r>
              <a:rPr lang="he-IL" dirty="0"/>
              <a:t> ונפעיל עליה את שיטת ה-</a:t>
            </a:r>
            <a:r>
              <a:rPr lang="en-US" dirty="0"/>
              <a:t>NNLS</a:t>
            </a:r>
            <a:r>
              <a:rPr lang="he-IL" dirty="0"/>
              <a:t>.</a:t>
            </a:r>
          </a:p>
          <a:p>
            <a:pPr algn="just" rtl="1"/>
            <a:r>
              <a:rPr lang="he-IL" dirty="0"/>
              <a:t>הפעלנו את שיטת </a:t>
            </a:r>
            <a:r>
              <a:rPr lang="en-US" dirty="0"/>
              <a:t>k fold cross validation </a:t>
            </a:r>
            <a:r>
              <a:rPr lang="he-IL" dirty="0"/>
              <a:t> על המודל עם </a:t>
            </a:r>
            <a:r>
              <a:rPr lang="en-US" dirty="0"/>
              <a:t>K=10 </a:t>
            </a:r>
            <a:endParaRPr lang="he-IL" dirty="0"/>
          </a:p>
          <a:p>
            <a:pPr algn="just" rtl="1"/>
            <a:r>
              <a:rPr lang="he-IL" dirty="0"/>
              <a:t>מס' הקבוצות ליצירת </a:t>
            </a:r>
            <a:r>
              <a:rPr lang="en-US" dirty="0"/>
              <a:t>MSE</a:t>
            </a:r>
            <a:r>
              <a:rPr lang="he-IL" dirty="0"/>
              <a:t> מינימלי בקבוצת ה</a:t>
            </a:r>
            <a:r>
              <a:rPr lang="en-US" dirty="0"/>
              <a:t>test-</a:t>
            </a:r>
            <a:r>
              <a:rPr lang="he-IL" dirty="0"/>
              <a:t>  18 והן בעלות ממוצע </a:t>
            </a:r>
            <a:r>
              <a:rPr lang="en-US" dirty="0"/>
              <a:t>MSE </a:t>
            </a:r>
            <a:r>
              <a:rPr lang="he-IL" dirty="0"/>
              <a:t> של 178.04</a:t>
            </a:r>
          </a:p>
          <a:p>
            <a:pPr algn="just" rtl="1"/>
            <a:r>
              <a:rPr lang="he-IL" dirty="0"/>
              <a:t>מס' הקבוצות ליצירת </a:t>
            </a:r>
            <a:r>
              <a:rPr lang="en-US" dirty="0"/>
              <a:t>MSE</a:t>
            </a:r>
            <a:r>
              <a:rPr lang="he-IL" dirty="0"/>
              <a:t> מינימלי בקבוצת ה</a:t>
            </a:r>
            <a:r>
              <a:rPr lang="en-US" dirty="0"/>
              <a:t> 47 train-</a:t>
            </a:r>
            <a:r>
              <a:rPr lang="he-IL" dirty="0"/>
              <a:t> והיא בעלות ממוצע </a:t>
            </a:r>
            <a:r>
              <a:rPr lang="en-US" dirty="0"/>
              <a:t>MSE </a:t>
            </a:r>
            <a:r>
              <a:rPr lang="he-IL" dirty="0"/>
              <a:t> של </a:t>
            </a:r>
            <a:r>
              <a:rPr lang="en-US" dirty="0"/>
              <a:t>156.53</a:t>
            </a:r>
            <a:endParaRPr lang="he-IL" dirty="0"/>
          </a:p>
          <a:p>
            <a:pPr algn="just" rtl="1"/>
            <a:r>
              <a:rPr lang="he-IL" dirty="0"/>
              <a:t>לפי הגרף ניתן לראות שבטווח 15-20 של מס' חלוקת הקבוצות ה-</a:t>
            </a:r>
            <a:r>
              <a:rPr lang="en-US" dirty="0"/>
              <a:t>MSE </a:t>
            </a:r>
            <a:r>
              <a:rPr lang="he-IL" dirty="0"/>
              <a:t> של ה-</a:t>
            </a:r>
            <a:r>
              <a:rPr lang="en-US" dirty="0"/>
              <a:t>test</a:t>
            </a:r>
            <a:r>
              <a:rPr lang="he-IL" dirty="0"/>
              <a:t> הינו המינימלי ולאחר מכן מתחיל תהליך של </a:t>
            </a:r>
            <a:r>
              <a:rPr lang="en-US" dirty="0"/>
              <a:t>overfitting</a:t>
            </a:r>
            <a:r>
              <a:rPr lang="he-IL" dirty="0"/>
              <a:t> כאשר ה-</a:t>
            </a:r>
            <a:r>
              <a:rPr lang="en-US" dirty="0"/>
              <a:t>test</a:t>
            </a:r>
            <a:r>
              <a:rPr lang="he-IL" dirty="0"/>
              <a:t> בצבע אדום מתרחק מה-</a:t>
            </a:r>
            <a:r>
              <a:rPr lang="en-US" dirty="0"/>
              <a:t>train</a:t>
            </a:r>
            <a:r>
              <a:rPr lang="he-IL" dirty="0"/>
              <a:t> בצבע כחול ומצביע על כך שהמודל לא חוזה בצורה מיטבית את תוצאות הבחירות כאשר ממשיכים בחלוקה.</a:t>
            </a:r>
          </a:p>
        </p:txBody>
      </p:sp>
    </p:spTree>
    <p:extLst>
      <p:ext uri="{BB962C8B-B14F-4D97-AF65-F5344CB8AC3E}">
        <p14:creationId xmlns:p14="http://schemas.microsoft.com/office/powerpoint/2010/main" val="29806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23" y="-201594"/>
            <a:ext cx="9960585" cy="859841"/>
          </a:xfrm>
        </p:spPr>
        <p:txBody>
          <a:bodyPr>
            <a:normAutofit/>
          </a:bodyPr>
          <a:lstStyle/>
          <a:p>
            <a:r>
              <a:rPr lang="he-IL" dirty="0"/>
              <a:t>שאלה 2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F5008-FFD0-41CD-884B-E7E8F99A1CD7}"/>
              </a:ext>
            </a:extLst>
          </p:cNvPr>
          <p:cNvSpPr txBox="1">
            <a:spLocks/>
          </p:cNvSpPr>
          <p:nvPr/>
        </p:nvSpPr>
        <p:spPr>
          <a:xfrm>
            <a:off x="131856" y="4220486"/>
            <a:ext cx="11897472" cy="22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he-IL" dirty="0"/>
          </a:p>
        </p:txBody>
      </p:sp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68FE4E21-D740-4E8E-8DA8-631AC903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2" y="545418"/>
            <a:ext cx="5289756" cy="39673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D89A5-471B-4859-B82F-A32D49AA31A5}"/>
              </a:ext>
            </a:extLst>
          </p:cNvPr>
          <p:cNvSpPr txBox="1">
            <a:spLocks/>
          </p:cNvSpPr>
          <p:nvPr/>
        </p:nvSpPr>
        <p:spPr>
          <a:xfrm>
            <a:off x="220896" y="4623371"/>
            <a:ext cx="11897472" cy="202237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1800" dirty="0"/>
              <a:t>חזרנו על שאלה 1 אך כעת חלוקת הקבוצות נעשתה בצורה רנדומלית.</a:t>
            </a:r>
          </a:p>
          <a:p>
            <a:pPr algn="just" rtl="1"/>
            <a:r>
              <a:rPr lang="he-IL" sz="1800" dirty="0"/>
              <a:t>ניתן לראות שמודל חלוקה זה לא טוב.</a:t>
            </a:r>
          </a:p>
          <a:p>
            <a:pPr algn="just" rtl="1"/>
            <a:r>
              <a:rPr lang="he-IL" sz="1800" dirty="0"/>
              <a:t>מסקנה: ככל שמגדילים את מס' החלוקות לקבוצות השונות גדלה (בשל הקטנת המדגם) והטעות גדלה.</a:t>
            </a:r>
          </a:p>
          <a:p>
            <a:pPr algn="just" rtl="1"/>
            <a:r>
              <a:rPr lang="he-IL" sz="1800" dirty="0"/>
              <a:t>מס' הקבוצות ליצירת </a:t>
            </a:r>
            <a:r>
              <a:rPr lang="en-US" sz="1800" dirty="0"/>
              <a:t>MSE</a:t>
            </a:r>
            <a:r>
              <a:rPr lang="he-IL" sz="1800" dirty="0"/>
              <a:t> מינימלי בקבוצת ה</a:t>
            </a:r>
            <a:r>
              <a:rPr lang="en-US" sz="1800" dirty="0"/>
              <a:t>test-</a:t>
            </a:r>
            <a:r>
              <a:rPr lang="he-IL" sz="1800" dirty="0"/>
              <a:t>  1 והן בעלות ממוצע </a:t>
            </a:r>
            <a:r>
              <a:rPr lang="en-US" sz="1800" dirty="0"/>
              <a:t>MSE </a:t>
            </a:r>
            <a:r>
              <a:rPr lang="he-IL" sz="1800" dirty="0"/>
              <a:t> של </a:t>
            </a:r>
            <a:r>
              <a:rPr lang="en-US" sz="1800" dirty="0"/>
              <a:t>195.77</a:t>
            </a:r>
            <a:r>
              <a:rPr lang="he-IL" sz="1800" dirty="0"/>
              <a:t>.</a:t>
            </a:r>
          </a:p>
          <a:p>
            <a:pPr algn="just" rtl="1"/>
            <a:r>
              <a:rPr lang="he-IL" sz="1800" dirty="0"/>
              <a:t>מס' הקבוצות ליצירת </a:t>
            </a:r>
            <a:r>
              <a:rPr lang="en-US" sz="1800" dirty="0"/>
              <a:t>MSE</a:t>
            </a:r>
            <a:r>
              <a:rPr lang="he-IL" sz="1800" dirty="0"/>
              <a:t> מינימלי בקבוצת ה</a:t>
            </a:r>
            <a:r>
              <a:rPr lang="en-US" sz="1800" dirty="0"/>
              <a:t> 50 train-</a:t>
            </a:r>
            <a:r>
              <a:rPr lang="he-IL" sz="1800" dirty="0"/>
              <a:t> והיא בעלות ממוצע </a:t>
            </a:r>
            <a:r>
              <a:rPr lang="en-US" sz="1800" dirty="0"/>
              <a:t>MSE </a:t>
            </a:r>
            <a:r>
              <a:rPr lang="he-IL" sz="1800" dirty="0"/>
              <a:t> של </a:t>
            </a:r>
            <a:r>
              <a:rPr lang="en-US" sz="1800" dirty="0"/>
              <a:t>163.28</a:t>
            </a:r>
            <a:r>
              <a:rPr lang="he-I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1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9" y="-61643"/>
            <a:ext cx="10018713" cy="777765"/>
          </a:xfrm>
        </p:spPr>
        <p:txBody>
          <a:bodyPr/>
          <a:lstStyle/>
          <a:p>
            <a:r>
              <a:rPr lang="he-IL" dirty="0"/>
              <a:t>שאלה 3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83BD9EA-8CB8-4AF1-9B0E-DF07345D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65" y="566584"/>
            <a:ext cx="5403070" cy="40523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DC2A9B-F126-4FB4-BF69-D09764909A28}"/>
              </a:ext>
            </a:extLst>
          </p:cNvPr>
          <p:cNvSpPr txBox="1">
            <a:spLocks/>
          </p:cNvSpPr>
          <p:nvPr/>
        </p:nvSpPr>
        <p:spPr>
          <a:xfrm>
            <a:off x="216654" y="4759977"/>
            <a:ext cx="11975346" cy="194904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1800" dirty="0"/>
              <a:t>ביצענו מדגם 50 פעמים על כל קבוצה של מס' קלפיות שנע בין 5 ל- 100 (בקפיצות של 5) בבחירות ספטמבר.</a:t>
            </a:r>
          </a:p>
          <a:p>
            <a:pPr algn="just" rtl="1"/>
            <a:r>
              <a:rPr lang="he-IL" sz="1800" dirty="0"/>
              <a:t>חישבנו שכיחות הצבעה ל-10 המפלגות הגדולות  במדגם הזה.</a:t>
            </a:r>
          </a:p>
          <a:p>
            <a:pPr algn="just" rtl="1"/>
            <a:r>
              <a:rPr lang="he-IL" sz="1800" dirty="0"/>
              <a:t>חישבנו </a:t>
            </a:r>
            <a:r>
              <a:rPr lang="en-US" sz="1800" dirty="0"/>
              <a:t>MSE</a:t>
            </a:r>
            <a:r>
              <a:rPr lang="he-IL" sz="1800" dirty="0"/>
              <a:t> 50 פעמים ועשינו לו ממוצע וסטיית תקן ממוצעת. </a:t>
            </a:r>
          </a:p>
          <a:p>
            <a:pPr algn="just" rtl="1"/>
            <a:r>
              <a:rPr lang="he-IL" sz="1800" dirty="0"/>
              <a:t>סטיות התקן קטנות ככל שהמדגם גדל וכך גם ה-</a:t>
            </a:r>
            <a:r>
              <a:rPr lang="en-US" sz="1800" dirty="0"/>
              <a:t>MSE</a:t>
            </a:r>
            <a:r>
              <a:rPr lang="he-IL" sz="1800" dirty="0"/>
              <a:t>.</a:t>
            </a:r>
          </a:p>
          <a:p>
            <a:pPr algn="just" rtl="1"/>
            <a:r>
              <a:rPr lang="he-IL" sz="1800" dirty="0"/>
              <a:t>מלקיחת גודל המדגם 80 ומעלה לא חל שיפור בהקטנת ה</a:t>
            </a:r>
            <a:r>
              <a:rPr lang="en-US" sz="1800" dirty="0"/>
              <a:t>.MSE-</a:t>
            </a:r>
          </a:p>
        </p:txBody>
      </p:sp>
    </p:spTree>
    <p:extLst>
      <p:ext uri="{BB962C8B-B14F-4D97-AF65-F5344CB8AC3E}">
        <p14:creationId xmlns:p14="http://schemas.microsoft.com/office/powerpoint/2010/main" val="253710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8639</TotalTime>
  <Words>416</Words>
  <Application>Microsoft Office PowerPoint</Application>
  <PresentationFormat>מסך רחב</PresentationFormat>
  <Paragraphs>50</Paragraphs>
  <Slides>6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מעבדה 9 </vt:lpstr>
      <vt:lpstr>רקע:</vt:lpstr>
      <vt:lpstr>שאלה 1</vt:lpstr>
      <vt:lpstr>שאלה 1</vt:lpstr>
      <vt:lpstr>שאלה 2</vt:lpstr>
      <vt:lpstr>שאלה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Stat. Lab, week 4</dc:title>
  <dc:creator>Daniel Deygin</dc:creator>
  <cp:lastModifiedBy>יותם בראון</cp:lastModifiedBy>
  <cp:revision>679</cp:revision>
  <dcterms:created xsi:type="dcterms:W3CDTF">2018-11-07T11:54:54Z</dcterms:created>
  <dcterms:modified xsi:type="dcterms:W3CDTF">2020-01-03T12:19:21Z</dcterms:modified>
</cp:coreProperties>
</file>