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6" r:id="rId11"/>
    <p:sldId id="257" r:id="rId12"/>
    <p:sldId id="258" r:id="rId13"/>
    <p:sldId id="259" r:id="rId14"/>
    <p:sldId id="260" r:id="rId15"/>
    <p:sldId id="261" r:id="rId16"/>
    <p:sldId id="264" r:id="rId17"/>
    <p:sldId id="262" r:id="rId18"/>
    <p:sldId id="263" r:id="rId19"/>
    <p:sldId id="265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6DDEA-0BC4-1F41-A22B-A07D816685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08692E5-CC40-1A42-8E6F-950125DB3CB0}">
      <dgm:prSet phldrT="[Text]"/>
      <dgm:spPr/>
      <dgm:t>
        <a:bodyPr/>
        <a:lstStyle/>
        <a:p>
          <a:pPr rtl="0"/>
          <a:r>
            <a:rPr lang="en-US" dirty="0"/>
            <a:t>EDA</a:t>
          </a:r>
        </a:p>
      </dgm:t>
    </dgm:pt>
    <dgm:pt modelId="{9BB8C2B3-7D8F-4D49-A029-54B2F919EA7B}" type="parTrans" cxnId="{BBC7E8EF-F575-894C-BEA2-CCD178BBD0E5}">
      <dgm:prSet/>
      <dgm:spPr/>
      <dgm:t>
        <a:bodyPr/>
        <a:lstStyle/>
        <a:p>
          <a:endParaRPr lang="en-US"/>
        </a:p>
      </dgm:t>
    </dgm:pt>
    <dgm:pt modelId="{A2F959CF-E415-7F46-B37A-6CB822286D0A}" type="sibTrans" cxnId="{BBC7E8EF-F575-894C-BEA2-CCD178BBD0E5}">
      <dgm:prSet/>
      <dgm:spPr/>
      <dgm:t>
        <a:bodyPr/>
        <a:lstStyle/>
        <a:p>
          <a:endParaRPr lang="en-US"/>
        </a:p>
      </dgm:t>
    </dgm:pt>
    <dgm:pt modelId="{D9BA2D52-372A-E44D-9F8E-57D5CB61CB74}">
      <dgm:prSet phldrT="[Text]"/>
      <dgm:spPr/>
      <dgm:t>
        <a:bodyPr/>
        <a:lstStyle/>
        <a:p>
          <a:pPr rtl="0"/>
          <a:r>
            <a:rPr lang="en-US" dirty="0"/>
            <a:t>The model	</a:t>
          </a:r>
        </a:p>
      </dgm:t>
    </dgm:pt>
    <dgm:pt modelId="{274CD2B5-9B48-D448-B357-AB73B578219E}" type="parTrans" cxnId="{E161CE35-2B24-CC4F-BDBC-272469881BBB}">
      <dgm:prSet/>
      <dgm:spPr/>
      <dgm:t>
        <a:bodyPr/>
        <a:lstStyle/>
        <a:p>
          <a:endParaRPr lang="en-US"/>
        </a:p>
      </dgm:t>
    </dgm:pt>
    <dgm:pt modelId="{380518A2-6D10-E442-9A35-B1A7C10BC811}" type="sibTrans" cxnId="{E161CE35-2B24-CC4F-BDBC-272469881BBB}">
      <dgm:prSet/>
      <dgm:spPr/>
      <dgm:t>
        <a:bodyPr/>
        <a:lstStyle/>
        <a:p>
          <a:endParaRPr lang="en-US"/>
        </a:p>
      </dgm:t>
    </dgm:pt>
    <dgm:pt modelId="{33C7803A-F911-704F-9DD3-E7335EA53CC7}">
      <dgm:prSet phldrT="[Text]"/>
      <dgm:spPr/>
      <dgm:t>
        <a:bodyPr/>
        <a:lstStyle/>
        <a:p>
          <a:pPr rtl="0"/>
          <a:r>
            <a:rPr lang="en-US" dirty="0"/>
            <a:t>Model evaluation</a:t>
          </a:r>
        </a:p>
      </dgm:t>
    </dgm:pt>
    <dgm:pt modelId="{56574B98-5DD5-4A47-9A64-6DC710906720}" type="parTrans" cxnId="{8559F315-1763-5C47-BC3B-FF24EC6F3A71}">
      <dgm:prSet/>
      <dgm:spPr/>
      <dgm:t>
        <a:bodyPr/>
        <a:lstStyle/>
        <a:p>
          <a:endParaRPr lang="en-US"/>
        </a:p>
      </dgm:t>
    </dgm:pt>
    <dgm:pt modelId="{5FD86448-43B0-474F-A7D1-3845332D2652}" type="sibTrans" cxnId="{8559F315-1763-5C47-BC3B-FF24EC6F3A71}">
      <dgm:prSet/>
      <dgm:spPr/>
      <dgm:t>
        <a:bodyPr/>
        <a:lstStyle/>
        <a:p>
          <a:endParaRPr lang="en-US"/>
        </a:p>
      </dgm:t>
    </dgm:pt>
    <dgm:pt modelId="{45E34093-36B5-244E-A744-1C0BFCDA701F}">
      <dgm:prSet/>
      <dgm:spPr/>
      <dgm:t>
        <a:bodyPr/>
        <a:lstStyle/>
        <a:p>
          <a:pPr rtl="0"/>
          <a:r>
            <a:rPr lang="en-US" dirty="0"/>
            <a:t>Feature engineering</a:t>
          </a:r>
        </a:p>
      </dgm:t>
    </dgm:pt>
    <dgm:pt modelId="{AED18C26-6F0C-A843-84CA-92978C3EC827}" type="parTrans" cxnId="{4DC052FC-ABCE-D049-85BE-608B6A83BE8A}">
      <dgm:prSet/>
      <dgm:spPr/>
      <dgm:t>
        <a:bodyPr/>
        <a:lstStyle/>
        <a:p>
          <a:endParaRPr lang="en-US"/>
        </a:p>
      </dgm:t>
    </dgm:pt>
    <dgm:pt modelId="{C8730E67-DC15-2C4B-904D-365371C70402}" type="sibTrans" cxnId="{4DC052FC-ABCE-D049-85BE-608B6A83BE8A}">
      <dgm:prSet/>
      <dgm:spPr/>
      <dgm:t>
        <a:bodyPr/>
        <a:lstStyle/>
        <a:p>
          <a:endParaRPr lang="en-US"/>
        </a:p>
      </dgm:t>
    </dgm:pt>
    <dgm:pt modelId="{5329877D-9AE7-CA4D-9D6C-A32D92FE1288}">
      <dgm:prSet/>
      <dgm:spPr/>
      <dgm:t>
        <a:bodyPr/>
        <a:lstStyle/>
        <a:p>
          <a:pPr rtl="0"/>
          <a:r>
            <a:rPr lang="en-US" dirty="0"/>
            <a:t>Train/Test split</a:t>
          </a:r>
        </a:p>
      </dgm:t>
    </dgm:pt>
    <dgm:pt modelId="{AF60B2FA-09DB-8D4B-A7D5-91ECCC88E03D}" type="parTrans" cxnId="{E72B9945-F582-2347-9144-220802FB8DB9}">
      <dgm:prSet/>
      <dgm:spPr/>
      <dgm:t>
        <a:bodyPr/>
        <a:lstStyle/>
        <a:p>
          <a:endParaRPr lang="en-US"/>
        </a:p>
      </dgm:t>
    </dgm:pt>
    <dgm:pt modelId="{0283DD6C-C69A-3341-8B01-F6CED2948649}" type="sibTrans" cxnId="{E72B9945-F582-2347-9144-220802FB8DB9}">
      <dgm:prSet/>
      <dgm:spPr/>
      <dgm:t>
        <a:bodyPr/>
        <a:lstStyle/>
        <a:p>
          <a:endParaRPr lang="en-US"/>
        </a:p>
      </dgm:t>
    </dgm:pt>
    <dgm:pt modelId="{4B80CFEA-B42E-2243-B8A9-D846670AE1B6}" type="pres">
      <dgm:prSet presAssocID="{EA86DDEA-0BC4-1F41-A22B-A07D8166858B}" presName="CompostProcess" presStyleCnt="0">
        <dgm:presLayoutVars>
          <dgm:dir/>
          <dgm:resizeHandles val="exact"/>
        </dgm:presLayoutVars>
      </dgm:prSet>
      <dgm:spPr/>
    </dgm:pt>
    <dgm:pt modelId="{972EAACF-AB5C-7B48-ABF9-18724343983B}" type="pres">
      <dgm:prSet presAssocID="{EA86DDEA-0BC4-1F41-A22B-A07D8166858B}" presName="arrow" presStyleLbl="bgShp" presStyleIdx="0" presStyleCnt="1"/>
      <dgm:spPr/>
    </dgm:pt>
    <dgm:pt modelId="{1EC67ECD-1741-FB48-BF81-42E942E8D33E}" type="pres">
      <dgm:prSet presAssocID="{EA86DDEA-0BC4-1F41-A22B-A07D8166858B}" presName="linearProcess" presStyleCnt="0"/>
      <dgm:spPr/>
    </dgm:pt>
    <dgm:pt modelId="{A76A755D-FCCD-704D-8348-163569AE857A}" type="pres">
      <dgm:prSet presAssocID="{F08692E5-CC40-1A42-8E6F-950125DB3CB0}" presName="textNode" presStyleLbl="node1" presStyleIdx="0" presStyleCnt="5">
        <dgm:presLayoutVars>
          <dgm:bulletEnabled val="1"/>
        </dgm:presLayoutVars>
      </dgm:prSet>
      <dgm:spPr/>
    </dgm:pt>
    <dgm:pt modelId="{52A8BB8F-3D14-8B41-BA10-800C72D3D97E}" type="pres">
      <dgm:prSet presAssocID="{A2F959CF-E415-7F46-B37A-6CB822286D0A}" presName="sibTrans" presStyleCnt="0"/>
      <dgm:spPr/>
    </dgm:pt>
    <dgm:pt modelId="{B432ABEC-3D51-0945-B757-45B63F6E7C2A}" type="pres">
      <dgm:prSet presAssocID="{45E34093-36B5-244E-A744-1C0BFCDA701F}" presName="textNode" presStyleLbl="node1" presStyleIdx="1" presStyleCnt="5">
        <dgm:presLayoutVars>
          <dgm:bulletEnabled val="1"/>
        </dgm:presLayoutVars>
      </dgm:prSet>
      <dgm:spPr/>
    </dgm:pt>
    <dgm:pt modelId="{6AC8B6F3-888F-3343-B0BF-9ADC9632EFAD}" type="pres">
      <dgm:prSet presAssocID="{C8730E67-DC15-2C4B-904D-365371C70402}" presName="sibTrans" presStyleCnt="0"/>
      <dgm:spPr/>
    </dgm:pt>
    <dgm:pt modelId="{49ECA9B8-04A8-2441-B18D-802824548581}" type="pres">
      <dgm:prSet presAssocID="{5329877D-9AE7-CA4D-9D6C-A32D92FE1288}" presName="textNode" presStyleLbl="node1" presStyleIdx="2" presStyleCnt="5">
        <dgm:presLayoutVars>
          <dgm:bulletEnabled val="1"/>
        </dgm:presLayoutVars>
      </dgm:prSet>
      <dgm:spPr/>
    </dgm:pt>
    <dgm:pt modelId="{B0532369-E501-B145-B3A3-B9A263426AA0}" type="pres">
      <dgm:prSet presAssocID="{0283DD6C-C69A-3341-8B01-F6CED2948649}" presName="sibTrans" presStyleCnt="0"/>
      <dgm:spPr/>
    </dgm:pt>
    <dgm:pt modelId="{5AC031BB-884F-0048-BD2A-32FB0B4982E9}" type="pres">
      <dgm:prSet presAssocID="{D9BA2D52-372A-E44D-9F8E-57D5CB61CB74}" presName="textNode" presStyleLbl="node1" presStyleIdx="3" presStyleCnt="5">
        <dgm:presLayoutVars>
          <dgm:bulletEnabled val="1"/>
        </dgm:presLayoutVars>
      </dgm:prSet>
      <dgm:spPr/>
    </dgm:pt>
    <dgm:pt modelId="{3CF0A7DF-AE37-0C48-B886-8D1D37D34F7B}" type="pres">
      <dgm:prSet presAssocID="{380518A2-6D10-E442-9A35-B1A7C10BC811}" presName="sibTrans" presStyleCnt="0"/>
      <dgm:spPr/>
    </dgm:pt>
    <dgm:pt modelId="{7A7A943C-2905-2143-82BE-B66E97EBFE42}" type="pres">
      <dgm:prSet presAssocID="{33C7803A-F911-704F-9DD3-E7335EA53CC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559F315-1763-5C47-BC3B-FF24EC6F3A71}" srcId="{EA86DDEA-0BC4-1F41-A22B-A07D8166858B}" destId="{33C7803A-F911-704F-9DD3-E7335EA53CC7}" srcOrd="4" destOrd="0" parTransId="{56574B98-5DD5-4A47-9A64-6DC710906720}" sibTransId="{5FD86448-43B0-474F-A7D1-3845332D2652}"/>
    <dgm:cxn modelId="{E161CE35-2B24-CC4F-BDBC-272469881BBB}" srcId="{EA86DDEA-0BC4-1F41-A22B-A07D8166858B}" destId="{D9BA2D52-372A-E44D-9F8E-57D5CB61CB74}" srcOrd="3" destOrd="0" parTransId="{274CD2B5-9B48-D448-B357-AB73B578219E}" sibTransId="{380518A2-6D10-E442-9A35-B1A7C10BC811}"/>
    <dgm:cxn modelId="{E72B9945-F582-2347-9144-220802FB8DB9}" srcId="{EA86DDEA-0BC4-1F41-A22B-A07D8166858B}" destId="{5329877D-9AE7-CA4D-9D6C-A32D92FE1288}" srcOrd="2" destOrd="0" parTransId="{AF60B2FA-09DB-8D4B-A7D5-91ECCC88E03D}" sibTransId="{0283DD6C-C69A-3341-8B01-F6CED2948649}"/>
    <dgm:cxn modelId="{66C1B34C-ED51-E246-88B6-A23CE6E2439A}" type="presOf" srcId="{D9BA2D52-372A-E44D-9F8E-57D5CB61CB74}" destId="{5AC031BB-884F-0048-BD2A-32FB0B4982E9}" srcOrd="0" destOrd="0" presId="urn:microsoft.com/office/officeart/2005/8/layout/hProcess9"/>
    <dgm:cxn modelId="{EC71CC4D-23E3-1046-8086-919F03978EC6}" type="presOf" srcId="{5329877D-9AE7-CA4D-9D6C-A32D92FE1288}" destId="{49ECA9B8-04A8-2441-B18D-802824548581}" srcOrd="0" destOrd="0" presId="urn:microsoft.com/office/officeart/2005/8/layout/hProcess9"/>
    <dgm:cxn modelId="{205B0D5D-3AB2-F749-A70A-9739AB30E6C8}" type="presOf" srcId="{EA86DDEA-0BC4-1F41-A22B-A07D8166858B}" destId="{4B80CFEA-B42E-2243-B8A9-D846670AE1B6}" srcOrd="0" destOrd="0" presId="urn:microsoft.com/office/officeart/2005/8/layout/hProcess9"/>
    <dgm:cxn modelId="{5F632D5F-2C85-C947-8DAC-E837A8B62442}" type="presOf" srcId="{33C7803A-F911-704F-9DD3-E7335EA53CC7}" destId="{7A7A943C-2905-2143-82BE-B66E97EBFE42}" srcOrd="0" destOrd="0" presId="urn:microsoft.com/office/officeart/2005/8/layout/hProcess9"/>
    <dgm:cxn modelId="{7AE6A9B6-0BA9-D243-8806-F3EC6C19649E}" type="presOf" srcId="{45E34093-36B5-244E-A744-1C0BFCDA701F}" destId="{B432ABEC-3D51-0945-B757-45B63F6E7C2A}" srcOrd="0" destOrd="0" presId="urn:microsoft.com/office/officeart/2005/8/layout/hProcess9"/>
    <dgm:cxn modelId="{0108BDDB-CA84-824C-B46A-CFA1AEC5E959}" type="presOf" srcId="{F08692E5-CC40-1A42-8E6F-950125DB3CB0}" destId="{A76A755D-FCCD-704D-8348-163569AE857A}" srcOrd="0" destOrd="0" presId="urn:microsoft.com/office/officeart/2005/8/layout/hProcess9"/>
    <dgm:cxn modelId="{BBC7E8EF-F575-894C-BEA2-CCD178BBD0E5}" srcId="{EA86DDEA-0BC4-1F41-A22B-A07D8166858B}" destId="{F08692E5-CC40-1A42-8E6F-950125DB3CB0}" srcOrd="0" destOrd="0" parTransId="{9BB8C2B3-7D8F-4D49-A029-54B2F919EA7B}" sibTransId="{A2F959CF-E415-7F46-B37A-6CB822286D0A}"/>
    <dgm:cxn modelId="{4DC052FC-ABCE-D049-85BE-608B6A83BE8A}" srcId="{EA86DDEA-0BC4-1F41-A22B-A07D8166858B}" destId="{45E34093-36B5-244E-A744-1C0BFCDA701F}" srcOrd="1" destOrd="0" parTransId="{AED18C26-6F0C-A843-84CA-92978C3EC827}" sibTransId="{C8730E67-DC15-2C4B-904D-365371C70402}"/>
    <dgm:cxn modelId="{58160830-280C-5444-971A-B0EC996491EB}" type="presParOf" srcId="{4B80CFEA-B42E-2243-B8A9-D846670AE1B6}" destId="{972EAACF-AB5C-7B48-ABF9-18724343983B}" srcOrd="0" destOrd="0" presId="urn:microsoft.com/office/officeart/2005/8/layout/hProcess9"/>
    <dgm:cxn modelId="{6CC6D19E-D2DE-2647-B4CF-D3BFA3A02D7D}" type="presParOf" srcId="{4B80CFEA-B42E-2243-B8A9-D846670AE1B6}" destId="{1EC67ECD-1741-FB48-BF81-42E942E8D33E}" srcOrd="1" destOrd="0" presId="urn:microsoft.com/office/officeart/2005/8/layout/hProcess9"/>
    <dgm:cxn modelId="{28A26C94-9A04-BD42-AE66-2F2A8A16701B}" type="presParOf" srcId="{1EC67ECD-1741-FB48-BF81-42E942E8D33E}" destId="{A76A755D-FCCD-704D-8348-163569AE857A}" srcOrd="0" destOrd="0" presId="urn:microsoft.com/office/officeart/2005/8/layout/hProcess9"/>
    <dgm:cxn modelId="{CA3E1A96-7955-1C4B-A48C-8259DE9BE9DA}" type="presParOf" srcId="{1EC67ECD-1741-FB48-BF81-42E942E8D33E}" destId="{52A8BB8F-3D14-8B41-BA10-800C72D3D97E}" srcOrd="1" destOrd="0" presId="urn:microsoft.com/office/officeart/2005/8/layout/hProcess9"/>
    <dgm:cxn modelId="{74F3F917-FC65-5245-8392-6A77A714DCEF}" type="presParOf" srcId="{1EC67ECD-1741-FB48-BF81-42E942E8D33E}" destId="{B432ABEC-3D51-0945-B757-45B63F6E7C2A}" srcOrd="2" destOrd="0" presId="urn:microsoft.com/office/officeart/2005/8/layout/hProcess9"/>
    <dgm:cxn modelId="{1521CCE8-644B-DC46-AFCD-3F52D51A25A7}" type="presParOf" srcId="{1EC67ECD-1741-FB48-BF81-42E942E8D33E}" destId="{6AC8B6F3-888F-3343-B0BF-9ADC9632EFAD}" srcOrd="3" destOrd="0" presId="urn:microsoft.com/office/officeart/2005/8/layout/hProcess9"/>
    <dgm:cxn modelId="{DA7E0F6A-E04C-AC47-AF64-502F82D0ECD4}" type="presParOf" srcId="{1EC67ECD-1741-FB48-BF81-42E942E8D33E}" destId="{49ECA9B8-04A8-2441-B18D-802824548581}" srcOrd="4" destOrd="0" presId="urn:microsoft.com/office/officeart/2005/8/layout/hProcess9"/>
    <dgm:cxn modelId="{CCD29C3A-44B2-AF4D-ADCF-48908D0175E8}" type="presParOf" srcId="{1EC67ECD-1741-FB48-BF81-42E942E8D33E}" destId="{B0532369-E501-B145-B3A3-B9A263426AA0}" srcOrd="5" destOrd="0" presId="urn:microsoft.com/office/officeart/2005/8/layout/hProcess9"/>
    <dgm:cxn modelId="{BA04D2F4-89D9-9049-BCF3-BDCEC99D2BA4}" type="presParOf" srcId="{1EC67ECD-1741-FB48-BF81-42E942E8D33E}" destId="{5AC031BB-884F-0048-BD2A-32FB0B4982E9}" srcOrd="6" destOrd="0" presId="urn:microsoft.com/office/officeart/2005/8/layout/hProcess9"/>
    <dgm:cxn modelId="{372F2BAA-5077-8341-86F3-2B84FE8F0DB1}" type="presParOf" srcId="{1EC67ECD-1741-FB48-BF81-42E942E8D33E}" destId="{3CF0A7DF-AE37-0C48-B886-8D1D37D34F7B}" srcOrd="7" destOrd="0" presId="urn:microsoft.com/office/officeart/2005/8/layout/hProcess9"/>
    <dgm:cxn modelId="{A4E5FB3B-F608-2349-8B51-0C2B435A6267}" type="presParOf" srcId="{1EC67ECD-1741-FB48-BF81-42E942E8D33E}" destId="{7A7A943C-2905-2143-82BE-B66E97EBFE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AACF-AB5C-7B48-ABF9-18724343983B}">
      <dsp:nvSpPr>
        <dsp:cNvPr id="0" name=""/>
        <dsp:cNvSpPr/>
      </dsp:nvSpPr>
      <dsp:spPr>
        <a:xfrm>
          <a:off x="788670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A755D-FCCD-704D-8348-163569AE857A}">
      <dsp:nvSpPr>
        <dsp:cNvPr id="0" name=""/>
        <dsp:cNvSpPr/>
      </dsp:nvSpPr>
      <dsp:spPr>
        <a:xfrm>
          <a:off x="8151" y="1305401"/>
          <a:ext cx="199182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EDA</a:t>
          </a:r>
        </a:p>
      </dsp:txBody>
      <dsp:txXfrm>
        <a:off x="93117" y="1390367"/>
        <a:ext cx="1821896" cy="1570603"/>
      </dsp:txXfrm>
    </dsp:sp>
    <dsp:sp modelId="{B432ABEC-3D51-0945-B757-45B63F6E7C2A}">
      <dsp:nvSpPr>
        <dsp:cNvPr id="0" name=""/>
        <dsp:cNvSpPr/>
      </dsp:nvSpPr>
      <dsp:spPr>
        <a:xfrm>
          <a:off x="2135018" y="1305401"/>
          <a:ext cx="199182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engineering</a:t>
          </a:r>
        </a:p>
      </dsp:txBody>
      <dsp:txXfrm>
        <a:off x="2219984" y="1390367"/>
        <a:ext cx="1821896" cy="1570603"/>
      </dsp:txXfrm>
    </dsp:sp>
    <dsp:sp modelId="{49ECA9B8-04A8-2441-B18D-802824548581}">
      <dsp:nvSpPr>
        <dsp:cNvPr id="0" name=""/>
        <dsp:cNvSpPr/>
      </dsp:nvSpPr>
      <dsp:spPr>
        <a:xfrm>
          <a:off x="4261885" y="1305401"/>
          <a:ext cx="199182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Train/Test split</a:t>
          </a:r>
        </a:p>
      </dsp:txBody>
      <dsp:txXfrm>
        <a:off x="4346851" y="1390367"/>
        <a:ext cx="1821896" cy="1570603"/>
      </dsp:txXfrm>
    </dsp:sp>
    <dsp:sp modelId="{5AC031BB-884F-0048-BD2A-32FB0B4982E9}">
      <dsp:nvSpPr>
        <dsp:cNvPr id="0" name=""/>
        <dsp:cNvSpPr/>
      </dsp:nvSpPr>
      <dsp:spPr>
        <a:xfrm>
          <a:off x="6388753" y="1305401"/>
          <a:ext cx="199182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model	</a:t>
          </a:r>
        </a:p>
      </dsp:txBody>
      <dsp:txXfrm>
        <a:off x="6473719" y="1390367"/>
        <a:ext cx="1821896" cy="1570603"/>
      </dsp:txXfrm>
    </dsp:sp>
    <dsp:sp modelId="{7A7A943C-2905-2143-82BE-B66E97EBFE42}">
      <dsp:nvSpPr>
        <dsp:cNvPr id="0" name=""/>
        <dsp:cNvSpPr/>
      </dsp:nvSpPr>
      <dsp:spPr>
        <a:xfrm>
          <a:off x="8515620" y="1305401"/>
          <a:ext cx="199182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evaluation</a:t>
          </a:r>
        </a:p>
      </dsp:txBody>
      <dsp:txXfrm>
        <a:off x="8600586" y="1390367"/>
        <a:ext cx="1821896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F93A-308F-5246-A5EC-EA2503FA6E30}" type="datetimeFigureOut">
              <a:rPr lang="en-IL" smtClean="0"/>
              <a:t>24/03/2024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31529-63E9-2540-8ABF-C7232A6ED8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35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31529-63E9-2540-8ABF-C7232A6ED8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478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759-2536-4A15-2DFF-D4820BE4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453C-E867-36B0-1457-F2B80425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B907-EEA1-7F11-B02D-73EF8BE2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44F2-6995-9EA4-8444-963D8848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7B28-604B-864F-42EF-0326BCFA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136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59B9-0019-C29B-8CF4-E2021EF8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97EB6-DD6C-FCBF-D4D7-CBC82552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243B-F2C2-E8CE-11B6-6933DC0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CF0B-53EE-0052-06CD-68657614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E5C8-1CC9-2F56-0A4C-B30EC9C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3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09188-3E9B-7B14-06A8-E0475C8DE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92F6-C0E1-0BDE-653B-27CDAB78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4C07-985C-E647-ED38-8C0249AC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4F9B-2465-0660-2F23-A999BC07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3004-1B00-79B6-DECA-051AF2A6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86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994-5742-1AD2-C1AC-05F11568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6784-75B9-20CD-4F9E-AD530568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AA3E-B4D7-B8E2-A2C7-765CC6B6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B753-87C5-9705-8F00-8064A50F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D59E-C286-CC0A-3219-93FCB44F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15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4D7-66D5-43CA-0037-FBC572CF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6642-DA45-280D-4E10-3CDC42EB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B09D-8417-8CB0-0D17-B597CE8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CA54-D664-7976-8FD4-D9AE9A1B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F4F5-C0B6-2981-0221-611CBBE2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46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204A-D862-7AC1-32BD-33DF5165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1029-91BC-4BE2-1657-DA48235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D5B82-C529-51BA-C07A-429F6594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F6456-DA5D-F011-9770-6973B0FC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FB2FE-61D0-8B9C-95C5-C8D738E3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49A-ED15-9E14-4A6E-93269144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93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23F-CDF0-6844-421A-EEF325C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CA672-B170-2164-C29B-F664FC43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EDB08-E81A-0860-5627-C05DE4A7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7F8D6-F874-FC93-594D-6969F1EE3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4D663-90ED-D812-2264-59FD0ECFB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6C1B-CD60-5440-1569-D6BFCBBB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AAFA6-8783-594C-0B0D-8ABF5DBB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A1746-2374-E400-6C30-9E9D7D3B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420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487B-DA41-4EAC-F60F-CF9B6A63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AF05-C836-4930-A405-9C6C7F0D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6B529-AB16-55EF-F8E9-EC227C99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A4D2F-5293-38C1-5321-9D18A05F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46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87AEC-4E74-367C-3338-96256AD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872C6-D4FD-E9CB-2AFC-6FED7728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918C-9ADF-9DDF-8A59-85B3303F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9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B4A-802D-2478-B3BA-7B826F95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74F3-2E72-6757-3C92-80932BF1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8E530-1E6C-3766-81EE-34A32E5D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21AB-3B3D-3208-7238-E7402713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28E8-3E5E-D277-E6F8-8C9411C8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395C-C868-9FC9-F996-C29E6E0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293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5E7B-A82C-16AD-019F-CA00EF37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23A46-4F95-EFFA-1CA5-7F3530E39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111D9-415D-D673-E0C2-5ADCFA26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100-AE3B-C722-F183-D2480C2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65490-1FCA-6BDD-5470-65AAB99F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7A11-2C57-892B-3804-46E0CBE1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54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AB1F-EA59-C168-E994-D2BC4E3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EEA35-7C4E-4D54-34C3-D160BCD9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54CD-DE8C-A217-07B1-4525EC81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C809-ADC8-9C2D-A340-C88538A1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2831-F929-F61B-7A1F-4139FD578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9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D4A2-0B2A-9B68-70B3-1366B2C24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115747"/>
              </p:ext>
            </p:extLst>
          </p:nvPr>
        </p:nvGraphicFramePr>
        <p:xfrm>
          <a:off x="838200" y="21875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32B7B1A-2952-1ECE-6431-BF4A2EAD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L" sz="5400" dirty="0"/>
              <a:t>Home Assignment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8DE2D-396B-6810-F282-3C3A2A8A24F8}"/>
              </a:ext>
            </a:extLst>
          </p:cNvPr>
          <p:cNvSpPr txBox="1"/>
          <p:nvPr/>
        </p:nvSpPr>
        <p:spPr>
          <a:xfrm>
            <a:off x="1666240" y="15411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Menlo" panose="020B0609030804020204" pitchFamily="49" charset="0"/>
              </a:rPr>
              <a:t>Written by: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Yotam</a:t>
            </a:r>
            <a:r>
              <a:rPr lang="en-US" b="0" dirty="0"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Dery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Menlo" panose="020B0609030804020204" pitchFamily="49" charset="0"/>
              </a:rPr>
              <a:t>Submission date: 03/17/2024</a:t>
            </a:r>
          </a:p>
        </p:txBody>
      </p:sp>
    </p:spTree>
    <p:extLst>
      <p:ext uri="{BB962C8B-B14F-4D97-AF65-F5344CB8AC3E}">
        <p14:creationId xmlns:p14="http://schemas.microsoft.com/office/powerpoint/2010/main" val="96014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2A89-2D08-4C5A-BD72-E071CFCA5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What would I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39852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24A4-ECB9-418F-36C1-5806EB6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Treat this use case like a Ranking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6419-CBD6-B90C-451C-93CACB17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Bayesian inference method for ranking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Bayesian framework, we model the churn probability using prior knowledge and observed data. Bayesian logistic regression is a common choice for binary outcomes like churn. This model provides not just point estimates (like traditional logistic regression) but distributions over possible values, giving a more nuanced view of uncertainty.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we have the posterior distributions for each member's churn probability, we rank the members by their median posterior probability or any other central tendency measure.</a:t>
            </a:r>
          </a:p>
          <a:p>
            <a:pPr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allows for a dynamic ranking system that adjusts as new data becomes available and as the model learns from the outcomes of previous interventions.</a:t>
            </a:r>
          </a:p>
          <a:p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3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Model: Bayesian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1: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Bayesian model for Churn Probability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Bayesian logistic regression model as it suites for binary outcomes like churn. In Bayesian terms, we’ll model the log odds of churn as a linear combination of your predictors, incorporating prior distributions for the coefficients.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3193D7D-F3CE-87B3-8C58-587799E66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96" y="4991094"/>
            <a:ext cx="5461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Model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2: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 selection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Determine appropriate priors for your model parameters. It could be based on previous knowledge, or based on EDA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e.i.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Hight feature is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normaly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with some mean X and variance Y)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Model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3: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 churn probabilities</a:t>
            </a:r>
          </a:p>
          <a:p>
            <a:pPr lvl="1">
              <a:lnSpc>
                <a:spcPct val="17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Fit the Bayesian logistic regression model to the data. This will involve computational methods like Markov Chain Monte Carlo (MCMC) to sample from the posterior distribution of the model parameters.</a:t>
            </a:r>
          </a:p>
          <a:p>
            <a:pPr lvl="1">
              <a:lnSpc>
                <a:spcPct val="17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Posterior Estimation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For each member, use the posterior samples of your model parameters to generate a distribution of churn probabilities. This involves passing member feature values through the logistic function using the sampled parameter values.</a:t>
            </a:r>
          </a:p>
          <a:p>
            <a:pPr lvl="1">
              <a:lnSpc>
                <a:spcPct val="150000"/>
              </a:lnSpc>
            </a:pP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9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Model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4: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For each member's churn probability distribution, calculate a measure of central tendency (e.g., median or mean). This gives you a point estimate of churn risk to use for ranking.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Sort your members based on these central estimates, from highest to lowest, to prioritize outreach. 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2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69D-6AC6-4E32-1FF1-6A250E9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Model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7BE-A4B4-8690-DD0A-847457A0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cont. - Credible intervals</a:t>
            </a:r>
          </a:p>
          <a:p>
            <a:pPr lvl="1">
              <a:lnSpc>
                <a:spcPct val="16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Credible Intervals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For each member, calculate a credible interval (e.g., 95%) for their churn probability using the posterior distribution obtained from the Bayesian model.</a:t>
            </a:r>
          </a:p>
          <a:p>
            <a:pPr lvl="1">
              <a:lnSpc>
                <a:spcPct val="16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Rank by Interval Width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In addition to ranking members by their churn probability, also consider the width of their credible intervals. Members with high churn probabilities and narrow intervals could be ranked higher.</a:t>
            </a:r>
          </a:p>
          <a:p>
            <a:pPr lvl="1">
              <a:lnSpc>
                <a:spcPct val="16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or Scoring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Create a composite score that considers both the churn probability and the interval width. For example, members could be scored higher for having both a high churn probability and a narrow interval, balancing risk and certainty.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1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69D-6AC6-4E32-1FF1-6A250E9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7BE-A4B4-8690-DD0A-847457A0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at 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correctly identified positive cases (customers who churn) out of the top N cases ranked by the model as most likely to churn.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at 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correctly identified positive cases out of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actual positive cases in the test set, considering only the top N ranked predictions.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metrics were calculated in the home assignment.</a:t>
            </a:r>
          </a:p>
        </p:txBody>
      </p:sp>
    </p:spTree>
    <p:extLst>
      <p:ext uri="{BB962C8B-B14F-4D97-AF65-F5344CB8AC3E}">
        <p14:creationId xmlns:p14="http://schemas.microsoft.com/office/powerpoint/2010/main" val="97509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69D-6AC6-4E32-1FF1-6A250E9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evaluation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7BE-A4B4-8690-DD0A-847457A0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at 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ompares the model's ability to predict churn within the top N ranked customers against random guessing. It's a measure of the model's effectiveness in identifying churn cases within a limited subset (top N).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Baseline Rate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Determine the baseline churn rate in the test set, which is the proportion of customers who churned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Total_Churn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Total_customers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_in_test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Precision at 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Use the precision at N calculation as previous slide depicts.</a:t>
            </a:r>
          </a:p>
          <a:p>
            <a:pPr lvl="1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Lift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Divide the Precision at N by the baseline churn rate: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Lift_at_N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Precision_at_N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Baseline_Rate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6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69D-6AC6-4E32-1FF1-6A250E9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evaluation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7BE-A4B4-8690-DD0A-847457A0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diagnosis: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parameter, create a trace plot of 3 different starting points for the MCMC algorithm. After multiple iterations, the traces should converge to the same range of values.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Posterior predictive checks: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Acceptance rate of the MCMC algorithm should converge to a fixed value.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2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1FA6-AE98-E787-9364-9926A2A7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CA5E-55B1-135C-E351-2A2F76E3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data file with correct type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dates, leaving only numbers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Preview of the data, statistics for numerical features, checking for duplications and distinct users and for correct data types.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found only in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OutReachOutcome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feature, filled with `No outcome` value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1FA6-AE98-E787-9364-9926A2A7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EDA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CA5E-55B1-135C-E351-2A2F76E3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Visualizations: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for categorical features, and the target label (check for imbalance).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for numerical features.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numerical features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 for correlated numerical features</a:t>
            </a:r>
          </a:p>
          <a:p>
            <a:pPr lvl="1">
              <a:lnSpc>
                <a:spcPct val="150000"/>
              </a:lnSpc>
            </a:pP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1FA6-AE98-E787-9364-9926A2A7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EDA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CA5E-55B1-135C-E351-2A2F76E3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– Visualizations cont.: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analysis for:</a:t>
            </a:r>
          </a:p>
          <a:p>
            <a:pPr lvl="2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`Gender`</a:t>
            </a:r>
          </a:p>
          <a:p>
            <a:pPr lvl="2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DEXAScanResult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Cross-tabulation plot for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OutReachOutcome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vs. `Churnin30Days` (could be more beneficial to plot it for all features)</a:t>
            </a:r>
          </a:p>
          <a:p>
            <a:pPr lvl="2">
              <a:lnSpc>
                <a:spcPct val="150000"/>
              </a:lnSpc>
            </a:pP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1FA6-AE98-E787-9364-9926A2A7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EDA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CA5E-55B1-135C-E351-2A2F76E3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– Visualizations cont.: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– weekly trend analysis for app usage, gym visits and target label.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for outliers removal.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ReachOut counts per week – to get sense of the operators availability.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6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4C94-5A28-F832-DCDB-F3C1D9CA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37FB-E846-432C-6EBC-7B29A5A2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engineering part is separated to 2: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split – we create `BMI` and `weight_hight_ratio`</a:t>
            </a:r>
          </a:p>
          <a:p>
            <a:pPr lvl="1"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split – we create `visit_change`,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diff_median_app_usage_per_user_per_week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categorical encoding features.</a:t>
            </a:r>
          </a:p>
          <a:p>
            <a:pPr lvl="1"/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1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4A64-180F-AE91-1558-5A7D5DD5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E5CF-1978-CF13-11B5-D91F26EE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predict for 1 week over 5 weeks of data. As we move forward to the next week, the data of the previous test is added to the current train.</a:t>
            </a:r>
          </a:p>
        </p:txBody>
      </p:sp>
      <p:pic>
        <p:nvPicPr>
          <p:cNvPr id="5" name="Picture 4" descr="A diagram of test results&#10;&#10;Description automatically generated">
            <a:extLst>
              <a:ext uri="{FF2B5EF4-FFF2-40B4-BE49-F238E27FC236}">
                <a16:creationId xmlns:a16="http://schemas.microsoft.com/office/drawing/2014/main" id="{9D7D846D-F521-0A62-9BA4-6F3AA7E5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83" y="3249318"/>
            <a:ext cx="4329206" cy="30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BF1F-0AA9-FDB5-087E-DCCE8D89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C59C-65BE-4121-E9C1-A8507346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chose XGBoost as a model for the predictions. Weights for the true labels were incorporated as well.</a:t>
            </a:r>
          </a:p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be able to map a probability to a specific member, I saved the results as a DF, mapping each member to its predicted value to churn.</a:t>
            </a:r>
          </a:p>
          <a:p>
            <a:pPr>
              <a:lnSpc>
                <a:spcPct val="150000"/>
              </a:lnSpc>
            </a:pPr>
            <a:r>
              <a:rPr lang="en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selected for each week, based on the availability as reflected in the test set (sum of the `OutReach` feature).</a:t>
            </a:r>
            <a:endParaRPr lang="en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4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BF1F-0AA9-FDB5-087E-DCCE8D89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 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C59C-65BE-4121-E9C1-A8507346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at 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correctly identified positive cases (customers who churn) out of the top N cases ranked by the model as most likely to churn.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at 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correctly identified positive cases out of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actual positive cases in the test set, considering only the top N ranked predictions.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4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1253</Words>
  <Application>Microsoft Macintosh PowerPoint</Application>
  <PresentationFormat>Widescreen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Menlo</vt:lpstr>
      <vt:lpstr>Times New Roman</vt:lpstr>
      <vt:lpstr>Office Theme</vt:lpstr>
      <vt:lpstr>Home Assignment presentation</vt:lpstr>
      <vt:lpstr>EDA</vt:lpstr>
      <vt:lpstr>EDA – cont.</vt:lpstr>
      <vt:lpstr>EDA – cont.</vt:lpstr>
      <vt:lpstr>EDA – cont.</vt:lpstr>
      <vt:lpstr>Feature engineering</vt:lpstr>
      <vt:lpstr>Train/Test split</vt:lpstr>
      <vt:lpstr>The model</vt:lpstr>
      <vt:lpstr>  Model evaluation</vt:lpstr>
      <vt:lpstr>What would I do differently?</vt:lpstr>
      <vt:lpstr>Treat this use case like a Ranking problem</vt:lpstr>
      <vt:lpstr>Model: Bayesian Logistic Regression</vt:lpstr>
      <vt:lpstr>Model – cont.</vt:lpstr>
      <vt:lpstr>Model – cont.</vt:lpstr>
      <vt:lpstr>Model – cont.</vt:lpstr>
      <vt:lpstr>Model – cont.</vt:lpstr>
      <vt:lpstr>Model evaluation</vt:lpstr>
      <vt:lpstr>Model evaluation – cont.</vt:lpstr>
      <vt:lpstr>Model evaluation –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would I do differently?</dc:title>
  <dc:creator>Yotam Dery</dc:creator>
  <cp:lastModifiedBy>Yotam Dery</cp:lastModifiedBy>
  <cp:revision>2</cp:revision>
  <dcterms:created xsi:type="dcterms:W3CDTF">2024-03-22T22:35:55Z</dcterms:created>
  <dcterms:modified xsi:type="dcterms:W3CDTF">2024-03-25T13:00:49Z</dcterms:modified>
</cp:coreProperties>
</file>