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759-2536-4A15-2DFF-D4820BE4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453C-E867-36B0-1457-F2B80425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B907-EEA1-7F11-B02D-73EF8BE2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B44F2-6995-9EA4-8444-963D8848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7B28-604B-864F-42EF-0326BCF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3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59B9-0019-C29B-8CF4-E2021EF8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97EB6-DD6C-FCBF-D4D7-CBC82552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243B-F2C2-E8CE-11B6-6933DC0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CF0B-53EE-0052-06CD-68657614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E5C8-1CC9-2F56-0A4C-B30EC9C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03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09188-3E9B-7B14-06A8-E0475C8DE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92F6-C0E1-0BDE-653B-27CDAB78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4C07-985C-E647-ED38-8C0249AC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24F9B-2465-0660-2F23-A999BC07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3004-1B00-79B6-DECA-051AF2A6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86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994-5742-1AD2-C1AC-05F1156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6784-75B9-20CD-4F9E-AD530568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AA3E-B4D7-B8E2-A2C7-765CC6B6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B753-87C5-9705-8F00-8064A50F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D59E-C286-CC0A-3219-93FCB44F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151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4D7-66D5-43CA-0037-FBC572CF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6642-DA45-280D-4E10-3CDC42EB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B09D-8417-8CB0-0D17-B597CE8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CA54-D664-7976-8FD4-D9AE9A1B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F4F5-C0B6-2981-0221-611CBBE2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46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204A-D862-7AC1-32BD-33DF5165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1029-91BC-4BE2-1657-DA48235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D5B82-C529-51BA-C07A-429F6594A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6456-DA5D-F011-9770-6973B0FC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B2FE-61D0-8B9C-95C5-C8D738E3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49A-ED15-9E14-4A6E-93269144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93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23F-CDF0-6844-421A-EEF325C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A672-B170-2164-C29B-F664FC43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DB08-E81A-0860-5627-C05DE4A7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7F8D6-F874-FC93-594D-6969F1EE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4D663-90ED-D812-2264-59FD0ECFB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6C1B-CD60-5440-1569-D6BFCBBB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AAFA6-8783-594C-0B0D-8ABF5DBB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A1746-2374-E400-6C30-9E9D7D3B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42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487B-DA41-4EAC-F60F-CF9B6A63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AF05-C836-4930-A405-9C6C7F0D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B529-AB16-55EF-F8E9-EC227C99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A4D2F-5293-38C1-5321-9D18A05F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4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87AEC-4E74-367C-3338-96256AD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872C6-D4FD-E9CB-2AFC-6FED7728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918C-9ADF-9DDF-8A59-85B3303F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9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B4A-802D-2478-B3BA-7B826F95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74F3-2E72-6757-3C92-80932BF1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8E530-1E6C-3766-81EE-34A32E5D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21AB-3B3D-3208-7238-E7402713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28E8-3E5E-D277-E6F8-8C9411C8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395C-C868-9FC9-F996-C29E6E0B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93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5E7B-A82C-16AD-019F-CA00EF37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23A46-4F95-EFFA-1CA5-7F3530E39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111D9-415D-D673-E0C2-5ADCFA26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DC100-AE3B-C722-F183-D2480C2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5490-1FCA-6BDD-5470-65AAB99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7A11-2C57-892B-3804-46E0CBE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54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AB1F-EA59-C168-E994-D2BC4E3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EA35-7C4E-4D54-34C3-D160BCD9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54CD-DE8C-A217-07B1-4525EC81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8823F-E832-2E4E-88B2-A8D941ACAFC2}" type="datetimeFigureOut">
              <a:rPr lang="en-IL" smtClean="0"/>
              <a:t>23/03/2024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C809-ADC8-9C2D-A340-C88538A1A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2831-F929-F61B-7A1F-4139FD578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C0C20-613E-0944-9D3C-6965FFCE91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2A89-2D08-4C5A-BD72-E071CFCA5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What would I do differently?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A64CC-7451-9E29-61B0-6BBB11C5B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2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24A4-ECB9-418F-36C1-5806EB6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Treat this use case like a Ranking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6419-CBD6-B90C-451C-93CACB17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Bayesian inference method for ranking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framework, we model the churn probability using prior knowledge and observed data. Bayesian logistic regression is a common choice for binary outcomes like churn. This model provides not just point estimates (like traditional logistic regression) but distributions over possible values, giving a more nuanced view of uncertainty.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we have the posterior distributions for each member's churn probability, we rank the members by their median posterior probability or any other central tendency measure.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allows for a dynamic ranking system that adjusts as new data becomes available and as the model learns from the outcomes of previous interventions.</a:t>
            </a:r>
          </a:p>
          <a:p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Model: Bayesian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1: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Bayesian model for Churn Probability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Bayesian logistic regression model as it suites for binary outcomes like churn. In Bayesian terms, we’ll model the log odds of churn as a linear combination of your predictors, incorporating prior distributions for the coefficients.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3193D7D-F3CE-87B3-8C58-587799E66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96" y="4991094"/>
            <a:ext cx="546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2: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 selection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Determine appropriate priors for your model parameters. It could be based on previous knowledge, or based on EDA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e.i.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Hight feature is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normaly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with some mean X and variance Y)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3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3: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 churn probabilities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Fitting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Fit the Bayesian logistic regression model to the data. This will involve computational methods like Markov Chain Monte Carlo (MCMC) to sample from the posterior distribution of the model parameters.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Posterior Estimation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member, use the posterior samples of your model parameters to generate a distribution of churn probabilities. This involves passing member feature values through the logistic function using the sampled parameter values.</a:t>
            </a:r>
          </a:p>
          <a:p>
            <a:pPr lvl="1">
              <a:lnSpc>
                <a:spcPct val="150000"/>
              </a:lnSpc>
            </a:pP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7EFE-1E68-28C0-6E6B-F375A1D0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L" dirty="0"/>
              <a:t>Model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BFA7-9335-725F-379A-3F1BBE2B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 4: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member's churn probability distribution, calculate a measure of central tendency (e.g., median or mean). This gives you a point estimate of churn risk to use for ranking.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Sort your members based on these central estimates, from highest to lowest, to prioritize outreach. 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2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(customers who churn) out of the top N cases ranked by the model as most likely to churn.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at N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correctly identified positive cases out of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actual positive cases in the test set, considering only the top N ranked predictions.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were calculated in the home assignment.</a:t>
            </a:r>
          </a:p>
        </p:txBody>
      </p:sp>
    </p:spTree>
    <p:extLst>
      <p:ext uri="{BB962C8B-B14F-4D97-AF65-F5344CB8AC3E}">
        <p14:creationId xmlns:p14="http://schemas.microsoft.com/office/powerpoint/2010/main" val="97509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at 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ompares the model's ability to predict churn within the top N ranked customers against random guessing. It's a measure of the model's effectiveness in identifying churn cases within a limited subset (top N).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Baseline Rate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Determine the baseline churn rate in the test set, which is the proportion of customers who churned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Total_Churn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Total_customers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_in_test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 at 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Use the precision at N calculation as previous slide depicts.</a:t>
            </a:r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Lift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Precision at N by the baseline churn rate: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Lift_at_N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Precision_at_N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Baseline_Rate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6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269D-6AC6-4E32-1FF1-6A250E9A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evaluation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87BE-A4B4-8690-DD0A-847457A0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8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Credible intervals</a:t>
            </a:r>
          </a:p>
          <a:p>
            <a:pPr lvl="1">
              <a:lnSpc>
                <a:spcPct val="16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Credible Intervals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For each member, calculate a credible interval (e.g., 95%) for their churn probability using the posterior distribution obtained from your Bayesian model.</a:t>
            </a:r>
          </a:p>
          <a:p>
            <a:pPr lvl="1">
              <a:lnSpc>
                <a:spcPct val="16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Rank by Interval Width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In addition to ranking members by their median churn probability, consider the width of their credible intervals. Members with high churn probabilities and narrow intervals could be ranked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higher.</a:t>
            </a:r>
          </a:p>
          <a:p>
            <a:pPr lvl="1">
              <a:lnSpc>
                <a:spcPct val="160000"/>
              </a:lnSpc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 Scoring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composite score that considers both the churn probability and the interval width. For example, members could be scored higher for having both a high churn probability and a narrow interval, balancing risk and certainty.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719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What would I do differently?</vt:lpstr>
      <vt:lpstr>Treat this use case like a Ranking problem</vt:lpstr>
      <vt:lpstr>Model: Bayesian Logistic Regression</vt:lpstr>
      <vt:lpstr>Model – cont.</vt:lpstr>
      <vt:lpstr>Model – cont.</vt:lpstr>
      <vt:lpstr>Model – cont.</vt:lpstr>
      <vt:lpstr>Model evaluation</vt:lpstr>
      <vt:lpstr>Model evaluation – cont.</vt:lpstr>
      <vt:lpstr>Model evaluation –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would I do differently?</dc:title>
  <dc:creator>Yotam Dery</dc:creator>
  <cp:lastModifiedBy>Yotam Dery</cp:lastModifiedBy>
  <cp:revision>1</cp:revision>
  <dcterms:created xsi:type="dcterms:W3CDTF">2024-03-22T22:35:55Z</dcterms:created>
  <dcterms:modified xsi:type="dcterms:W3CDTF">2024-03-24T15:02:39Z</dcterms:modified>
</cp:coreProperties>
</file>