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94"/>
    <p:restoredTop sz="94597"/>
  </p:normalViewPr>
  <p:slideViewPr>
    <p:cSldViewPr snapToGrid="0">
      <p:cViewPr varScale="1">
        <p:scale>
          <a:sx n="190" d="100"/>
          <a:sy n="190" d="100"/>
        </p:scale>
        <p:origin x="26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6C7F-CCC4-FCF9-3189-8B9A730BC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6F68E0CF-AC55-C8E6-1865-72CD26B11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689F26E-01EF-2436-C205-A500BA13A112}"/>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5" name="Footer Placeholder 4">
            <a:extLst>
              <a:ext uri="{FF2B5EF4-FFF2-40B4-BE49-F238E27FC236}">
                <a16:creationId xmlns:a16="http://schemas.microsoft.com/office/drawing/2014/main" id="{5447802F-5C1B-D381-8C75-92AB47D309C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B739F02-F665-5C83-CD74-91790315B1B4}"/>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406766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4F61-BA34-CE86-AA87-1091C6B7E1B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D0F50BA-0F6E-2D8D-07CC-158CE895FA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D3AF62C-8D46-2C59-810F-8B6F54A35596}"/>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5" name="Footer Placeholder 4">
            <a:extLst>
              <a:ext uri="{FF2B5EF4-FFF2-40B4-BE49-F238E27FC236}">
                <a16:creationId xmlns:a16="http://schemas.microsoft.com/office/drawing/2014/main" id="{A7AB93D7-C31A-62D0-7769-133CD832A02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9AD5656-6FE7-9D60-66DF-D6A9DBD27BF4}"/>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274860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92B5F-899D-2F61-84C5-FAEAB35F70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54EDEF2-74F7-3D45-D7E6-8EF7A022C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89BDB2-7CF2-CECE-9587-D9123B443DF1}"/>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5" name="Footer Placeholder 4">
            <a:extLst>
              <a:ext uri="{FF2B5EF4-FFF2-40B4-BE49-F238E27FC236}">
                <a16:creationId xmlns:a16="http://schemas.microsoft.com/office/drawing/2014/main" id="{95AC623F-46D1-21F0-78A4-17F9D805B2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CDFF618-4562-BFD3-E9F7-00E6052CC544}"/>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162626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8C7B-ACAC-59F9-28BE-745885D4195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75042B7-1A7D-DBA8-7CB3-84D844479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2311465-669F-1995-9960-4491D3CDB94C}"/>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5" name="Footer Placeholder 4">
            <a:extLst>
              <a:ext uri="{FF2B5EF4-FFF2-40B4-BE49-F238E27FC236}">
                <a16:creationId xmlns:a16="http://schemas.microsoft.com/office/drawing/2014/main" id="{A8B14522-7FAF-3274-EDFA-D22D36FE3AD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C4B47E2-8686-3D43-CE87-68FFF54BBBC6}"/>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355263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5BFA-C889-FAE9-165B-6D37C4D9E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D6B4E12-1529-913F-9D30-F6F49BE906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FA7D75-3C3B-4903-30AD-911D7B491374}"/>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5" name="Footer Placeholder 4">
            <a:extLst>
              <a:ext uri="{FF2B5EF4-FFF2-40B4-BE49-F238E27FC236}">
                <a16:creationId xmlns:a16="http://schemas.microsoft.com/office/drawing/2014/main" id="{FF51356D-4496-7A93-D835-3112AFF3A1A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9C8A056-FEE1-A5A9-92BC-FE9749F01071}"/>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255564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BEE3-190F-767E-AB35-1A848D43F29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BAF9F73-1CAE-F9AC-F680-59086CB72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517077E-7003-FBAB-7027-67FFB02B3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8653C48-EBC7-42B3-DBEA-E844991E77C6}"/>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6" name="Footer Placeholder 5">
            <a:extLst>
              <a:ext uri="{FF2B5EF4-FFF2-40B4-BE49-F238E27FC236}">
                <a16:creationId xmlns:a16="http://schemas.microsoft.com/office/drawing/2014/main" id="{A2E4FB00-329B-E5BE-6E18-6DCBF12256E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01FBA86-30C2-9B21-B0C9-8E7E1E71811C}"/>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207270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2765-1CDF-390D-FE26-702BB1AAE0BE}"/>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66BB0B0-3F1A-91FA-A7FC-5C83A9DF4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3BAEF-3AF2-7A9E-89D0-9EF6E8A5D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09DA2569-E65D-CBE4-DB9F-19DE90686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10371A-C4FD-CC7C-29F7-527AF5BAE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5EF98F3-AF86-563A-A853-867C019914AB}"/>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8" name="Footer Placeholder 7">
            <a:extLst>
              <a:ext uri="{FF2B5EF4-FFF2-40B4-BE49-F238E27FC236}">
                <a16:creationId xmlns:a16="http://schemas.microsoft.com/office/drawing/2014/main" id="{342BA4A6-53D7-62C0-5C62-039A3461884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CAC721D-4B3E-9DEE-FD19-C1FADB1FE9FE}"/>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246254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5E28-783D-DC85-03AD-696F1D03B6F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21D3401B-5EA3-D8ED-3521-453D65FD3C81}"/>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4" name="Footer Placeholder 3">
            <a:extLst>
              <a:ext uri="{FF2B5EF4-FFF2-40B4-BE49-F238E27FC236}">
                <a16:creationId xmlns:a16="http://schemas.microsoft.com/office/drawing/2014/main" id="{B02B24C9-EA83-0D23-E334-0A8BBA36F22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BD2309E-AFDB-D37C-AC49-4F4A2BF0BBF6}"/>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46199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8A13B3-78A9-224F-C05A-75C88F6347A8}"/>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3" name="Footer Placeholder 2">
            <a:extLst>
              <a:ext uri="{FF2B5EF4-FFF2-40B4-BE49-F238E27FC236}">
                <a16:creationId xmlns:a16="http://schemas.microsoft.com/office/drawing/2014/main" id="{37825D2C-BFEC-8C7B-3CAF-7AF7718DA98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CEB1FC7-523C-0539-BDCA-50CA36EC16E8}"/>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217714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3477-A6C3-EFEA-A7AF-5C2144EA4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462A4AD0-82A2-F1E6-590A-D9EB1E1BD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D7107A4-F77C-7D01-86C9-4344B8A06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4840B-FC5F-45AC-E317-0A36DB9AAC5A}"/>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6" name="Footer Placeholder 5">
            <a:extLst>
              <a:ext uri="{FF2B5EF4-FFF2-40B4-BE49-F238E27FC236}">
                <a16:creationId xmlns:a16="http://schemas.microsoft.com/office/drawing/2014/main" id="{60F88BE4-A483-245A-01E5-CEE1273B8E1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0701A6F-2487-1D4C-C0D1-DB9A249E577D}"/>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344391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1F3B-7434-A4CB-9D90-A78FFC7FA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128457C-874F-F992-0E3B-4CFC37604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01100252-D068-FCC8-0DAB-708D23E75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299D1-F28C-A6CD-1AEE-655A28A76A5F}"/>
              </a:ext>
            </a:extLst>
          </p:cNvPr>
          <p:cNvSpPr>
            <a:spLocks noGrp="1"/>
          </p:cNvSpPr>
          <p:nvPr>
            <p:ph type="dt" sz="half" idx="10"/>
          </p:nvPr>
        </p:nvSpPr>
        <p:spPr/>
        <p:txBody>
          <a:bodyPr/>
          <a:lstStyle/>
          <a:p>
            <a:fld id="{5FC768EA-2F0A-3144-B620-0581A11664C0}" type="datetimeFigureOut">
              <a:rPr lang="en-IL" smtClean="0"/>
              <a:t>20/05/2024</a:t>
            </a:fld>
            <a:endParaRPr lang="en-IL"/>
          </a:p>
        </p:txBody>
      </p:sp>
      <p:sp>
        <p:nvSpPr>
          <p:cNvPr id="6" name="Footer Placeholder 5">
            <a:extLst>
              <a:ext uri="{FF2B5EF4-FFF2-40B4-BE49-F238E27FC236}">
                <a16:creationId xmlns:a16="http://schemas.microsoft.com/office/drawing/2014/main" id="{D4171CEB-268B-9EEF-780D-E135F64C575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BE09794-3791-2461-4600-E80A3AE2BD22}"/>
              </a:ext>
            </a:extLst>
          </p:cNvPr>
          <p:cNvSpPr>
            <a:spLocks noGrp="1"/>
          </p:cNvSpPr>
          <p:nvPr>
            <p:ph type="sldNum" sz="quarter" idx="12"/>
          </p:nvPr>
        </p:nvSpPr>
        <p:spPr/>
        <p:txBody>
          <a:bodyPr/>
          <a:lstStyle/>
          <a:p>
            <a:fld id="{F79B52AD-D4AA-6642-BC91-E9134672514E}" type="slidenum">
              <a:rPr lang="en-IL" smtClean="0"/>
              <a:t>‹#›</a:t>
            </a:fld>
            <a:endParaRPr lang="en-IL"/>
          </a:p>
        </p:txBody>
      </p:sp>
    </p:spTree>
    <p:extLst>
      <p:ext uri="{BB962C8B-B14F-4D97-AF65-F5344CB8AC3E}">
        <p14:creationId xmlns:p14="http://schemas.microsoft.com/office/powerpoint/2010/main" val="350803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FD71F-F94C-EF81-E5D4-561DA94C8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2CDE61E-0C88-470C-180D-B1E953FBF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DDD0BE4-10E5-3194-0F95-E174E2C330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C768EA-2F0A-3144-B620-0581A11664C0}" type="datetimeFigureOut">
              <a:rPr lang="en-IL" smtClean="0"/>
              <a:t>20/05/2024</a:t>
            </a:fld>
            <a:endParaRPr lang="en-IL"/>
          </a:p>
        </p:txBody>
      </p:sp>
      <p:sp>
        <p:nvSpPr>
          <p:cNvPr id="5" name="Footer Placeholder 4">
            <a:extLst>
              <a:ext uri="{FF2B5EF4-FFF2-40B4-BE49-F238E27FC236}">
                <a16:creationId xmlns:a16="http://schemas.microsoft.com/office/drawing/2014/main" id="{13C647E7-454D-BB30-34CD-85D006923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9AFF27AF-1ECA-3EEA-8DD6-2EB62D7A4A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9B52AD-D4AA-6642-BC91-E9134672514E}" type="slidenum">
              <a:rPr lang="en-IL" smtClean="0"/>
              <a:t>‹#›</a:t>
            </a:fld>
            <a:endParaRPr lang="en-IL"/>
          </a:p>
        </p:txBody>
      </p:sp>
    </p:spTree>
    <p:extLst>
      <p:ext uri="{BB962C8B-B14F-4D97-AF65-F5344CB8AC3E}">
        <p14:creationId xmlns:p14="http://schemas.microsoft.com/office/powerpoint/2010/main" val="25705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yotamdery/Time-series-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423CD-CD4B-9D23-F412-2EB0171EE0F5}"/>
              </a:ext>
            </a:extLst>
          </p:cNvPr>
          <p:cNvSpPr>
            <a:spLocks noGrp="1"/>
          </p:cNvSpPr>
          <p:nvPr>
            <p:ph type="ctrTitle"/>
          </p:nvPr>
        </p:nvSpPr>
        <p:spPr>
          <a:xfrm>
            <a:off x="890338" y="640080"/>
            <a:ext cx="3734014" cy="3566160"/>
          </a:xfrm>
        </p:spPr>
        <p:txBody>
          <a:bodyPr anchor="b">
            <a:normAutofit/>
          </a:bodyPr>
          <a:lstStyle/>
          <a:p>
            <a:pPr algn="l"/>
            <a:r>
              <a:rPr lang="en-IL" sz="5400"/>
              <a:t>Revenue Forcasting for 2024</a:t>
            </a:r>
          </a:p>
        </p:txBody>
      </p:sp>
      <p:sp>
        <p:nvSpPr>
          <p:cNvPr id="3" name="Subtitle 2">
            <a:extLst>
              <a:ext uri="{FF2B5EF4-FFF2-40B4-BE49-F238E27FC236}">
                <a16:creationId xmlns:a16="http://schemas.microsoft.com/office/drawing/2014/main" id="{CFDDDE0F-792C-1917-2CC5-947CCD441421}"/>
              </a:ext>
            </a:extLst>
          </p:cNvPr>
          <p:cNvSpPr>
            <a:spLocks noGrp="1"/>
          </p:cNvSpPr>
          <p:nvPr>
            <p:ph type="subTitle" idx="1"/>
          </p:nvPr>
        </p:nvSpPr>
        <p:spPr>
          <a:xfrm>
            <a:off x="890339" y="4636008"/>
            <a:ext cx="3734014" cy="1572768"/>
          </a:xfrm>
        </p:spPr>
        <p:txBody>
          <a:bodyPr>
            <a:normAutofit/>
          </a:bodyPr>
          <a:lstStyle/>
          <a:p>
            <a:pPr algn="l"/>
            <a:r>
              <a:rPr lang="en-IL" dirty="0"/>
              <a:t>DS teams’ meeting</a:t>
            </a:r>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anding in front of a screen with a person holding a briefcase&#10;&#10;Description automatically generated">
            <a:extLst>
              <a:ext uri="{FF2B5EF4-FFF2-40B4-BE49-F238E27FC236}">
                <a16:creationId xmlns:a16="http://schemas.microsoft.com/office/drawing/2014/main" id="{E6BAAA26-A4C5-3DFA-6025-9B2A854704F1}"/>
              </a:ext>
            </a:extLst>
          </p:cNvPr>
          <p:cNvPicPr>
            <a:picLocks noChangeAspect="1"/>
          </p:cNvPicPr>
          <p:nvPr/>
        </p:nvPicPr>
        <p:blipFill rotWithShape="1">
          <a:blip r:embed="rId2"/>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5318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659DF-9823-93BF-8D51-8B96B1BDF6E0}"/>
              </a:ext>
            </a:extLst>
          </p:cNvPr>
          <p:cNvSpPr>
            <a:spLocks noGrp="1"/>
          </p:cNvSpPr>
          <p:nvPr>
            <p:ph type="title"/>
          </p:nvPr>
        </p:nvSpPr>
        <p:spPr>
          <a:xfrm>
            <a:off x="572493" y="238539"/>
            <a:ext cx="11018520" cy="1434415"/>
          </a:xfrm>
        </p:spPr>
        <p:txBody>
          <a:bodyPr anchor="b">
            <a:normAutofit/>
          </a:bodyPr>
          <a:lstStyle/>
          <a:p>
            <a:r>
              <a:rPr lang="en-IL" sz="5400"/>
              <a:t>Projects’ structure</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408412-5DE5-9396-493A-B1FAAE077441}"/>
              </a:ext>
            </a:extLst>
          </p:cNvPr>
          <p:cNvSpPr>
            <a:spLocks noGrp="1"/>
          </p:cNvSpPr>
          <p:nvPr>
            <p:ph idx="1"/>
          </p:nvPr>
        </p:nvSpPr>
        <p:spPr>
          <a:xfrm>
            <a:off x="572493" y="2071316"/>
            <a:ext cx="6713552" cy="4119172"/>
          </a:xfrm>
        </p:spPr>
        <p:txBody>
          <a:bodyPr anchor="t">
            <a:normAutofit/>
          </a:bodyPr>
          <a:lstStyle/>
          <a:p>
            <a:r>
              <a:rPr lang="en-IL" sz="2000"/>
              <a:t>The project includes many types of files and folders, as follows:</a:t>
            </a:r>
          </a:p>
          <a:p>
            <a:pPr lvl="1"/>
            <a:r>
              <a:rPr lang="en-IL" sz="2000"/>
              <a:t>A venv folder designated for this project, with requirements.txt file to quickly install any needed packages.</a:t>
            </a:r>
          </a:p>
          <a:p>
            <a:pPr lvl="1"/>
            <a:r>
              <a:rPr lang="en-IL" sz="2000"/>
              <a:t>A ReadME file to describe how to run the project on your local machine.</a:t>
            </a:r>
          </a:p>
          <a:p>
            <a:pPr lvl="1"/>
            <a:r>
              <a:rPr lang="en-IL" sz="2000"/>
              <a:t>Python scripts (.py) that constitues the whole implementation.</a:t>
            </a:r>
          </a:p>
          <a:p>
            <a:pPr lvl="1"/>
            <a:r>
              <a:rPr lang="en-IL" sz="2000"/>
              <a:t>The PDF file alongside to the data given as an input.</a:t>
            </a:r>
          </a:p>
          <a:p>
            <a:pPr lvl="1"/>
            <a:endParaRPr lang="en-IL" sz="2000"/>
          </a:p>
          <a:p>
            <a:pPr marL="457200" lvl="1" indent="0">
              <a:buNone/>
            </a:pPr>
            <a:r>
              <a:rPr lang="en-IL" sz="2000"/>
              <a:t>The whole project is available at </a:t>
            </a:r>
            <a:r>
              <a:rPr lang="en-US" sz="2000">
                <a:hlinkClick r:id="rId2"/>
              </a:rPr>
              <a:t>GitHub</a:t>
            </a:r>
            <a:endParaRPr lang="en-IL" sz="2000"/>
          </a:p>
        </p:txBody>
      </p:sp>
      <p:pic>
        <p:nvPicPr>
          <p:cNvPr id="5" name="Picture 4" descr="A group of children playing with blocks&#10;&#10;Description automatically generated">
            <a:extLst>
              <a:ext uri="{FF2B5EF4-FFF2-40B4-BE49-F238E27FC236}">
                <a16:creationId xmlns:a16="http://schemas.microsoft.com/office/drawing/2014/main" id="{7C986E8F-76D5-7C9C-FF3A-19F99E2D1C37}"/>
              </a:ext>
            </a:extLst>
          </p:cNvPr>
          <p:cNvPicPr>
            <a:picLocks noChangeAspect="1"/>
          </p:cNvPicPr>
          <p:nvPr/>
        </p:nvPicPr>
        <p:blipFill rotWithShape="1">
          <a:blip r:embed="rId3"/>
          <a:srcRect r="3792" b="-3"/>
          <a:stretch/>
        </p:blipFill>
        <p:spPr>
          <a:xfrm>
            <a:off x="7675658" y="2093976"/>
            <a:ext cx="3941064" cy="4096512"/>
          </a:xfrm>
          <a:prstGeom prst="rect">
            <a:avLst/>
          </a:prstGeom>
        </p:spPr>
      </p:pic>
    </p:spTree>
    <p:extLst>
      <p:ext uri="{BB962C8B-B14F-4D97-AF65-F5344CB8AC3E}">
        <p14:creationId xmlns:p14="http://schemas.microsoft.com/office/powerpoint/2010/main" val="206527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8C0753-40F4-89BA-63F0-A43B32536993}"/>
              </a:ext>
            </a:extLst>
          </p:cNvPr>
          <p:cNvSpPr>
            <a:spLocks noGrp="1"/>
          </p:cNvSpPr>
          <p:nvPr>
            <p:ph type="title"/>
          </p:nvPr>
        </p:nvSpPr>
        <p:spPr>
          <a:xfrm>
            <a:off x="572493" y="238539"/>
            <a:ext cx="11018520" cy="1434415"/>
          </a:xfrm>
        </p:spPr>
        <p:txBody>
          <a:bodyPr anchor="b">
            <a:normAutofit/>
          </a:bodyPr>
          <a:lstStyle/>
          <a:p>
            <a:r>
              <a:rPr lang="en-IL" sz="5400" dirty="0"/>
              <a:t>Exploratory Data Analysis (EDA)</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28C5BD-C2B6-C1D0-32BE-56769F8F59BA}"/>
              </a:ext>
            </a:extLst>
          </p:cNvPr>
          <p:cNvSpPr>
            <a:spLocks noGrp="1"/>
          </p:cNvSpPr>
          <p:nvPr>
            <p:ph idx="1"/>
          </p:nvPr>
        </p:nvSpPr>
        <p:spPr>
          <a:xfrm>
            <a:off x="572493" y="2071315"/>
            <a:ext cx="6713552" cy="4458693"/>
          </a:xfrm>
        </p:spPr>
        <p:txBody>
          <a:bodyPr anchor="t">
            <a:normAutofit/>
          </a:bodyPr>
          <a:lstStyle/>
          <a:p>
            <a:r>
              <a:rPr lang="en-IL" sz="1200" dirty="0">
                <a:latin typeface="Aptos" panose="020B0004020202020204" pitchFamily="34" charset="0"/>
              </a:rPr>
              <a:t>For start, I read the data file to understand it. </a:t>
            </a:r>
            <a:r>
              <a:rPr lang="en-US" sz="1200" b="0" i="0" dirty="0">
                <a:effectLst/>
                <a:highlight>
                  <a:srgbClr val="FFFFFF"/>
                </a:highlight>
                <a:latin typeface="Aptos" panose="020B0004020202020204" pitchFamily="34" charset="0"/>
              </a:rPr>
              <a:t>I noticed that there are rows with duplicated dates in the data.</a:t>
            </a:r>
            <a:r>
              <a:rPr lang="en-IL" sz="1200" dirty="0">
                <a:latin typeface="Aptos" panose="020B0004020202020204" pitchFamily="34" charset="0"/>
              </a:rPr>
              <a:t> To resolve this issue, I took the mean value per each duplicated date.</a:t>
            </a:r>
          </a:p>
          <a:p>
            <a:r>
              <a:rPr lang="en-IL" sz="1200" dirty="0">
                <a:latin typeface="Aptos" panose="020B0004020202020204" pitchFamily="34" charset="0"/>
              </a:rPr>
              <a:t>Then, I showed some statistics of the data, check the data types and ensured that the dates are in the right format.</a:t>
            </a:r>
          </a:p>
          <a:p>
            <a:r>
              <a:rPr lang="en-IL" sz="1200" dirty="0">
                <a:latin typeface="Aptos" panose="020B0004020202020204" pitchFamily="34" charset="0"/>
              </a:rPr>
              <a:t>For each metric out of the 3 given in the data, I created several plots, starting from trend identifiers:</a:t>
            </a:r>
          </a:p>
          <a:p>
            <a:pPr lvl="1"/>
            <a:r>
              <a:rPr lang="en-IL" sz="1200" dirty="0">
                <a:latin typeface="Aptos" panose="020B0004020202020204" pitchFamily="34" charset="0"/>
              </a:rPr>
              <a:t>Plot of each metric over time, separatly and all together</a:t>
            </a:r>
          </a:p>
          <a:p>
            <a:pPr lvl="1"/>
            <a:r>
              <a:rPr lang="en-IL" sz="1200" dirty="0">
                <a:latin typeface="Aptos" panose="020B0004020202020204" pitchFamily="34" charset="0"/>
              </a:rPr>
              <a:t>Plot of seasonal decomposition to reveal seasonality in the data as well as random noice &amp; irregular flactuations  that can not be explained by the trend or seasonal components.</a:t>
            </a:r>
          </a:p>
          <a:p>
            <a:pPr marL="0" indent="0">
              <a:buNone/>
            </a:pPr>
            <a:r>
              <a:rPr lang="en-IL" sz="1200" dirty="0">
                <a:latin typeface="Aptos" panose="020B0004020202020204" pitchFamily="34" charset="0"/>
              </a:rPr>
              <a:t>       I noticed a seasonality for all features. </a:t>
            </a:r>
            <a:r>
              <a:rPr lang="en-US" sz="1200" dirty="0">
                <a:latin typeface="Aptos" panose="020B0004020202020204" pitchFamily="34" charset="0"/>
              </a:rPr>
              <a:t>For Spend and Revenue, we can see that there are peaks            every year around the summer of each year (May-October), and lows in the other months.</a:t>
            </a:r>
            <a:endParaRPr lang="en-IL" sz="1200" dirty="0">
              <a:latin typeface="Aptos" panose="020B0004020202020204" pitchFamily="34" charset="0"/>
            </a:endParaRPr>
          </a:p>
          <a:p>
            <a:pPr marL="0" indent="0">
              <a:buNone/>
            </a:pPr>
            <a:r>
              <a:rPr lang="en-US" sz="1200" dirty="0">
                <a:latin typeface="Aptos" panose="020B0004020202020204" pitchFamily="34" charset="0"/>
              </a:rPr>
              <a:t>       For subscribers, the seasonality is much narrower, peaking around August each year, with lows in the winter (lowest in Feb.) .</a:t>
            </a:r>
          </a:p>
          <a:p>
            <a:pPr marL="0" indent="0">
              <a:buNone/>
            </a:pPr>
            <a:r>
              <a:rPr lang="en-US" sz="1200" dirty="0">
                <a:latin typeface="Aptos" panose="020B0004020202020204" pitchFamily="34" charset="0"/>
              </a:rPr>
              <a:t>       For all metrics, the residuals fluctuate around zero, indicating the presence of random variations not explained by the trend or seasonal components</a:t>
            </a:r>
            <a:endParaRPr lang="en-IL" sz="1200" dirty="0">
              <a:latin typeface="Aptos" panose="020B0004020202020204" pitchFamily="34" charset="0"/>
            </a:endParaRPr>
          </a:p>
          <a:p>
            <a:r>
              <a:rPr lang="en-IL" sz="1200" dirty="0">
                <a:latin typeface="Aptos" panose="020B0004020202020204" pitchFamily="34" charset="0"/>
              </a:rPr>
              <a:t>I also created correlation plot to see how the given features are interact with each other, and a Box plot to visualize the distribution of the precentiles as well as checking for anomalys. </a:t>
            </a:r>
          </a:p>
          <a:p>
            <a:pPr marL="0" indent="0">
              <a:buNone/>
            </a:pPr>
            <a:r>
              <a:rPr lang="en-IL" sz="1200" dirty="0">
                <a:latin typeface="Aptos" panose="020B0004020202020204" pitchFamily="34" charset="0"/>
              </a:rPr>
              <a:t>      There was a strong correlation between revenue and subs features that’s worth mentioning. Moreover, no significant outliers were identified from the Box plot.</a:t>
            </a:r>
          </a:p>
          <a:p>
            <a:endParaRPr lang="en-IL" sz="1000" dirty="0">
              <a:latin typeface="Aptos" panose="020B0004020202020204" pitchFamily="34" charset="0"/>
            </a:endParaRPr>
          </a:p>
          <a:p>
            <a:endParaRPr lang="en-IL" sz="1000" dirty="0">
              <a:latin typeface="Aptos" panose="020B0004020202020204" pitchFamily="34" charset="0"/>
            </a:endParaRPr>
          </a:p>
        </p:txBody>
      </p:sp>
      <p:pic>
        <p:nvPicPr>
          <p:cNvPr id="5" name="Picture 4" descr="A group of people around a table&#10;&#10;Description automatically generated">
            <a:extLst>
              <a:ext uri="{FF2B5EF4-FFF2-40B4-BE49-F238E27FC236}">
                <a16:creationId xmlns:a16="http://schemas.microsoft.com/office/drawing/2014/main" id="{AF403AD0-E122-F048-C49A-266168DEA0C0}"/>
              </a:ext>
            </a:extLst>
          </p:cNvPr>
          <p:cNvPicPr>
            <a:picLocks noChangeAspect="1"/>
          </p:cNvPicPr>
          <p:nvPr/>
        </p:nvPicPr>
        <p:blipFill rotWithShape="1">
          <a:blip r:embed="rId2"/>
          <a:srcRect l="3299" r="493" b="-3"/>
          <a:stretch/>
        </p:blipFill>
        <p:spPr>
          <a:xfrm>
            <a:off x="7675658" y="2093976"/>
            <a:ext cx="3941064" cy="4096512"/>
          </a:xfrm>
          <a:prstGeom prst="rect">
            <a:avLst/>
          </a:prstGeom>
        </p:spPr>
      </p:pic>
    </p:spTree>
    <p:extLst>
      <p:ext uri="{BB962C8B-B14F-4D97-AF65-F5344CB8AC3E}">
        <p14:creationId xmlns:p14="http://schemas.microsoft.com/office/powerpoint/2010/main" val="88638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6A0419C-4DFB-2B44-6570-0EF28EEB3793}"/>
              </a:ext>
            </a:extLst>
          </p:cNvPr>
          <p:cNvSpPr>
            <a:spLocks noGrp="1"/>
          </p:cNvSpPr>
          <p:nvPr>
            <p:ph type="title"/>
          </p:nvPr>
        </p:nvSpPr>
        <p:spPr>
          <a:xfrm>
            <a:off x="838200" y="365125"/>
            <a:ext cx="5387502" cy="1325563"/>
          </a:xfrm>
        </p:spPr>
        <p:txBody>
          <a:bodyPr>
            <a:normAutofit/>
          </a:bodyPr>
          <a:lstStyle/>
          <a:p>
            <a:r>
              <a:rPr lang="en-IL" dirty="0"/>
              <a:t>EDA – Cont.</a:t>
            </a:r>
          </a:p>
        </p:txBody>
      </p:sp>
      <p:sp>
        <p:nvSpPr>
          <p:cNvPr id="3" name="Content Placeholder 2">
            <a:extLst>
              <a:ext uri="{FF2B5EF4-FFF2-40B4-BE49-F238E27FC236}">
                <a16:creationId xmlns:a16="http://schemas.microsoft.com/office/drawing/2014/main" id="{D8CA991A-CFDE-E1F3-8803-269A5C4700CF}"/>
              </a:ext>
            </a:extLst>
          </p:cNvPr>
          <p:cNvSpPr>
            <a:spLocks noGrp="1"/>
          </p:cNvSpPr>
          <p:nvPr>
            <p:ph idx="1"/>
          </p:nvPr>
        </p:nvSpPr>
        <p:spPr>
          <a:xfrm>
            <a:off x="838200" y="1825625"/>
            <a:ext cx="5387502" cy="4351338"/>
          </a:xfrm>
        </p:spPr>
        <p:txBody>
          <a:bodyPr>
            <a:normAutofit/>
          </a:bodyPr>
          <a:lstStyle/>
          <a:p>
            <a:r>
              <a:rPr lang="en-IL" sz="1600" dirty="0"/>
              <a:t>I continued with createing Lag plots, ACF and PACF plots, and finally Rolling Mean and Standard Deviation for all features.</a:t>
            </a:r>
          </a:p>
          <a:p>
            <a:r>
              <a:rPr lang="en-IL" sz="1600" dirty="0"/>
              <a:t>From the Lag plots, I concluded that there’s a positive Autocorrelation, specially in revenue and subs (with lag of 1).</a:t>
            </a:r>
          </a:p>
          <a:p>
            <a:r>
              <a:rPr lang="en-IL" sz="1600" dirty="0"/>
              <a:t>From the ACF and PACF plot we decided about the presence of AR and MA components, as well as the values for p and q for the model development step. From this stage, I could suggest the the significant autocorrelation indicates that ARIMA models could be suitable for forcasting this times series data.</a:t>
            </a:r>
          </a:p>
          <a:p>
            <a:endParaRPr lang="en-IL" sz="2000" dirty="0"/>
          </a:p>
        </p:txBody>
      </p:sp>
      <p:pic>
        <p:nvPicPr>
          <p:cNvPr id="5" name="Picture 4" descr="A group of people around a table&#10;&#10;Description automatically generated">
            <a:extLst>
              <a:ext uri="{FF2B5EF4-FFF2-40B4-BE49-F238E27FC236}">
                <a16:creationId xmlns:a16="http://schemas.microsoft.com/office/drawing/2014/main" id="{0CA1CAE1-057E-F3A3-2CDB-9437A78AC597}"/>
              </a:ext>
            </a:extLst>
          </p:cNvPr>
          <p:cNvPicPr>
            <a:picLocks noChangeAspect="1"/>
          </p:cNvPicPr>
          <p:nvPr/>
        </p:nvPicPr>
        <p:blipFill rotWithShape="1">
          <a:blip r:embed="rId2"/>
          <a:srcRect t="146" r="2"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2"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73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D179-012F-2431-7D67-25616A9CBFF6}"/>
              </a:ext>
            </a:extLst>
          </p:cNvPr>
          <p:cNvSpPr>
            <a:spLocks noGrp="1"/>
          </p:cNvSpPr>
          <p:nvPr>
            <p:ph type="title"/>
          </p:nvPr>
        </p:nvSpPr>
        <p:spPr/>
        <p:txBody>
          <a:bodyPr/>
          <a:lstStyle/>
          <a:p>
            <a:r>
              <a:rPr lang="en-IL" dirty="0"/>
              <a:t>Model selection and Justification</a:t>
            </a:r>
          </a:p>
        </p:txBody>
      </p:sp>
      <p:sp>
        <p:nvSpPr>
          <p:cNvPr id="3" name="Content Placeholder 2">
            <a:extLst>
              <a:ext uri="{FF2B5EF4-FFF2-40B4-BE49-F238E27FC236}">
                <a16:creationId xmlns:a16="http://schemas.microsoft.com/office/drawing/2014/main" id="{735F7918-5DB4-FD63-8229-E41F4EEDC355}"/>
              </a:ext>
            </a:extLst>
          </p:cNvPr>
          <p:cNvSpPr>
            <a:spLocks noGrp="1"/>
          </p:cNvSpPr>
          <p:nvPr>
            <p:ph idx="1"/>
          </p:nvPr>
        </p:nvSpPr>
        <p:spPr>
          <a:xfrm>
            <a:off x="838200" y="1311965"/>
            <a:ext cx="10515600" cy="4864998"/>
          </a:xfrm>
        </p:spPr>
        <p:txBody>
          <a:bodyPr>
            <a:normAutofit fontScale="40000" lnSpcReduction="20000"/>
          </a:bodyPr>
          <a:lstStyle/>
          <a:p>
            <a:r>
              <a:rPr lang="en-IL" dirty="0"/>
              <a:t>Not before making sure that our data is stationary using the ADF test, I turned to the model selection and training. </a:t>
            </a:r>
          </a:p>
          <a:p>
            <a:r>
              <a:rPr lang="en-US" dirty="0"/>
              <a:t>Chosen Models : SARIMA &amp; SARIMAX. I tried these two models, and examined if the exogenous variable enhancement improves our predictions.</a:t>
            </a:r>
          </a:p>
          <a:p>
            <a:pPr marL="0" indent="0">
              <a:buNone/>
            </a:pPr>
            <a:r>
              <a:rPr lang="en-US" dirty="0"/>
              <a:t>I chose to examine two ways of choosing the parameters for the models – one is by the insights I draw from the plots, and the other is by an automatic way of performing a Grid Search.</a:t>
            </a:r>
          </a:p>
          <a:p>
            <a:pPr marL="0" indent="0">
              <a:buNone/>
            </a:pPr>
            <a:r>
              <a:rPr lang="en-US" dirty="0"/>
              <a:t>The manually chosen parameters were chosen as follows:</a:t>
            </a:r>
          </a:p>
          <a:p>
            <a:r>
              <a:rPr lang="en-US" dirty="0"/>
              <a:t> PACF Plot: A significant spike at lag 1, which leads to a steep cutoff at lag 1, suggests an autoregressive component. Thus, the autoregressive order (p) was set to 1.</a:t>
            </a:r>
          </a:p>
          <a:p>
            <a:r>
              <a:rPr lang="en-US" dirty="0"/>
              <a:t>ACF Plot: If the PACF displays a sharp cutoff while the ACF decays more slowly (i.e., has significant spikes at higher lags), we say that the </a:t>
            </a:r>
            <a:r>
              <a:rPr lang="en-US" dirty="0" err="1"/>
              <a:t>stationarized</a:t>
            </a:r>
            <a:r>
              <a:rPr lang="en-US" dirty="0"/>
              <a:t> series displays an "AR signature," meaning that the autocorrelation pattern can be explained more easily by adding AR terms than by adding MA terms. This implies that maybe we should set MA to 0.  I used MA=1 to see a little bit of its signature.</a:t>
            </a:r>
          </a:p>
          <a:p>
            <a:r>
              <a:rPr lang="en-US" dirty="0"/>
              <a:t>Differencing: We set d = 1 and D =1 As per our ADF test results: all data turned to be stationary when using a differencing of 1.</a:t>
            </a:r>
          </a:p>
          <a:p>
            <a:pPr marL="0" indent="0">
              <a:buNone/>
            </a:pPr>
            <a:r>
              <a:rPr lang="en-US" dirty="0"/>
              <a:t>Model Justification:</a:t>
            </a:r>
          </a:p>
          <a:p>
            <a:r>
              <a:rPr lang="en-US" dirty="0"/>
              <a:t>Seasonality: The data exhibits a clear seasonal pattern, with repeating cycles every 12 months. This is evident from the seasonal decomposition plot, which shows a strong seasonal component. SARIMA is well-suited for capturing such seasonal patterns, as it includes parameters specifically designed to model seasonality (P, D, Q, and s).</a:t>
            </a:r>
          </a:p>
          <a:p>
            <a:r>
              <a:rPr lang="en-US" dirty="0"/>
              <a:t>Exogenous Variables: The SARIMA model was extended to SARIMAX to include exogenous variable spend. This allows the model to account for external factors influencing revenue. As the model's structure assumes that it has access to the future of the exogenous variable, we can not use subs as an exogenous variable. We could predict this variable and use the output as an exogenous variable, but this kind of attempt to predict 2 things at once may propagate an immense error and given our data, is not reliable.</a:t>
            </a:r>
          </a:p>
          <a:p>
            <a:pPr marL="0" indent="0">
              <a:buNone/>
            </a:pPr>
            <a:r>
              <a:rPr lang="en-US" dirty="0"/>
              <a:t>Alternative Models Considered:</a:t>
            </a:r>
          </a:p>
          <a:p>
            <a:r>
              <a:rPr lang="en-US" dirty="0"/>
              <a:t>ARIMA: Not chosen because it doesn't explicitly model seasonality, which is a prominent feature in the data.</a:t>
            </a:r>
          </a:p>
          <a:p>
            <a:r>
              <a:rPr lang="en-US" dirty="0"/>
              <a:t>Exponential Smoothing (ETS): Suitable for capturing trends and seasonality but doesn't handle exogenous variables as effectively as SARIMAX.</a:t>
            </a:r>
          </a:p>
          <a:p>
            <a:r>
              <a:rPr lang="en-US" dirty="0"/>
              <a:t>LSTM/GRU: Neural network models could capture complex patterns, but they require more data and computational resources. SARIMAX is more interpretable and efficient for this dataset.</a:t>
            </a:r>
          </a:p>
          <a:p>
            <a:r>
              <a:rPr lang="en-US" dirty="0"/>
              <a:t>Random Forest/</a:t>
            </a:r>
            <a:r>
              <a:rPr lang="en-US" dirty="0" err="1"/>
              <a:t>XGBoost</a:t>
            </a:r>
            <a:r>
              <a:rPr lang="en-US" dirty="0"/>
              <a:t>: These models handle non-linear relationships well but are not specifically designed for time series data with seasonality.</a:t>
            </a:r>
          </a:p>
          <a:p>
            <a:endParaRPr lang="en-US" dirty="0"/>
          </a:p>
          <a:p>
            <a:endParaRPr lang="en-US" dirty="0"/>
          </a:p>
        </p:txBody>
      </p:sp>
    </p:spTree>
    <p:extLst>
      <p:ext uri="{BB962C8B-B14F-4D97-AF65-F5344CB8AC3E}">
        <p14:creationId xmlns:p14="http://schemas.microsoft.com/office/powerpoint/2010/main" val="252661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5C69-E8AA-A218-B330-CBEB030C4D6E}"/>
              </a:ext>
            </a:extLst>
          </p:cNvPr>
          <p:cNvSpPr>
            <a:spLocks noGrp="1"/>
          </p:cNvSpPr>
          <p:nvPr>
            <p:ph type="title"/>
          </p:nvPr>
        </p:nvSpPr>
        <p:spPr/>
        <p:txBody>
          <a:bodyPr/>
          <a:lstStyle/>
          <a:p>
            <a:r>
              <a:rPr lang="en-IL" dirty="0"/>
              <a:t>Model Development and Evaluation</a:t>
            </a:r>
          </a:p>
        </p:txBody>
      </p:sp>
      <p:sp>
        <p:nvSpPr>
          <p:cNvPr id="3" name="Content Placeholder 2">
            <a:extLst>
              <a:ext uri="{FF2B5EF4-FFF2-40B4-BE49-F238E27FC236}">
                <a16:creationId xmlns:a16="http://schemas.microsoft.com/office/drawing/2014/main" id="{6EF3384E-CFED-7DDB-E7BA-106FD067DB7C}"/>
              </a:ext>
            </a:extLst>
          </p:cNvPr>
          <p:cNvSpPr>
            <a:spLocks noGrp="1"/>
          </p:cNvSpPr>
          <p:nvPr>
            <p:ph idx="1"/>
          </p:nvPr>
        </p:nvSpPr>
        <p:spPr/>
        <p:txBody>
          <a:bodyPr>
            <a:normAutofit/>
          </a:bodyPr>
          <a:lstStyle/>
          <a:p>
            <a:pPr marL="228600" indent="-228600" algn="l" defTabSz="914400" eaLnBrk="1" latinLnBrk="0" hangingPunct="1">
              <a:lnSpc>
                <a:spcPct val="90000"/>
              </a:lnSpc>
              <a:spcBef>
                <a:spcPts val="1000"/>
              </a:spcBef>
              <a:buFont typeface="Arial" panose="020B0604020202020204" pitchFamily="34" charset="0"/>
              <a:buChar char="•"/>
            </a:pPr>
            <a:r>
              <a:rPr lang="en-IL" sz="1600" dirty="0"/>
              <a:t>As dicussed in previous slide, I examined two approaches for finding the models’ parameters, for each model (SARIMA &amp; SARIMAX).</a:t>
            </a:r>
          </a:p>
          <a:p>
            <a:pPr marL="228600" indent="-228600" algn="l" defTabSz="914400" eaLnBrk="1" latinLnBrk="0" hangingPunct="1">
              <a:lnSpc>
                <a:spcPct val="90000"/>
              </a:lnSpc>
              <a:spcBef>
                <a:spcPts val="1000"/>
              </a:spcBef>
              <a:buFont typeface="Arial" panose="020B0604020202020204" pitchFamily="34" charset="0"/>
              <a:buChar char="•"/>
            </a:pPr>
            <a:r>
              <a:rPr lang="en-IL" sz="1600" dirty="0"/>
              <a:t>After making a decision for the models’ parameters, I performed time-series cross validation for each model, and calculated metrics for evaluation. As we can see, the SARIMAX model outperformed the SARIMA model in every examined metric.</a:t>
            </a:r>
            <a:br>
              <a:rPr lang="en-IL" sz="1600" dirty="0"/>
            </a:br>
            <a:br>
              <a:rPr lang="en-IL" sz="1600" dirty="0"/>
            </a:br>
            <a:br>
              <a:rPr lang="en-IL" sz="1600" dirty="0"/>
            </a:br>
            <a:br>
              <a:rPr lang="en-IL" sz="1600" dirty="0"/>
            </a:br>
            <a:br>
              <a:rPr lang="en-IL" sz="1600" dirty="0"/>
            </a:br>
            <a:br>
              <a:rPr lang="en-IL" sz="1600" dirty="0"/>
            </a:br>
            <a:br>
              <a:rPr lang="en-IL" sz="1600" dirty="0"/>
            </a:br>
            <a:br>
              <a:rPr lang="en-IL" sz="1600" dirty="0"/>
            </a:br>
            <a:br>
              <a:rPr lang="en-IL" sz="1600" dirty="0"/>
            </a:br>
            <a:br>
              <a:rPr lang="en-IL" sz="1600" dirty="0"/>
            </a:br>
            <a:endParaRPr lang="he-IL" sz="1600" dirty="0"/>
          </a:p>
          <a:p>
            <a:pPr marL="228600" indent="-228600" algn="l" defTabSz="914400" eaLnBrk="1" latinLnBrk="0" hangingPunct="1">
              <a:lnSpc>
                <a:spcPct val="90000"/>
              </a:lnSpc>
              <a:spcBef>
                <a:spcPts val="1000"/>
              </a:spcBef>
              <a:buFont typeface="Arial" panose="020B0604020202020204" pitchFamily="34" charset="0"/>
              <a:buChar char="•"/>
            </a:pPr>
            <a:r>
              <a:rPr lang="en-US" sz="1600" dirty="0"/>
              <a:t>Finally, I use the SARIMAX model to predict in to the future, and showed the results.</a:t>
            </a:r>
            <a:endParaRPr lang="en-IL" sz="1600" dirty="0"/>
          </a:p>
        </p:txBody>
      </p:sp>
      <p:pic>
        <p:nvPicPr>
          <p:cNvPr id="5" name="Picture 4" descr="A screenshot of a performance&#10;&#10;Description automatically generated">
            <a:extLst>
              <a:ext uri="{FF2B5EF4-FFF2-40B4-BE49-F238E27FC236}">
                <a16:creationId xmlns:a16="http://schemas.microsoft.com/office/drawing/2014/main" id="{89DBFACB-53AC-F67D-60C9-697C930E6330}"/>
              </a:ext>
            </a:extLst>
          </p:cNvPr>
          <p:cNvPicPr>
            <a:picLocks noChangeAspect="1"/>
          </p:cNvPicPr>
          <p:nvPr/>
        </p:nvPicPr>
        <p:blipFill>
          <a:blip r:embed="rId2"/>
          <a:stretch>
            <a:fillRect/>
          </a:stretch>
        </p:blipFill>
        <p:spPr>
          <a:xfrm>
            <a:off x="2723777" y="3176917"/>
            <a:ext cx="6350746" cy="1514613"/>
          </a:xfrm>
          <a:prstGeom prst="rect">
            <a:avLst/>
          </a:prstGeom>
        </p:spPr>
      </p:pic>
    </p:spTree>
    <p:extLst>
      <p:ext uri="{BB962C8B-B14F-4D97-AF65-F5344CB8AC3E}">
        <p14:creationId xmlns:p14="http://schemas.microsoft.com/office/powerpoint/2010/main" val="398038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TotalTime>
  <Words>1095</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Revenue Forcasting for 2024</vt:lpstr>
      <vt:lpstr>Projects’ structure</vt:lpstr>
      <vt:lpstr>Exploratory Data Analysis (EDA)</vt:lpstr>
      <vt:lpstr>EDA – Cont.</vt:lpstr>
      <vt:lpstr>Model selection and Justification</vt:lpstr>
      <vt:lpstr>Model Development and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Yotam Dery</dc:creator>
  <cp:lastModifiedBy>Yotam Dery</cp:lastModifiedBy>
  <cp:revision>5</cp:revision>
  <dcterms:created xsi:type="dcterms:W3CDTF">2024-05-20T13:04:56Z</dcterms:created>
  <dcterms:modified xsi:type="dcterms:W3CDTF">2024-05-20T17:42:30Z</dcterms:modified>
</cp:coreProperties>
</file>