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1371600" y="473850"/>
            <a:ext cx="6400800" cy="5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4700">
                <a:solidFill>
                  <a:schemeClr val="dk1"/>
                </a:solidFill>
              </a:rPr>
              <a:t>Take Home Assignment — PhaseV </a:t>
            </a:r>
            <a:endParaRPr sz="4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4700"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4700">
                <a:solidFill>
                  <a:srgbClr val="888888"/>
                </a:solidFill>
              </a:rPr>
              <a:t>Yotam Dery</a:t>
            </a:r>
            <a:endParaRPr sz="47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4700">
                <a:solidFill>
                  <a:srgbClr val="888888"/>
                </a:solidFill>
              </a:rPr>
              <a:t>August 2025</a:t>
            </a:r>
            <a:endParaRPr sz="4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2425" y="6958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 &amp; Future Work</a:t>
            </a:r>
            <a:endParaRPr sz="3900"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57200" y="17318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Small sample size (n ≈ 500) limits stability of estimates and generalizability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No cross-validation used — future versions should include it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ATE lacks confidence intervals — need bootstrap or analytical variance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τ̂(X) estimated without uncertainty quantification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Future work: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– Collect more patient data for robust subgroup analysis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    – Explore doubly robust methods (e.g., EconML, CausalML)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    – Incorporate variance estimation for ITEs</a:t>
            </a:r>
            <a:endParaRPr sz="2400"/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-39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Discussion limitations &amp; improvements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Clear identification of g(X) and τ(X) contributors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X5 and X6 most influential for treatment effect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Propensity analysis confirmed near-random treatment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SHAP offered fine-grained interpretability</a:t>
            </a:r>
            <a:endParaRPr sz="2400"/>
          </a:p>
          <a:p>
            <a:pPr indent="-228600" lvl="0" marL="2286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• Full causal pipeline: from EDA and propensity scores to     treatment effect estimation and interpretation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57200" y="985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7200" y="21942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Analyze clinical trial data with covariates (X), treatment (W), and outcome (Y)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Identify features contributing to prognostic (g(X)) and predictive (τ(X)) functions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g(X) + W·τ(X) + ε</a:t>
            </a:r>
            <a:endParaRPr sz="2400"/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517450" y="203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description of analytical approach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Approach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228600" spcFirstLastPara="1" rIns="91425" wrap="square" tIns="45700">
            <a:normAutofit/>
          </a:bodyPr>
          <a:lstStyle/>
          <a:p>
            <a:pPr indent="-22860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Exploratory Data Analysis to assess distribution, balance, and   outliers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Estimate propensity scores to check for covariate balance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 XGBoost models to estimate g(X) and τ(X)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Interpret results via SHAP and feature importance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Propensity Scores &amp; IPW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Logistic regression model to estimate P(W=1|X)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AUC ≈ 0.48 → Treatment nearly random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Used IPW to reweight samples for causal ATE estimation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Estimated ATE ≈ 5.70 using Horvitz–Thompson estimator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1298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/>
              <a:t>Results </a:t>
            </a:r>
            <a:r>
              <a:rPr lang="en-US" sz="4100"/>
              <a:t>Presentation &amp; interpretation</a:t>
            </a:r>
            <a:endParaRPr sz="410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562500" y="23319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Subset: W = 0 (control group)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XGBoost Regressor fitted to predict Y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Feature importances: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– Top: X5, X4, X2, X1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Estimate baseline outcome without treatment</a:t>
            </a:r>
            <a:endParaRPr sz="2400"/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662300" y="897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g(X): Prognostic Term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τ(X): Predictive Term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Used T-Learner approach: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– Fit separate models on W=1 and W=0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– τ̂(X) = Ŷ₁(X) − Ŷ₀(X)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Train model on τ̂(X) to find key effect modifiers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Top drivers: X5, X6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Analysis for τ(X)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SHAP values computed on τ-model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Visual summary of individual feature effects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X6 and X5 have strong heterogeneous effects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SHAP confirms XGBoost feature importance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Normalized Feature Importances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Compared feature importance in g(X) and τ(X)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Visualized bar chart of normalized importance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X5 important for both outcome and treatment effect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X6 more predictive than prognostic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Justification of Modeling Choices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XGBoost: Robust to non-linearity, interaction, missing values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SHAP: High-quality local &amp; global interpretability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IPW: Simple, retains all data, effective with good overlap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