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Causal Inference in Clinical Trial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Take Home Assignment — PhaseV Trials</a:t>
            </a:r>
          </a:p>
          <a:p/>
          <a:p>
            <a:r>
              <a:t>Yotam Dery</a:t>
            </a:r>
          </a:p>
          <a:p>
            <a:r>
              <a:t>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cross-validation used — future work should add it</a:t>
            </a:r>
          </a:p>
          <a:p>
            <a:r>
              <a:t>• Could improve variance estimation for ATE</a:t>
            </a:r>
          </a:p>
          <a:p>
            <a:r>
              <a:t>• No confidence bounds on τ̂(X)</a:t>
            </a:r>
          </a:p>
          <a:p>
            <a:r>
              <a:t>• Future: try doubly robust methods (e.g., EconML, CausalML)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Clear identification of g(X) and τ(X) contributors</a:t>
            </a:r>
          </a:p>
          <a:p>
            <a:r>
              <a:t>• X5 and X6 most influential for treatment effect</a:t>
            </a:r>
          </a:p>
          <a:p>
            <a:r>
              <a:t>• Propensity analysis confirmed near-random treatment</a:t>
            </a:r>
          </a:p>
          <a:p>
            <a:r>
              <a:t>• SHAP offered fine-grained interpretability</a:t>
            </a:r>
          </a:p>
          <a:p>
            <a:r>
              <a:t>→ End-to-end causal analysis workflow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• Analyze clinical trial data with covariates (X), treatment (W), and outcome (Y)</a:t>
            </a:r>
          </a:p>
          <a:p>
            <a:r>
              <a:t>• Identify features contributing to prognostic (g(X)) and predictive (τ(X)) functions</a:t>
            </a:r>
          </a:p>
          <a:p/>
          <a:p>
            <a:r>
              <a:t>Model:</a:t>
            </a:r>
          </a:p>
          <a:p>
            <a:r>
              <a:t>Y = g(X) + W·τ(X) + 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Exploratory Data Analysis to assess distribution, balance, and outliers</a:t>
            </a:r>
          </a:p>
          <a:p>
            <a:r>
              <a:t>• Estimate propensity scores to check for covariate balance</a:t>
            </a:r>
          </a:p>
          <a:p>
            <a:r>
              <a:t>• Use XGBoost models to estimate g(X) and τ(X)</a:t>
            </a:r>
          </a:p>
          <a:p>
            <a:r>
              <a:t>• Interpret results via SHAP and feature importance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Propensity Scores &amp; IPW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 model to estimate P(W=1|X)</a:t>
            </a:r>
          </a:p>
          <a:p>
            <a:r>
              <a:t>• AUC ≈ 0.48 → Treatment nearly random</a:t>
            </a:r>
          </a:p>
          <a:p>
            <a:r>
              <a:t>• Used IPW to reweight samples for causal ATE estimation</a:t>
            </a:r>
          </a:p>
          <a:p>
            <a:r>
              <a:t>• Estimated ATE ≈ 5.70 using Horvitz–Thompson estimator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g(X): Prognostic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Subset: W = 0 (control group)</a:t>
            </a:r>
          </a:p>
          <a:p>
            <a:r>
              <a:t>• XGBoost Regressor fitted to predict Y</a:t>
            </a:r>
          </a:p>
          <a:p>
            <a:r>
              <a:t>• Feature importances:</a:t>
            </a:r>
          </a:p>
          <a:p>
            <a:r>
              <a:t>   – Top: X5, X4, X2, X1</a:t>
            </a:r>
          </a:p>
          <a:p>
            <a:r>
              <a:t>→ Estimate baseline outcome without treatment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τ(X): Predictive Term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T-Learner approach:</a:t>
            </a:r>
          </a:p>
          <a:p>
            <a:r>
              <a:t>   – Fit separate models on W=1 and W=0</a:t>
            </a:r>
          </a:p>
          <a:p>
            <a:r>
              <a:t>   – τ̂(X) = Ŷ₁(X) − Ŷ₀(X)</a:t>
            </a:r>
          </a:p>
          <a:p>
            <a:r>
              <a:t>• Train model on τ̂(X) to find key effect modifiers</a:t>
            </a:r>
          </a:p>
          <a:p>
            <a:r>
              <a:t>• Top drivers: X5, X6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Analysis for τ(X)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SHAP values computed on τ-model</a:t>
            </a:r>
          </a:p>
          <a:p>
            <a:r>
              <a:t>• Visual summary of individual feature effects</a:t>
            </a:r>
          </a:p>
          <a:p>
            <a:r>
              <a:t>• X6 and X5 have strong heterogeneous effects</a:t>
            </a:r>
          </a:p>
          <a:p>
            <a:r>
              <a:t>→ SHAP confirms XGBoost feature importance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Normalized Feature Importances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Compared feature importance in g(X) and τ(X)</a:t>
            </a:r>
          </a:p>
          <a:p>
            <a:r>
              <a:t>• Visualized bar chart of normalized importance</a:t>
            </a:r>
          </a:p>
          <a:p>
            <a:r>
              <a:t>• X5 important for both outcome and treatment effect</a:t>
            </a:r>
          </a:p>
          <a:p>
            <a:r>
              <a:t>• X6 more predictive than prognostic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Justification of Modeling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XGBoost: Robust to non-linearity, interaction, missing values</a:t>
            </a:r>
          </a:p>
          <a:p>
            <a:r>
              <a:t>• SHAP: High-quality local &amp; global interpretability</a:t>
            </a:r>
          </a:p>
          <a:p>
            <a:r>
              <a:t>• IPW: Simple, retains all data, effective with good overlap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