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8" r:id="rId3"/>
    <p:sldId id="256" r:id="rId4"/>
    <p:sldId id="259" r:id="rId5"/>
    <p:sldId id="260" r:id="rId6"/>
    <p:sldId id="262" r:id="rId7"/>
    <p:sldId id="261" r:id="rId8"/>
    <p:sldId id="264" r:id="rId9"/>
    <p:sldId id="263" r:id="rId10"/>
    <p:sldId id="272" r:id="rId11"/>
    <p:sldId id="273" r:id="rId12"/>
    <p:sldId id="274" r:id="rId13"/>
    <p:sldId id="267" r:id="rId14"/>
    <p:sldId id="268" r:id="rId15"/>
    <p:sldId id="269" r:id="rId16"/>
    <p:sldId id="275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E6F0C8-9F90-D74D-A035-8AEED174E13E}" v="5" dt="2023-07-17T06:48:31.5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10" autoAdjust="0"/>
    <p:restoredTop sz="94562"/>
  </p:normalViewPr>
  <p:slideViewPr>
    <p:cSldViewPr snapToGrid="0">
      <p:cViewPr varScale="1">
        <p:scale>
          <a:sx n="106" d="100"/>
          <a:sy n="106" d="100"/>
        </p:scale>
        <p:origin x="21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r, Yotam" userId="43c982b5-9c75-4af0-b365-3ccd2cbba020" providerId="ADAL" clId="{72E6F0C8-9F90-D74D-A035-8AEED174E13E}"/>
    <pc:docChg chg="modSld">
      <pc:chgData name="Gur, Yotam" userId="43c982b5-9c75-4af0-b365-3ccd2cbba020" providerId="ADAL" clId="{72E6F0C8-9F90-D74D-A035-8AEED174E13E}" dt="2023-07-17T06:48:31.505" v="4" actId="20577"/>
      <pc:docMkLst>
        <pc:docMk/>
      </pc:docMkLst>
      <pc:sldChg chg="modSp">
        <pc:chgData name="Gur, Yotam" userId="43c982b5-9c75-4af0-b365-3ccd2cbba020" providerId="ADAL" clId="{72E6F0C8-9F90-D74D-A035-8AEED174E13E}" dt="2023-07-17T06:47:47.198" v="3" actId="20577"/>
        <pc:sldMkLst>
          <pc:docMk/>
          <pc:sldMk cId="3538284538" sldId="267"/>
        </pc:sldMkLst>
        <pc:spChg chg="mod">
          <ac:chgData name="Gur, Yotam" userId="43c982b5-9c75-4af0-b365-3ccd2cbba020" providerId="ADAL" clId="{72E6F0C8-9F90-D74D-A035-8AEED174E13E}" dt="2023-07-17T06:47:47.198" v="3" actId="20577"/>
          <ac:spMkLst>
            <pc:docMk/>
            <pc:sldMk cId="3538284538" sldId="267"/>
            <ac:spMk id="8" creationId="{E7AEC47F-3B6D-B56F-2613-520B843F1F9C}"/>
          </ac:spMkLst>
        </pc:spChg>
      </pc:sldChg>
      <pc:sldChg chg="modSp">
        <pc:chgData name="Gur, Yotam" userId="43c982b5-9c75-4af0-b365-3ccd2cbba020" providerId="ADAL" clId="{72E6F0C8-9F90-D74D-A035-8AEED174E13E}" dt="2023-07-17T06:48:31.505" v="4" actId="20577"/>
        <pc:sldMkLst>
          <pc:docMk/>
          <pc:sldMk cId="4194262938" sldId="268"/>
        </pc:sldMkLst>
        <pc:spChg chg="mod">
          <ac:chgData name="Gur, Yotam" userId="43c982b5-9c75-4af0-b365-3ccd2cbba020" providerId="ADAL" clId="{72E6F0C8-9F90-D74D-A035-8AEED174E13E}" dt="2023-07-17T06:48:31.505" v="4" actId="20577"/>
          <ac:spMkLst>
            <pc:docMk/>
            <pc:sldMk cId="4194262938" sldId="268"/>
            <ac:spMk id="5" creationId="{3247AD4E-B916-C348-6CBB-B360B297262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7663B-01EE-4D27-B6B8-967932AFFB1A}" type="datetimeFigureOut">
              <a:rPr lang="en-US" smtClean="0"/>
              <a:t>7/17/23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04E83-3A76-47C2-B23E-88D5C2E17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4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18D1-F151-4A1A-AFA6-1FCB5125A92E}" type="datetime1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8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360F-72F0-40E4-9497-E500D92B1CFF}" type="datetime1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9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6CB8-DFD9-47B7-B7FB-CD991A84E186}" type="datetime1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4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F67C-1AAC-41A5-BA08-7B0723E42167}" type="datetime1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4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C26D-52F0-48CD-A26B-03EAFD2B9DF3}" type="datetime1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5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BECA-3C0A-4CD9-9812-4FBF50F0829F}" type="datetime1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5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F0E8-360B-4BB4-8873-CE1C24987C49}" type="datetime1">
              <a:rPr lang="en-US" smtClean="0"/>
              <a:t>7/17/23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14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C237-DA93-4873-9F13-2D421E4D5784}" type="datetime1">
              <a:rPr lang="en-US" smtClean="0"/>
              <a:t>7/17/23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0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881F-D2DD-4759-A335-6ECF54EA6174}" type="datetime1">
              <a:rPr lang="en-US" smtClean="0"/>
              <a:t>7/17/23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6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FE89D-0E68-4F88-8280-A11E17E07B1E}" type="datetime1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1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0482-3831-4044-A267-EC94C1533077}" type="datetime1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6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8A5E2-79BB-466B-93AD-FE62946A96F1}" type="datetime1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3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7/17/23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</a:t>
            </a:fld>
            <a:endParaRPr lang="en-US"/>
          </a:p>
        </p:txBody>
      </p:sp>
      <p:pic>
        <p:nvPicPr>
          <p:cNvPr id="3" name="תמונה 5">
            <a:extLst>
              <a:ext uri="{FF2B5EF4-FFF2-40B4-BE49-F238E27FC236}">
                <a16:creationId xmlns:a16="http://schemas.microsoft.com/office/drawing/2014/main" id="{C764EFEE-F0E5-9D98-5942-6764F555C8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80801" b="-9723"/>
          <a:stretch/>
        </p:blipFill>
        <p:spPr>
          <a:xfrm>
            <a:off x="10875263" y="18875"/>
            <a:ext cx="1316737" cy="13585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4B90D-DE2B-5214-F1B8-001B29F6052F}"/>
              </a:ext>
            </a:extLst>
          </p:cNvPr>
          <p:cNvSpPr txBox="1"/>
          <p:nvPr/>
        </p:nvSpPr>
        <p:spPr>
          <a:xfrm>
            <a:off x="838200" y="1571806"/>
            <a:ext cx="10610850" cy="39087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5400" b="1" dirty="0">
                <a:cs typeface="Open Sans Hebrew" panose="00000500000000000000" pitchFamily="2" charset="-79"/>
              </a:rPr>
              <a:t>Ratchet based ion</a:t>
            </a:r>
          </a:p>
          <a:p>
            <a:pPr algn="ctr"/>
            <a:r>
              <a:rPr lang="en-US" sz="5400" b="1" dirty="0">
                <a:cs typeface="Open Sans Hebrew" panose="00000500000000000000" pitchFamily="2" charset="-79"/>
              </a:rPr>
              <a:t> movement simulator</a:t>
            </a:r>
          </a:p>
          <a:p>
            <a:pPr algn="ctr"/>
            <a:r>
              <a:rPr lang="en-US" sz="4400" b="1" dirty="0">
                <a:cs typeface="Open Sans Hebrew" panose="00000500000000000000" pitchFamily="2" charset="-79"/>
              </a:rPr>
              <a:t>Project Number</a:t>
            </a:r>
            <a:r>
              <a:rPr lang="he-IL" sz="4800" dirty="0">
                <a:cs typeface="Open Sans Hebrew" panose="00000500000000000000" pitchFamily="2" charset="-79"/>
              </a:rPr>
              <a:t>:</a:t>
            </a:r>
            <a:r>
              <a:rPr lang="en-US" sz="4800" dirty="0">
                <a:cs typeface="Open Sans Hebrew" panose="00000500000000000000" pitchFamily="2" charset="-79"/>
              </a:rPr>
              <a:t> 22-1-1-2475</a:t>
            </a:r>
          </a:p>
          <a:p>
            <a:pPr algn="ctr"/>
            <a:r>
              <a:rPr lang="en-US" sz="4400" b="1" dirty="0">
                <a:cs typeface="Open Sans Hebrew" panose="00000500000000000000" pitchFamily="2" charset="-79"/>
              </a:rPr>
              <a:t>Names</a:t>
            </a:r>
            <a:r>
              <a:rPr lang="en-US" sz="4400" dirty="0">
                <a:cs typeface="Open Sans Hebrew" panose="00000500000000000000" pitchFamily="2" charset="-79"/>
              </a:rPr>
              <a:t>: </a:t>
            </a:r>
            <a:r>
              <a:rPr lang="en-US" sz="4800" dirty="0">
                <a:cs typeface="Open Sans Hebrew" panose="00000500000000000000" pitchFamily="2" charset="-79"/>
              </a:rPr>
              <a:t>Yotam Gur &amp; Dor Ender</a:t>
            </a:r>
            <a:endParaRPr lang="he-IL" sz="4400" dirty="0">
              <a:cs typeface="Open Sans Hebrew" panose="00000500000000000000" pitchFamily="2" charset="-79"/>
            </a:endParaRPr>
          </a:p>
          <a:p>
            <a:pPr algn="ctr"/>
            <a:r>
              <a:rPr lang="en-US" sz="4400" b="1" dirty="0">
                <a:cs typeface="Open Sans Hebrew" panose="00000500000000000000" pitchFamily="2" charset="-79"/>
              </a:rPr>
              <a:t>Advisor</a:t>
            </a:r>
            <a:r>
              <a:rPr lang="he-IL" sz="4400" dirty="0">
                <a:cs typeface="Open Sans Hebrew" panose="00000500000000000000" pitchFamily="2" charset="-79"/>
              </a:rPr>
              <a:t>:</a:t>
            </a:r>
            <a:r>
              <a:rPr lang="en-US" sz="4400" dirty="0">
                <a:cs typeface="Open Sans Hebrew" panose="00000500000000000000" pitchFamily="2" charset="-79"/>
              </a:rPr>
              <a:t> Dr. Gideon </a:t>
            </a:r>
            <a:r>
              <a:rPr lang="en-US" sz="4400" dirty="0" err="1">
                <a:cs typeface="Open Sans Hebrew" panose="00000500000000000000" pitchFamily="2" charset="-79"/>
              </a:rPr>
              <a:t>Segev</a:t>
            </a:r>
            <a:endParaRPr lang="he-IL" sz="4400" dirty="0">
              <a:cs typeface="Open Sans Hebrew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74781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Beakers with solution on shelf in lab">
            <a:extLst>
              <a:ext uri="{FF2B5EF4-FFF2-40B4-BE49-F238E27FC236}">
                <a16:creationId xmlns:a16="http://schemas.microsoft.com/office/drawing/2014/main" id="{76BC9DD9-CE86-4132-F007-D35E31DE50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3048" y="0"/>
            <a:ext cx="12191999" cy="7183540"/>
          </a:xfrm>
          <a:prstGeom prst="rect">
            <a:avLst/>
          </a:prstGeom>
        </p:spPr>
      </p:pic>
      <p:sp>
        <p:nvSpPr>
          <p:cNvPr id="24" name="Title 3">
            <a:extLst>
              <a:ext uri="{FF2B5EF4-FFF2-40B4-BE49-F238E27FC236}">
                <a16:creationId xmlns:a16="http://schemas.microsoft.com/office/drawing/2014/main" id="{0EE72BC8-CED4-5841-B575-0089EC4591BA}"/>
              </a:ext>
            </a:extLst>
          </p:cNvPr>
          <p:cNvSpPr txBox="1">
            <a:spLocks/>
          </p:cNvSpPr>
          <p:nvPr/>
        </p:nvSpPr>
        <p:spPr>
          <a:xfrm>
            <a:off x="1097280" y="325550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200" b="1" dirty="0">
                <a:solidFill>
                  <a:srgbClr val="FFFFFF"/>
                </a:solidFill>
              </a:rPr>
              <a:t>Demonstration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97A11E8-8F25-49C3-8F7D-865FECFDFD18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41728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780CA3-E2BE-C5ED-C4A6-7D0F58D49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766" y="1284621"/>
            <a:ext cx="6444468" cy="48333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6BB72D-D23C-23E1-111E-067110A77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544" y="-237753"/>
            <a:ext cx="3410330" cy="1252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E7AEC47F-3B6D-B56F-2613-520B843F1F9C}"/>
                  </a:ext>
                </a:extLst>
              </p:cNvPr>
              <p:cNvSpPr/>
              <p:nvPr/>
            </p:nvSpPr>
            <p:spPr>
              <a:xfrm>
                <a:off x="8954033" y="2247526"/>
                <a:ext cx="2056334" cy="23589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Rachet Parameters: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=0.3 [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400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=0.6 [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sz="1400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=−0.5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=200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𝐻𝑧</m:t>
                          </m:r>
                        </m:e>
                      </m:d>
                    </m:oMath>
                  </m:oMathPara>
                </a14:m>
                <a:endParaRPr lang="en-US" sz="1400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Diffusion</m:t>
                      </m:r>
                      <m:r>
                        <m:rPr>
                          <m:nor/>
                        </m:rPr>
                        <a:rPr lang="en-US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coefficient</m:t>
                      </m:r>
                      <m:r>
                        <m:rPr>
                          <m:nor/>
                        </m:rPr>
                        <a:rPr lang="en-US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2</m:t>
                      </m:r>
                      <m:r>
                        <m:rPr>
                          <m:nor/>
                        </m:rPr>
                        <a:rPr lang="en-US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US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−5 [</m:t>
                      </m:r>
                      <m:r>
                        <m:rPr>
                          <m:nor/>
                        </m:rPr>
                        <a:rPr lang="en-US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cm</m:t>
                      </m:r>
                      <m:r>
                        <m:rPr>
                          <m:nor/>
                        </m:rPr>
                        <a:rPr lang="en-US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^2/</m:t>
                      </m:r>
                      <m:r>
                        <m:rPr>
                          <m:nor/>
                        </m:rPr>
                        <a:rPr lang="en-US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  </m:t>
                      </m:r>
                    </m:oMath>
                  </m:oMathPara>
                </a14:m>
                <a:endParaRPr lang="en-IL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E7AEC47F-3B6D-B56F-2613-520B843F1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4033" y="2247526"/>
                <a:ext cx="2056334" cy="23589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160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3733BE-B29C-59DD-9611-550F2EA22DDA}"/>
              </a:ext>
            </a:extLst>
          </p:cNvPr>
          <p:cNvGrpSpPr/>
          <p:nvPr/>
        </p:nvGrpSpPr>
        <p:grpSpPr>
          <a:xfrm>
            <a:off x="69111" y="912625"/>
            <a:ext cx="6375991" cy="4792626"/>
            <a:chOff x="2434855" y="1382232"/>
            <a:chExt cx="6375991" cy="479262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B389E61-F640-DF1A-D280-A1850FCEE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4855" y="1392865"/>
              <a:ext cx="6375991" cy="478199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2C90CF0-1F3E-CD03-3812-C27A70FA53A3}"/>
                </a:ext>
              </a:extLst>
            </p:cNvPr>
            <p:cNvSpPr txBox="1"/>
            <p:nvPr/>
          </p:nvSpPr>
          <p:spPr>
            <a:xfrm>
              <a:off x="3565449" y="1382232"/>
              <a:ext cx="3696587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algn="ctr" defTabSz="914400" rtl="1" eaLnBrk="1" latinLnBrk="0" hangingPunct="1"/>
              <a:r>
                <a:rPr lang="en-US" sz="1600" dirty="0"/>
                <a:t>Velocity Map of Potassium ions [cm/s]</a:t>
              </a:r>
            </a:p>
            <a:p>
              <a:pPr marL="0" algn="ctr" defTabSz="914400" rtl="1" eaLnBrk="1" latinLnBrk="0" hangingPunct="1"/>
              <a:r>
                <a:rPr lang="en-US" sz="1600" dirty="0"/>
                <a:t>Duty Cycle = 30%</a:t>
              </a:r>
              <a:endParaRPr lang="en-IL" sz="16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46292E5-8AA5-339B-73A1-04263FDE72BA}"/>
              </a:ext>
            </a:extLst>
          </p:cNvPr>
          <p:cNvGrpSpPr/>
          <p:nvPr/>
        </p:nvGrpSpPr>
        <p:grpSpPr>
          <a:xfrm>
            <a:off x="6095999" y="915282"/>
            <a:ext cx="6375992" cy="4797943"/>
            <a:chOff x="6095999" y="1216373"/>
            <a:chExt cx="6375992" cy="479794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6AC4E61-A405-95FE-25F7-2BB4ADF2D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5999" y="1232322"/>
              <a:ext cx="6375992" cy="478199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79FB05B-CFDB-7405-2074-3A1B4CD87459}"/>
                </a:ext>
              </a:extLst>
            </p:cNvPr>
            <p:cNvSpPr txBox="1"/>
            <p:nvPr/>
          </p:nvSpPr>
          <p:spPr>
            <a:xfrm>
              <a:off x="7159257" y="1216373"/>
              <a:ext cx="3696587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algn="ctr" defTabSz="914400" rtl="1" eaLnBrk="1" latinLnBrk="0" hangingPunct="1"/>
              <a:r>
                <a:rPr lang="en-US" sz="1600" dirty="0"/>
                <a:t>Velocity Map of Sodium ions [cm/s]</a:t>
              </a:r>
            </a:p>
            <a:p>
              <a:pPr marL="0" algn="ctr" defTabSz="914400" rtl="1" eaLnBrk="1" latinLnBrk="0" hangingPunct="1"/>
              <a:r>
                <a:rPr lang="en-US" sz="1600" dirty="0"/>
                <a:t>Duty Cycle = 30%</a:t>
              </a:r>
              <a:endParaRPr lang="en-IL" sz="16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EC4645D-A367-B49C-D9A7-AD1761F5ECC2}"/>
              </a:ext>
            </a:extLst>
          </p:cNvPr>
          <p:cNvGrpSpPr/>
          <p:nvPr/>
        </p:nvGrpSpPr>
        <p:grpSpPr>
          <a:xfrm>
            <a:off x="7592148" y="923258"/>
            <a:ext cx="3616711" cy="4726800"/>
            <a:chOff x="5576208" y="6547345"/>
            <a:chExt cx="3616711" cy="472347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A2014FE-B728-6D08-6DEA-93F93AF119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3903" b="4844"/>
            <a:stretch/>
          </p:blipFill>
          <p:spPr>
            <a:xfrm>
              <a:off x="5576208" y="6547345"/>
              <a:ext cx="3168502" cy="207012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3C808B9-1E87-A97A-1306-30C682EEE4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7383"/>
            <a:stretch/>
          </p:blipFill>
          <p:spPr>
            <a:xfrm>
              <a:off x="5576208" y="9095316"/>
              <a:ext cx="3616711" cy="2175505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8A9610A-2798-ECC7-2D41-02A3953647A6}"/>
              </a:ext>
            </a:extLst>
          </p:cNvPr>
          <p:cNvSpPr txBox="1"/>
          <p:nvPr/>
        </p:nvSpPr>
        <p:spPr>
          <a:xfrm>
            <a:off x="4655286" y="5589739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Simulation’s parameters:</a:t>
            </a:r>
          </a:p>
          <a:p>
            <a:pPr algn="ctr"/>
            <a:r>
              <a:rPr lang="en-IL" dirty="0"/>
              <a:t>Amplitude=1V</a:t>
            </a:r>
          </a:p>
          <a:p>
            <a:pPr algn="ctr"/>
            <a:r>
              <a:rPr lang="en-IL" dirty="0"/>
              <a:t>Alpha=-1</a:t>
            </a:r>
          </a:p>
          <a:p>
            <a:pPr algn="ctr"/>
            <a:r>
              <a:rPr lang="en-IL" dirty="0"/>
              <a:t>Frequency=100 KHz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90FBBC5-4345-47EA-7D87-7F173501F104}"/>
              </a:ext>
            </a:extLst>
          </p:cNvPr>
          <p:cNvGrpSpPr/>
          <p:nvPr/>
        </p:nvGrpSpPr>
        <p:grpSpPr>
          <a:xfrm>
            <a:off x="2370167" y="4042203"/>
            <a:ext cx="7116745" cy="1104265"/>
            <a:chOff x="2370167" y="4042203"/>
            <a:chExt cx="7116745" cy="110426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554502C-FC45-E0C7-65C9-8C45F4D8FEB4}"/>
                </a:ext>
              </a:extLst>
            </p:cNvPr>
            <p:cNvSpPr/>
            <p:nvPr/>
          </p:nvSpPr>
          <p:spPr>
            <a:xfrm>
              <a:off x="2370167" y="4042203"/>
              <a:ext cx="1105787" cy="109009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D3EE97B-06C4-A18F-0710-E3900197F345}"/>
                </a:ext>
              </a:extLst>
            </p:cNvPr>
            <p:cNvSpPr/>
            <p:nvPr/>
          </p:nvSpPr>
          <p:spPr>
            <a:xfrm>
              <a:off x="8381125" y="4056377"/>
              <a:ext cx="1105787" cy="109009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6AAB2582-1BB5-21D4-63F0-C679080DBA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8544" y="-237753"/>
            <a:ext cx="3410330" cy="125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94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13</a:t>
            </a:fld>
            <a:endParaRPr lang="en-US"/>
          </a:p>
        </p:txBody>
      </p:sp>
      <p:pic>
        <p:nvPicPr>
          <p:cNvPr id="11" name="Picture 10" descr="A picture containing text, screenshot, diagram, number&#10;&#10;Description automatically generated">
            <a:extLst>
              <a:ext uri="{FF2B5EF4-FFF2-40B4-BE49-F238E27FC236}">
                <a16:creationId xmlns:a16="http://schemas.microsoft.com/office/drawing/2014/main" id="{8AD224E8-F69C-E657-46DE-685B84EC22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63" t="5194" r="10463" b="1357"/>
          <a:stretch/>
        </p:blipFill>
        <p:spPr>
          <a:xfrm>
            <a:off x="3485425" y="1197012"/>
            <a:ext cx="5221148" cy="4463976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D2D48A-D01C-8C93-AECF-5886724E62C8}"/>
              </a:ext>
            </a:extLst>
          </p:cNvPr>
          <p:cNvSpPr txBox="1"/>
          <p:nvPr/>
        </p:nvSpPr>
        <p:spPr>
          <a:xfrm rot="16200000">
            <a:off x="7422925" y="3275111"/>
            <a:ext cx="255823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IL" sz="1400" dirty="0"/>
              <a:t>eparation Velocity [cm/s]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44B74B-389F-E042-26D4-617DCC6AB837}"/>
              </a:ext>
            </a:extLst>
          </p:cNvPr>
          <p:cNvSpPr txBox="1"/>
          <p:nvPr/>
        </p:nvSpPr>
        <p:spPr>
          <a:xfrm>
            <a:off x="3929352" y="1014835"/>
            <a:ext cx="370013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L" sz="2400" dirty="0"/>
              <a:t>Separation Score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653FBB-749C-DE63-7D48-DB060D49C7EA}"/>
              </a:ext>
            </a:extLst>
          </p:cNvPr>
          <p:cNvSpPr txBox="1"/>
          <p:nvPr/>
        </p:nvSpPr>
        <p:spPr>
          <a:xfrm>
            <a:off x="4152636" y="5843165"/>
            <a:ext cx="347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cs typeface="Open Sans Hebrew" panose="00000500000000000000" pitchFamily="2" charset="-79"/>
              </a:rPr>
              <a:t>*Score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Open Sans Hebrew" panose="00000500000000000000" pitchFamily="2" charset="-79"/>
              </a:rPr>
              <a:t> 0 (white) is nonseparation.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AFB34C-2AA2-9C54-5966-E138D5586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544" y="-237753"/>
            <a:ext cx="3410330" cy="12525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E7AEC47F-3B6D-B56F-2613-520B843F1F9C}"/>
                  </a:ext>
                </a:extLst>
              </p:cNvPr>
              <p:cNvSpPr/>
              <p:nvPr/>
            </p:nvSpPr>
            <p:spPr>
              <a:xfrm>
                <a:off x="9297466" y="1993879"/>
                <a:ext cx="2056334" cy="288760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Rachet Parameters: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sz="1400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=−0.5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=200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𝐻𝑧</m:t>
                          </m:r>
                        </m:e>
                      </m:d>
                    </m:oMath>
                  </m:oMathPara>
                </a14:m>
                <a:endParaRPr lang="en-US" sz="1400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Diffusion</m:t>
                      </m:r>
                      <m:r>
                        <m:rPr>
                          <m:nor/>
                        </m:rPr>
                        <a:rPr lang="en-US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coefficient</m:t>
                      </m:r>
                      <m:r>
                        <m:rPr>
                          <m:nor/>
                        </m:rPr>
                        <a:rPr lang="en-US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2</m:t>
                      </m:r>
                      <m:r>
                        <m:rPr>
                          <m:nor/>
                        </m:rPr>
                        <a:rPr lang="en-US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US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−5 &amp; 1.2</m:t>
                      </m:r>
                      <m:r>
                        <m:rPr>
                          <m:nor/>
                        </m:rPr>
                        <a:rPr lang="en-US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 [</m:t>
                      </m:r>
                      <m:r>
                        <m:rPr>
                          <m:nor/>
                        </m:rPr>
                        <a:rPr lang="en-US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cm</m:t>
                      </m:r>
                      <m:r>
                        <m:rPr>
                          <m:nor/>
                        </m:rPr>
                        <a:rPr lang="en-US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^2/</m:t>
                      </m:r>
                      <m:r>
                        <m:rPr>
                          <m:nor/>
                        </m:rPr>
                        <a:rPr lang="en-US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IL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E7AEC47F-3B6D-B56F-2613-520B843F1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7466" y="1993879"/>
                <a:ext cx="2056334" cy="28876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8284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14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92FAA5-CF5F-3592-3E72-CFBE0A1FE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114" y="1020820"/>
            <a:ext cx="8953674" cy="575183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BC40229-E445-0ACB-66D6-642F5D67E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544" y="-237753"/>
            <a:ext cx="3410330" cy="12525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3247AD4E-B916-C348-6CBB-B360B2972624}"/>
                  </a:ext>
                </a:extLst>
              </p:cNvPr>
              <p:cNvSpPr/>
              <p:nvPr/>
            </p:nvSpPr>
            <p:spPr>
              <a:xfrm>
                <a:off x="10288358" y="171138"/>
                <a:ext cx="1643666" cy="169337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Rachet Parameters: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=0.3 [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400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=0.6 [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sz="1400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=−0.5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=200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𝐻𝑧</m:t>
                          </m:r>
                        </m:e>
                      </m:d>
                    </m:oMath>
                  </m:oMathPara>
                </a14:m>
                <a:endParaRPr lang="en-US" sz="1400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IL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3247AD4E-B916-C348-6CBB-B360B2972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8358" y="171138"/>
                <a:ext cx="1643666" cy="16933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262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97A11E8-8F25-49C3-8F7D-865FECFDFD18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1E93BE-F419-8609-7FD1-FC3C70D187A9}"/>
              </a:ext>
            </a:extLst>
          </p:cNvPr>
          <p:cNvSpPr txBox="1"/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b="0" dirty="0">
                <a:effectLst/>
              </a:rPr>
              <a:t>The rachet can separate Sodium from Potassium.</a:t>
            </a:r>
          </a:p>
          <a:p>
            <a:pPr marL="45720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200" dirty="0"/>
          </a:p>
          <a:p>
            <a:pPr marL="45720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b="0" dirty="0">
                <a:effectLst/>
              </a:rPr>
              <a:t>Best separations were performed under the following parameter:</a:t>
            </a:r>
          </a:p>
          <a:p>
            <a:pPr lvl="3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0" dirty="0">
                <a:effectLst/>
              </a:rPr>
              <a:t>Amplitu</a:t>
            </a:r>
            <a:r>
              <a:rPr lang="en-US" sz="2200" dirty="0"/>
              <a:t>de ≈ 2 [V]</a:t>
            </a:r>
            <a:endParaRPr lang="en-US" sz="2200" b="0" dirty="0">
              <a:effectLst/>
            </a:endParaRPr>
          </a:p>
          <a:p>
            <a:pPr lvl="3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0" dirty="0">
                <a:effectLst/>
              </a:rPr>
              <a:t>Alpha ≈ -0.5</a:t>
            </a:r>
          </a:p>
          <a:p>
            <a:pPr lvl="3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Frequency ≈ 200-300 [</a:t>
            </a:r>
            <a:r>
              <a:rPr lang="en-US" sz="2200" dirty="0" err="1"/>
              <a:t>KHz</a:t>
            </a:r>
            <a:r>
              <a:rPr lang="en-US" sz="2200" dirty="0"/>
              <a:t>]</a:t>
            </a:r>
          </a:p>
          <a:p>
            <a:pPr lvl="3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0" dirty="0">
                <a:effectLst/>
              </a:rPr>
              <a:t>Duty Cycle ≈ </a:t>
            </a:r>
            <a:r>
              <a:rPr lang="en-US" sz="2200" dirty="0"/>
              <a:t>0.25-0.4</a:t>
            </a:r>
          </a:p>
          <a:p>
            <a:pPr lvl="3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22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72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97A11E8-8F25-49C3-8F7D-865FECFDFD18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F21C9A8-7A21-5AC7-7A4F-FC179F195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088696"/>
              </p:ext>
            </p:extLst>
          </p:nvPr>
        </p:nvGraphicFramePr>
        <p:xfrm>
          <a:off x="1432814" y="1889125"/>
          <a:ext cx="9323324" cy="4481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117">
                  <a:extLst>
                    <a:ext uri="{9D8B030D-6E8A-4147-A177-3AD203B41FA5}">
                      <a16:colId xmlns:a16="http://schemas.microsoft.com/office/drawing/2014/main" val="2369356727"/>
                    </a:ext>
                  </a:extLst>
                </a:gridCol>
                <a:gridCol w="2902698">
                  <a:extLst>
                    <a:ext uri="{9D8B030D-6E8A-4147-A177-3AD203B41FA5}">
                      <a16:colId xmlns:a16="http://schemas.microsoft.com/office/drawing/2014/main" val="216570654"/>
                    </a:ext>
                  </a:extLst>
                </a:gridCol>
                <a:gridCol w="2787509">
                  <a:extLst>
                    <a:ext uri="{9D8B030D-6E8A-4147-A177-3AD203B41FA5}">
                      <a16:colId xmlns:a16="http://schemas.microsoft.com/office/drawing/2014/main" val="2060012696"/>
                    </a:ext>
                  </a:extLst>
                </a:gridCol>
              </a:tblGrid>
              <a:tr h="846048">
                <a:tc>
                  <a:txBody>
                    <a:bodyPr/>
                    <a:lstStyle/>
                    <a:p>
                      <a:pPr algn="ctr"/>
                      <a:r>
                        <a:rPr lang="en-IL" sz="200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2000" dirty="0"/>
                        <a:t>Article original simulation</a:t>
                      </a:r>
                      <a:r>
                        <a:rPr lang="en-US" sz="2000" dirty="0"/>
                        <a:t> (via </a:t>
                      </a:r>
                      <a:r>
                        <a:rPr lang="en-US" sz="2000" dirty="0" err="1"/>
                        <a:t>comsol</a:t>
                      </a:r>
                      <a:r>
                        <a:rPr lang="en-US" sz="2000"/>
                        <a:t>)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2000" dirty="0"/>
                        <a:t>New simulation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947321"/>
                  </a:ext>
                </a:extLst>
              </a:tr>
              <a:tr h="490171">
                <a:tc>
                  <a:txBody>
                    <a:bodyPr/>
                    <a:lstStyle/>
                    <a:p>
                      <a:r>
                        <a:rPr lang="en-IL" sz="2000" dirty="0"/>
                        <a:t>Amplitude [V]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20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050577"/>
                  </a:ext>
                </a:extLst>
              </a:tr>
              <a:tr h="490171">
                <a:tc>
                  <a:txBody>
                    <a:bodyPr/>
                    <a:lstStyle/>
                    <a:p>
                      <a:r>
                        <a:rPr lang="en-IL" sz="2000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2000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2000" dirty="0"/>
                        <a:t>-0.5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115560"/>
                  </a:ext>
                </a:extLst>
              </a:tr>
              <a:tr h="490171">
                <a:tc>
                  <a:txBody>
                    <a:bodyPr/>
                    <a:lstStyle/>
                    <a:p>
                      <a:r>
                        <a:rPr lang="en-IL" sz="2000" dirty="0"/>
                        <a:t>Frequency [KHz]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2000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20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6454"/>
                  </a:ext>
                </a:extLst>
              </a:tr>
              <a:tr h="490171">
                <a:tc>
                  <a:txBody>
                    <a:bodyPr/>
                    <a:lstStyle/>
                    <a:p>
                      <a:r>
                        <a:rPr lang="en-IL" sz="2000" dirty="0"/>
                        <a:t>Duty 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2000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2000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847359"/>
                  </a:ext>
                </a:extLst>
              </a:tr>
              <a:tr h="490171">
                <a:tc>
                  <a:txBody>
                    <a:bodyPr/>
                    <a:lstStyle/>
                    <a:p>
                      <a:r>
                        <a:rPr lang="en-IL" sz="2000" dirty="0"/>
                        <a:t>First Peak Location (x1) [um]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20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20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71353"/>
                  </a:ext>
                </a:extLst>
              </a:tr>
              <a:tr h="483456">
                <a:tc>
                  <a:txBody>
                    <a:bodyPr/>
                    <a:lstStyle/>
                    <a:p>
                      <a:r>
                        <a:rPr lang="en-IL" sz="2000" dirty="0"/>
                        <a:t>Second Peak Location (x2) [um]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20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20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833579"/>
                  </a:ext>
                </a:extLst>
              </a:tr>
              <a:tr h="483456">
                <a:tc>
                  <a:txBody>
                    <a:bodyPr/>
                    <a:lstStyle/>
                    <a:p>
                      <a:r>
                        <a:rPr lang="en-IL" sz="2000" dirty="0"/>
                        <a:t>Separation Velocity [cm/s]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2000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953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626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Work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97A11E8-8F25-49C3-8F7D-865FECFDFD18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1E93BE-F419-8609-7FD1-FC3C70D187A9}"/>
              </a:ext>
            </a:extLst>
          </p:cNvPr>
          <p:cNvSpPr txBox="1"/>
          <p:nvPr/>
        </p:nvSpPr>
        <p:spPr>
          <a:xfrm>
            <a:off x="838200" y="1929384"/>
            <a:ext cx="10515600" cy="3796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b="0" dirty="0">
                <a:effectLst/>
              </a:rPr>
              <a:t>The </a:t>
            </a:r>
            <a:r>
              <a:rPr lang="en-US" sz="3200" dirty="0"/>
              <a:t>simulation</a:t>
            </a:r>
            <a:r>
              <a:rPr lang="en-US" sz="3200" b="0" dirty="0">
                <a:effectLst/>
              </a:rPr>
              <a:t> can be improved using AI and hopefully yield higher </a:t>
            </a:r>
            <a:r>
              <a:rPr lang="en-US" sz="3200" dirty="0"/>
              <a:t>performance</a:t>
            </a:r>
            <a:endParaRPr lang="en-US" sz="3200" b="0" dirty="0">
              <a:effectLst/>
            </a:endParaRPr>
          </a:p>
          <a:p>
            <a:pPr marL="228600"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endParaRPr lang="en-US" sz="3200" dirty="0"/>
          </a:p>
          <a:p>
            <a:pPr marL="45720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/>
              <a:t>Consider the effect of relations </a:t>
            </a:r>
            <a:r>
              <a:rPr lang="en-US" sz="3200"/>
              <a:t>between different ions</a:t>
            </a:r>
            <a:endParaRPr lang="en-US" sz="3200" dirty="0"/>
          </a:p>
          <a:p>
            <a:pPr marL="45720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3200" b="0" dirty="0">
              <a:effectLst/>
            </a:endParaRPr>
          </a:p>
          <a:p>
            <a:pPr marL="45720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effectLst/>
              </a:rPr>
              <a:t>Consider the charge of the ions</a:t>
            </a:r>
          </a:p>
        </p:txBody>
      </p:sp>
    </p:spTree>
    <p:extLst>
      <p:ext uri="{BB962C8B-B14F-4D97-AF65-F5344CB8AC3E}">
        <p14:creationId xmlns:p14="http://schemas.microsoft.com/office/powerpoint/2010/main" val="2476375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56745"/>
            <a:ext cx="12191999" cy="53354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Documentation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7/17/23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pic>
        <p:nvPicPr>
          <p:cNvPr id="2" name="תמונה 5">
            <a:extLst>
              <a:ext uri="{FF2B5EF4-FFF2-40B4-BE49-F238E27FC236}">
                <a16:creationId xmlns:a16="http://schemas.microsoft.com/office/drawing/2014/main" id="{2E85EBFC-4947-1CE2-7247-19B217E307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80801" b="-9723"/>
          <a:stretch/>
        </p:blipFill>
        <p:spPr>
          <a:xfrm>
            <a:off x="10875263" y="18875"/>
            <a:ext cx="1316737" cy="13585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D22EA3-41DC-89EE-89DB-A600814FA5A9}"/>
              </a:ext>
            </a:extLst>
          </p:cNvPr>
          <p:cNvSpPr txBox="1"/>
          <p:nvPr/>
        </p:nvSpPr>
        <p:spPr>
          <a:xfrm>
            <a:off x="3192839" y="2768846"/>
            <a:ext cx="6099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1" eaLnBrk="1" latinLnBrk="0" hangingPunct="1"/>
            <a:r>
              <a:rPr lang="en-IL" dirty="0"/>
              <a:t>https://github.com/enderdor/RIMS.git</a:t>
            </a:r>
          </a:p>
        </p:txBody>
      </p:sp>
    </p:spTree>
    <p:extLst>
      <p:ext uri="{BB962C8B-B14F-4D97-AF65-F5344CB8AC3E}">
        <p14:creationId xmlns:p14="http://schemas.microsoft.com/office/powerpoint/2010/main" val="308915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Subject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97A11E8-8F25-49C3-8F7D-865FECFDFD1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E40E6-BF92-2383-EA16-F5D6A4764C19}"/>
              </a:ext>
            </a:extLst>
          </p:cNvPr>
          <p:cNvSpPr txBox="1"/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/>
              <a:t>Implementation of AI algorithms to optimize ion separation in advanced ratchet systems to receive ultimate potential profiles parameters to separate ions</a:t>
            </a:r>
          </a:p>
        </p:txBody>
      </p:sp>
    </p:spTree>
    <p:extLst>
      <p:ext uri="{BB962C8B-B14F-4D97-AF65-F5344CB8AC3E}">
        <p14:creationId xmlns:p14="http://schemas.microsoft.com/office/powerpoint/2010/main" val="433943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000" b="1" dirty="0"/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Part of ongoing development of selective ion pump.</a:t>
            </a:r>
          </a:p>
          <a:p>
            <a:r>
              <a:rPr lang="en-US" sz="2200" dirty="0"/>
              <a:t>Monte-Carlo calculations</a:t>
            </a:r>
          </a:p>
          <a:p>
            <a:r>
              <a:rPr lang="en-US" sz="2200" dirty="0"/>
              <a:t>AI Algorithm- simulation optimization</a:t>
            </a:r>
          </a:p>
          <a:p>
            <a:endParaRPr lang="en-US" sz="2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7A11E8-8F25-49C3-8F7D-865FECFDFD1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FF0BDC-8406-20A1-8F14-9E80608D2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021328"/>
            <a:ext cx="6903720" cy="481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483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6013" y="1550268"/>
            <a:ext cx="3429000" cy="3410712"/>
          </a:xfrm>
        </p:spPr>
        <p:txBody>
          <a:bodyPr anchor="t">
            <a:normAutofit/>
          </a:bodyPr>
          <a:lstStyle/>
          <a:p>
            <a:pPr marL="514350" marR="0" lvl="0" indent="-514350" defTabSz="2519995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>
                <a:cs typeface="Open Sans Hebrew" panose="00000500000000000000" pitchFamily="2" charset="-79"/>
              </a:rPr>
              <a:t>W</a:t>
            </a:r>
            <a:r>
              <a:rPr lang="en-US" sz="2200" b="0" kern="1200" dirty="0">
                <a:effectLst/>
                <a:latin typeface="+mn-lt"/>
                <a:ea typeface="+mn-ea"/>
                <a:cs typeface="Open Sans Hebrew" panose="00000500000000000000" pitchFamily="2" charset="-79"/>
              </a:rPr>
              <a:t>ater desalination systems.</a:t>
            </a:r>
          </a:p>
          <a:p>
            <a:pPr marL="514350" marR="0" lvl="0" indent="-514350" defTabSz="2519995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b="0" kern="1200" dirty="0">
                <a:effectLst/>
                <a:latin typeface="+mn-lt"/>
                <a:ea typeface="+mn-ea"/>
                <a:cs typeface="Open Sans Hebrew" panose="00000500000000000000" pitchFamily="2" charset="-79"/>
              </a:rPr>
              <a:t>Extraction of metals out of sea water.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7A11E8-8F25-49C3-8F7D-865FECFDFD1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CF2538-8B1B-276C-1CA9-6A23CDE7C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596" y="767244"/>
            <a:ext cx="6972391" cy="497676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692D14F-AD85-58ED-2EA9-6CAC3F18D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013" y="1562152"/>
            <a:ext cx="8221520" cy="497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DD342C-9EC3-2B4B-47EC-94DE8700E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58" y="211648"/>
            <a:ext cx="3513877" cy="133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1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Goals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09414" y="2492375"/>
            <a:ext cx="7860974" cy="3483864"/>
          </a:xfrm>
        </p:spPr>
        <p:txBody>
          <a:bodyPr>
            <a:normAutofit/>
          </a:bodyPr>
          <a:lstStyle/>
          <a:p>
            <a:pPr marL="514350" marR="0" lvl="0" indent="-514350" defTabSz="25199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kern="1200" dirty="0"/>
              <a:t>Improve simulation’s running time.</a:t>
            </a:r>
          </a:p>
          <a:p>
            <a:pPr marL="514350" indent="-514350" defTabSz="2519995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/>
              <a:t>Proof of ability of the system to separate ions.</a:t>
            </a:r>
            <a:endParaRPr lang="en-US" kern="1200" dirty="0"/>
          </a:p>
          <a:p>
            <a:pPr marL="514350" marR="0" lvl="0" indent="-514350" defTabSz="25199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kern="1200" dirty="0"/>
              <a:t>AI algorithm to find best separation parameters.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7A11E8-8F25-49C3-8F7D-865FECFDFD1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13" name="Picture 10" descr="Graph on document with pen">
            <a:extLst>
              <a:ext uri="{FF2B5EF4-FFF2-40B4-BE49-F238E27FC236}">
                <a16:creationId xmlns:a16="http://schemas.microsoft.com/office/drawing/2014/main" id="{1EDF9DD1-3DA7-0BB4-A18A-A6CAC3BA61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99" r="23416" b="-2"/>
          <a:stretch/>
        </p:blipFill>
        <p:spPr>
          <a:xfrm>
            <a:off x="0" y="0"/>
            <a:ext cx="3409414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001FB6-6677-671B-5F26-B4CF94BC2D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900"/>
          <a:stretch/>
        </p:blipFill>
        <p:spPr>
          <a:xfrm>
            <a:off x="3842772" y="2023769"/>
            <a:ext cx="4506455" cy="41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0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b="1"/>
              <a:t>Block Diagram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7A11E8-8F25-49C3-8F7D-865FECFDFD18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9C0CACE-E5A8-B7D7-80AA-63B5B08A9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031" y="3127673"/>
            <a:ext cx="10911847" cy="19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4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10609" y="2058482"/>
            <a:ext cx="10515600" cy="67406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Monte-Carlo calculations </a:t>
            </a:r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2926EE5-EB70-FAF1-C792-06D7CBB132DD}"/>
                  </a:ext>
                </a:extLst>
              </p:cNvPr>
              <p:cNvSpPr txBox="1"/>
              <p:nvPr/>
            </p:nvSpPr>
            <p:spPr>
              <a:xfrm>
                <a:off x="2942085" y="2568414"/>
                <a:ext cx="52425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</m:oMath>
                  </m:oMathPara>
                </a14:m>
                <a:endParaRPr lang="en-IL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2926EE5-EB70-FAF1-C792-06D7CBB13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085" y="2568414"/>
                <a:ext cx="5242560" cy="523220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39232A12-1254-AD80-622E-07D606026932}"/>
              </a:ext>
            </a:extLst>
          </p:cNvPr>
          <p:cNvSpPr txBox="1">
            <a:spLocks/>
          </p:cNvSpPr>
          <p:nvPr/>
        </p:nvSpPr>
        <p:spPr>
          <a:xfrm>
            <a:off x="710609" y="3822060"/>
            <a:ext cx="10515600" cy="674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4000" dirty="0"/>
              <a:t>Smooth potential profiles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AEF7C4-64E7-94D8-56BB-CE51758078F6}"/>
              </a:ext>
            </a:extLst>
          </p:cNvPr>
          <p:cNvGrpSpPr/>
          <p:nvPr/>
        </p:nvGrpSpPr>
        <p:grpSpPr>
          <a:xfrm>
            <a:off x="1807535" y="4452731"/>
            <a:ext cx="7372541" cy="2192618"/>
            <a:chOff x="1807535" y="4452731"/>
            <a:chExt cx="7372541" cy="219261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E66FED6-D252-6B8B-A6D9-05F1A06925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3903" b="4844"/>
            <a:stretch/>
          </p:blipFill>
          <p:spPr>
            <a:xfrm>
              <a:off x="1807535" y="4452731"/>
              <a:ext cx="3168502" cy="207012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8104340-4453-429D-3465-D617B23B3E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383"/>
            <a:stretch/>
          </p:blipFill>
          <p:spPr>
            <a:xfrm>
              <a:off x="5563365" y="4469844"/>
              <a:ext cx="3616711" cy="2175505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6626DED5-6D95-85C2-FC06-FEA758F94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0711" y="88220"/>
            <a:ext cx="6593197" cy="1161796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B16B5A0-916E-5F71-95B0-45550F85D982}"/>
              </a:ext>
            </a:extLst>
          </p:cNvPr>
          <p:cNvSpPr/>
          <p:nvPr/>
        </p:nvSpPr>
        <p:spPr>
          <a:xfrm>
            <a:off x="6833722" y="571077"/>
            <a:ext cx="1105787" cy="6740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B6057F-99EE-B4A7-515A-DD3DED69B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385" y="-89798"/>
            <a:ext cx="3701903" cy="1359680"/>
          </a:xfrm>
          <a:prstGeom prst="rect">
            <a:avLst/>
          </a:prstGeom>
        </p:spPr>
      </p:pic>
      <p:sp>
        <p:nvSpPr>
          <p:cNvPr id="3" name="מלבן 2"/>
          <p:cNvSpPr/>
          <p:nvPr/>
        </p:nvSpPr>
        <p:spPr>
          <a:xfrm>
            <a:off x="3573194" y="3221502"/>
            <a:ext cx="7413674" cy="600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מלבן 3"/>
              <p:cNvSpPr/>
              <p:nvPr/>
            </p:nvSpPr>
            <p:spPr>
              <a:xfrm>
                <a:off x="2983863" y="3145376"/>
                <a:ext cx="769971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en-US" dirty="0"/>
                  <a:t>ions’ random motion representing diffusion movement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velocity due to electrical field </a:t>
                </a:r>
                <a:endParaRPr lang="en-IL" dirty="0"/>
              </a:p>
            </p:txBody>
          </p:sp>
        </mc:Choice>
        <mc:Fallback xmlns="">
          <p:sp>
            <p:nvSpPr>
              <p:cNvPr id="4" name="מלבן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863" y="3145376"/>
                <a:ext cx="7699717" cy="646331"/>
              </a:xfrm>
              <a:prstGeom prst="rect">
                <a:avLst/>
              </a:prstGeom>
              <a:blipFill>
                <a:blip r:embed="rId6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84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178122" y="1399174"/>
                <a:ext cx="10515600" cy="5139738"/>
              </a:xfrm>
            </p:spPr>
            <p:txBody>
              <a:bodyPr>
                <a:normAutofit fontScale="92500" lnSpcReduction="10000"/>
              </a:bodyPr>
              <a:lstStyle/>
              <a:p>
                <a:pPr marL="285750" indent="-285750"/>
                <a:r>
                  <a:rPr lang="en-US" sz="4000" dirty="0">
                    <a:cs typeface="Open Sans Hebrew" panose="00000500000000000000" pitchFamily="2" charset="-79"/>
                  </a:rPr>
                  <a:t>Serial Processing </a:t>
                </a:r>
                <a:r>
                  <a:rPr lang="en-US" sz="4000" dirty="0">
                    <a:cs typeface="Open Sans Hebrew" panose="00000500000000000000" pitchFamily="2" charset="-79"/>
                    <a:sym typeface="Wingdings" pitchFamily="2" charset="2"/>
                  </a:rPr>
                  <a:t> Parallel Processing</a:t>
                </a:r>
              </a:p>
              <a:p>
                <a:pPr marL="0" indent="0">
                  <a:buNone/>
                </a:pPr>
                <a:endParaRPr lang="en-US" sz="4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4000" dirty="0"/>
                  <a:t>Data Base</a:t>
                </a:r>
              </a:p>
              <a:p>
                <a:pPr marL="0" indent="0">
                  <a:buNone/>
                </a:pPr>
                <a:endParaRPr lang="en-US" sz="4000" b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Open Sans Hebrew" panose="00000500000000000000" pitchFamily="2" charset="-79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4000" dirty="0">
                    <a:cs typeface="Open Sans Hebrew" panose="00000500000000000000" pitchFamily="2" charset="-79"/>
                  </a:rPr>
                  <a:t>T</a:t>
                </a:r>
                <a:r>
                  <a:rPr lang="en-US" sz="40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Open Sans Hebrew" panose="00000500000000000000" pitchFamily="2" charset="-79"/>
                  </a:rPr>
                  <a:t>arget Function:</a:t>
                </a:r>
                <a14:m>
                  <m:oMath xmlns:m="http://schemas.openxmlformats.org/officeDocument/2006/math">
                    <m:r>
                      <a:rPr lang="en-US" sz="4000" b="0" i="0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Open Sans Hebrew" panose="00000500000000000000" pitchFamily="2" charset="-79"/>
                      </a:rPr>
                      <m:t> </m:t>
                    </m:r>
                  </m:oMath>
                </a14:m>
                <a:endParaRPr lang="en-US" sz="4000" b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Open Sans Hebrew" panose="00000500000000000000" pitchFamily="2" charset="-79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4000" b="0" i="0" kern="12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+mn-ea"/>
                  <a:cs typeface="Open Sans Hebrew" panose="00000500000000000000" pitchFamily="2" charset="-79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Open Sans Hebrew" panose="00000500000000000000" pitchFamily="2" charset="-79"/>
                          </a:rPr>
                        </m:ctrlPr>
                      </m:sSubPr>
                      <m:e>
                        <m:r>
                          <a:rPr lang="en-US" sz="40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Open Sans Hebrew" panose="00000500000000000000" pitchFamily="2" charset="-79"/>
                          </a:rPr>
                          <m:t>    </m:t>
                        </m:r>
                        <m:r>
                          <a:rPr lang="en-US" sz="40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Open Sans Hebrew" panose="00000500000000000000" pitchFamily="2" charset="-79"/>
                          </a:rPr>
                          <m:t>𝑣</m:t>
                        </m:r>
                      </m:e>
                      <m:sub>
                        <m:r>
                          <a:rPr lang="en-US" sz="40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Open Sans Hebrew" panose="00000500000000000000" pitchFamily="2" charset="-79"/>
                          </a:rPr>
                          <m:t>1</m:t>
                        </m:r>
                      </m:sub>
                    </m:sSub>
                    <m:r>
                      <a:rPr lang="en-US" sz="4000" b="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Open Sans Hebrew" panose="00000500000000000000" pitchFamily="2" charset="-79"/>
                      </a:rPr>
                      <m:t>∙</m:t>
                    </m:r>
                    <m:sSub>
                      <m:sSubPr>
                        <m:ctrlPr>
                          <a:rPr lang="en-US" sz="40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Open Sans Hebrew" panose="00000500000000000000" pitchFamily="2" charset="-79"/>
                          </a:rPr>
                        </m:ctrlPr>
                      </m:sSubPr>
                      <m:e>
                        <m:r>
                          <a:rPr lang="en-US" sz="40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Open Sans Hebrew" panose="00000500000000000000" pitchFamily="2" charset="-79"/>
                          </a:rPr>
                          <m:t>𝑣</m:t>
                        </m:r>
                      </m:e>
                      <m:sub>
                        <m:r>
                          <a:rPr lang="en-US" sz="40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Open Sans Hebrew" panose="00000500000000000000" pitchFamily="2" charset="-79"/>
                          </a:rPr>
                          <m:t>2</m:t>
                        </m:r>
                      </m:sub>
                    </m:sSub>
                    <m:r>
                      <a:rPr lang="en-US" sz="4000" b="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Open Sans Hebrew" panose="00000500000000000000" pitchFamily="2" charset="-79"/>
                      </a:rPr>
                      <m:t>≤0  &amp;&amp;</m:t>
                    </m:r>
                    <m:func>
                      <m:funcPr>
                        <m:ctrlPr>
                          <a:rPr lang="en-US" sz="40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Open Sans Hebrew" panose="00000500000000000000" pitchFamily="2" charset="-7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000" b="0" i="0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Open Sans Hebrew" panose="00000500000000000000" pitchFamily="2" charset="-79"/>
                          </a:rPr>
                          <m:t>max</m:t>
                        </m:r>
                        <m:r>
                          <a:rPr lang="en-US" sz="4000" b="0" i="0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Open Sans Hebrew" panose="00000500000000000000" pitchFamily="2" charset="-79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4000" b="0" i="1" kern="120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Open Sans Hebrew" panose="00000500000000000000" pitchFamily="2" charset="-79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40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Open Sans Hebrew" panose="00000500000000000000" pitchFamily="2" charset="-79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40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Open Sans Hebrew" panose="00000500000000000000" pitchFamily="2" charset="-79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Open Sans Hebrew" panose="00000500000000000000" pitchFamily="2" charset="-79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40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Open Sans Hebrew" panose="00000500000000000000" pitchFamily="2" charset="-79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40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Open Sans Hebrew" panose="00000500000000000000" pitchFamily="2" charset="-79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40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Open Sans Hebrew" panose="00000500000000000000" pitchFamily="2" charset="-79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Open Sans Hebrew" panose="00000500000000000000" pitchFamily="2" charset="-79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40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Open Sans Hebrew" panose="00000500000000000000" pitchFamily="2" charset="-79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40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Open Sans Hebrew" panose="00000500000000000000" pitchFamily="2" charset="-79"/>
                  </a:rPr>
                  <a:t> 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40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Open Sans Hebrew" panose="00000500000000000000" pitchFamily="2" charset="-79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Open Sans Hebrew" panose="00000500000000000000" pitchFamily="2" charset="-79"/>
                          </a:rPr>
                        </m:ctrlPr>
                      </m:sSubPr>
                      <m:e>
                        <m:r>
                          <a:rPr lang="en-US" sz="40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Open Sans Hebrew" panose="00000500000000000000" pitchFamily="2" charset="-79"/>
                          </a:rPr>
                          <m:t>𝑣</m:t>
                        </m:r>
                      </m:e>
                      <m:sub>
                        <m:r>
                          <a:rPr lang="en-US" sz="40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Open Sans Hebrew" panose="00000500000000000000" pitchFamily="2" charset="-79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Open Sans Hebrew" panose="00000500000000000000" pitchFamily="2" charset="-79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Open Sans Hebrew" panose="00000500000000000000" pitchFamily="2" charset="-79"/>
                          </a:rPr>
                        </m:ctrlPr>
                      </m:sSubPr>
                      <m:e>
                        <m:r>
                          <a:rPr lang="en-US" sz="40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Open Sans Hebrew" panose="00000500000000000000" pitchFamily="2" charset="-79"/>
                          </a:rPr>
                          <m:t>𝑣</m:t>
                        </m:r>
                      </m:e>
                      <m:sub>
                        <m:r>
                          <a:rPr lang="en-US" sz="40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Open Sans Hebrew" panose="00000500000000000000" pitchFamily="2" charset="-79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40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Open Sans Hebrew" panose="00000500000000000000" pitchFamily="2" charset="-79"/>
                  </a:rPr>
                  <a:t> are the average  steady state velocities for the first and second ions, respectively.</a:t>
                </a:r>
              </a:p>
              <a:p>
                <a:pPr marL="0" indent="0" algn="l">
                  <a:buNone/>
                </a:pPr>
                <a:endParaRPr lang="en-US" sz="4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8122" y="1399174"/>
                <a:ext cx="10515600" cy="5139738"/>
              </a:xfrm>
              <a:blipFill>
                <a:blip r:embed="rId2"/>
                <a:stretch>
                  <a:fillRect l="-1568" t="-4187" b="-295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F805BB-0E82-5008-63A2-ED2F5661E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741" y="136525"/>
            <a:ext cx="6593197" cy="116179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568E79C-6281-5E87-577B-F4A03F5AE4CC}"/>
              </a:ext>
            </a:extLst>
          </p:cNvPr>
          <p:cNvSpPr/>
          <p:nvPr/>
        </p:nvSpPr>
        <p:spPr>
          <a:xfrm>
            <a:off x="5235741" y="624257"/>
            <a:ext cx="1105787" cy="6740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E4A9D4A-C77D-9387-A5EA-983444D607D4}"/>
              </a:ext>
            </a:extLst>
          </p:cNvPr>
          <p:cNvSpPr/>
          <p:nvPr/>
        </p:nvSpPr>
        <p:spPr>
          <a:xfrm>
            <a:off x="8365258" y="624257"/>
            <a:ext cx="1105787" cy="6740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AD580A-B489-606B-7646-80EB379638A2}"/>
              </a:ext>
            </a:extLst>
          </p:cNvPr>
          <p:cNvSpPr/>
          <p:nvPr/>
        </p:nvSpPr>
        <p:spPr>
          <a:xfrm>
            <a:off x="9903940" y="624257"/>
            <a:ext cx="1105787" cy="6740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D1FE09-84ED-76F7-4F29-F24EE2656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85" y="-89798"/>
            <a:ext cx="3701903" cy="1359680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38ACD7EE-3DCF-D8BD-320D-FDD90F919A5A}"/>
              </a:ext>
            </a:extLst>
          </p:cNvPr>
          <p:cNvSpPr/>
          <p:nvPr/>
        </p:nvSpPr>
        <p:spPr>
          <a:xfrm>
            <a:off x="6796317" y="630353"/>
            <a:ext cx="1105787" cy="6740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352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6" grpId="0" animBg="1"/>
      <p:bldP spid="1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27454"/>
            <a:ext cx="10515600" cy="2658263"/>
          </a:xfrm>
        </p:spPr>
        <p:txBody>
          <a:bodyPr>
            <a:normAutofit/>
          </a:bodyPr>
          <a:lstStyle/>
          <a:p>
            <a:pPr marL="457200" marR="0" lvl="0" indent="-457200" algn="l" defTabSz="25199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4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Open Sans Hebrew" panose="00000500000000000000" pitchFamily="2" charset="-79"/>
              </a:rPr>
              <a:t>Database</a:t>
            </a:r>
          </a:p>
          <a:p>
            <a:pPr marL="457200" marR="0" lvl="0" indent="-457200" algn="l" defTabSz="25199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4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Open Sans Hebrew" panose="00000500000000000000" pitchFamily="2" charset="-79"/>
              </a:rPr>
              <a:t>Manually adjusted the ability to separate Sodium and Potassium ions</a:t>
            </a:r>
          </a:p>
          <a:p>
            <a:pPr marL="0" marR="0" lvl="0" indent="0" algn="l" defTabSz="25199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Open Sans Hebrew" panose="00000500000000000000" pitchFamily="2" charset="-79"/>
            </a:endParaRPr>
          </a:p>
          <a:p>
            <a:pPr marL="0" indent="0" algn="l">
              <a:buNone/>
            </a:pPr>
            <a:endParaRPr lang="en-US" sz="4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434FC5-E923-A86C-A403-702E7175B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34" y="0"/>
            <a:ext cx="4236336" cy="155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96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397</TotalTime>
  <Words>520</Words>
  <Application>Microsoft Macintosh PowerPoint</Application>
  <PresentationFormat>Widescreen</PresentationFormat>
  <Paragraphs>127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PowerPoint Presentation</vt:lpstr>
      <vt:lpstr>Project Subject</vt:lpstr>
      <vt:lpstr>Introduction</vt:lpstr>
      <vt:lpstr>PowerPoint Presentation</vt:lpstr>
      <vt:lpstr>Goals</vt:lpstr>
      <vt:lpstr>Block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Conclusions</vt:lpstr>
      <vt:lpstr>Future Work</vt:lpstr>
      <vt:lpstr>Documentation</vt:lpstr>
    </vt:vector>
  </TitlesOfParts>
  <Company>TAU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Fainguelernt</dc:creator>
  <cp:lastModifiedBy>Gur, Yotam</cp:lastModifiedBy>
  <cp:revision>26</cp:revision>
  <dcterms:created xsi:type="dcterms:W3CDTF">2021-12-15T06:30:50Z</dcterms:created>
  <dcterms:modified xsi:type="dcterms:W3CDTF">2023-07-17T06:48:41Z</dcterms:modified>
</cp:coreProperties>
</file>