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1"/>
  </p:notesMasterIdLst>
  <p:sldIdLst>
    <p:sldId id="261" r:id="rId2"/>
    <p:sldId id="262" r:id="rId3"/>
    <p:sldId id="267" r:id="rId4"/>
    <p:sldId id="268" r:id="rId5"/>
    <p:sldId id="277" r:id="rId6"/>
    <p:sldId id="278" r:id="rId7"/>
    <p:sldId id="279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34" autoAdjust="0"/>
    <p:restoredTop sz="94645" autoAdjust="0"/>
  </p:normalViewPr>
  <p:slideViewPr>
    <p:cSldViewPr snapToGrid="0">
      <p:cViewPr>
        <p:scale>
          <a:sx n="75" d="100"/>
          <a:sy n="75" d="100"/>
        </p:scale>
        <p:origin x="216" y="1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338046C-BD15-4834-A0C9-528006FF6355}" type="datetimeFigureOut">
              <a:rPr lang="he-IL" smtClean="0"/>
              <a:t>כ"ז/אייר/תש"ף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329C4B9-6666-4C5D-8815-59D96F4E1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035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ל-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VRI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כמה מאפיינים ייחודיים:</a:t>
            </a:r>
          </a:p>
          <a:p>
            <a:pPr lvl="1"/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אפשרות לבחון רובוטים בסביבה וירטואלית.</a:t>
            </a:r>
          </a:p>
          <a:p>
            <a:pPr lvl="1"/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אפשרות לשינוי הסביבה הווירטואלית בהתאם לצרכי הבוחן.</a:t>
            </a:r>
          </a:p>
          <a:p>
            <a:pPr lvl="1"/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תצוגה גרפית, דו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מימדית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בהתאם לרצון הבוחן/ המשתמש.</a:t>
            </a:r>
          </a:p>
          <a:p>
            <a:pPr lvl="1"/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שליטה ידנית או לפי אלגוריתם ממשתמש.</a:t>
            </a:r>
          </a:p>
          <a:p>
            <a:pPr lvl="1"/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הוספת חיישנים לרובוט ולהשתמש בה בבדיקה.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9C4B9-6666-4C5D-8815-59D96F4E194E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218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כל</a:t>
            </a:r>
            <a:r>
              <a:rPr lang="he-IL" baseline="0" dirty="0"/>
              <a:t> הסביבה מרוכזת במקום אחד. שהוא עצם הסביבה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9C4B9-6666-4C5D-8815-59D96F4E194E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96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הסביבה</a:t>
            </a:r>
            <a:r>
              <a:rPr lang="he-IL" baseline="0" dirty="0"/>
              <a:t> בנויה מעצמים שנמצאים בה ורובוט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9C4B9-6666-4C5D-8815-59D96F4E194E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612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הסביבה</a:t>
            </a:r>
            <a:r>
              <a:rPr lang="he-IL" baseline="0" dirty="0"/>
              <a:t> בנויה מעצמים שנמצאים בה ורובוט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9C4B9-6666-4C5D-8815-59D96F4E194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257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הסביבה</a:t>
            </a:r>
            <a:r>
              <a:rPr lang="he-IL" baseline="0" dirty="0"/>
              <a:t> בנויה מעצמים שנמצאים בה ורובוט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9C4B9-6666-4C5D-8815-59D96F4E194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62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הסביבה</a:t>
            </a:r>
            <a:r>
              <a:rPr lang="he-IL" baseline="0" dirty="0"/>
              <a:t> בנויה מעצמים שנמצאים בה ורובוט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9C4B9-6666-4C5D-8815-59D96F4E194E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906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9B2D5B-7771-4743-A5C5-7A5D4EF994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0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8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449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33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4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71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9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7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0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9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2D5B-7771-4743-A5C5-7A5D4EF994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73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82254" y="3509962"/>
            <a:ext cx="9827491" cy="1921019"/>
          </a:xfrm>
        </p:spPr>
        <p:txBody>
          <a:bodyPr>
            <a:normAutofit/>
          </a:bodyPr>
          <a:lstStyle/>
          <a:p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מגיש: יותם </a:t>
            </a:r>
            <a:r>
              <a:rPr lang="he-IL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לויט</a:t>
            </a: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5" name="Picture 4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D491F05F-2E0C-4A59-8BA9-DBF392E5BB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98" y="1550216"/>
            <a:ext cx="6753204" cy="164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699605" cy="1478570"/>
          </a:xfrm>
        </p:spPr>
        <p:txBody>
          <a:bodyPr>
            <a:noAutofit/>
          </a:bodyPr>
          <a:lstStyle/>
          <a:p>
            <a:pPr algn="l" rtl="0"/>
            <a:r>
              <a:rPr lang="en-US" sz="6000" dirty="0">
                <a:latin typeface="Gisha" panose="020B0502040204020203" pitchFamily="34" charset="-79"/>
                <a:cs typeface="Gisha" panose="020B0502040204020203" pitchFamily="34" charset="-79"/>
              </a:rPr>
              <a:t>Alpha Car:</a:t>
            </a:r>
            <a:endParaRPr lang="he-IL" sz="1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801091" y="2249487"/>
            <a:ext cx="9246320" cy="354171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Gisha" panose="020B0502040204020203" pitchFamily="34" charset="-79"/>
                <a:cs typeface="Gisha" panose="020B0502040204020203" pitchFamily="34" charset="-79"/>
              </a:rPr>
              <a:t>AlphaCar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מכיל סימולטור, אשר יוצר סביבה ווירטואלית בה ניתן להפעיל מוכניות ורובוטים. ו-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AI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, שמטרתו לגרום למחשב ללמוד לנהוג מאפס.</a:t>
            </a:r>
          </a:p>
          <a:p>
            <a:pPr marL="0" indent="0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	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6" name="Picture 5" descr="A picture containing outdoor, road, mountain, sitting&#10;&#10;Description automatically generated">
            <a:extLst>
              <a:ext uri="{FF2B5EF4-FFF2-40B4-BE49-F238E27FC236}">
                <a16:creationId xmlns:a16="http://schemas.microsoft.com/office/drawing/2014/main" id="{69297FE5-5CD7-4144-BEA9-A618DEBA7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36" y="3428999"/>
            <a:ext cx="3970364" cy="2693904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AA53D11-05B5-46E9-A34F-0C64BAFFC2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405" y="3428999"/>
            <a:ext cx="3526959" cy="269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6389" y="430822"/>
            <a:ext cx="9905998" cy="964097"/>
          </a:xfrm>
        </p:spPr>
        <p:txBody>
          <a:bodyPr>
            <a:normAutofit/>
          </a:bodyPr>
          <a:lstStyle/>
          <a:p>
            <a:r>
              <a:rPr lang="he-IL" sz="4400" dirty="0">
                <a:latin typeface="Gisha" panose="020B0502040204020203" pitchFamily="34" charset="-79"/>
                <a:cs typeface="Gisha" panose="020B0502040204020203" pitchFamily="34" charset="-79"/>
              </a:rPr>
              <a:t>אלגוריתם ה-</a:t>
            </a:r>
            <a:r>
              <a:rPr lang="en-US" sz="4400" dirty="0">
                <a:latin typeface="Gisha" panose="020B0502040204020203" pitchFamily="34" charset="-79"/>
                <a:cs typeface="Gisha" panose="020B0502040204020203" pitchFamily="34" charset="-79"/>
              </a:rPr>
              <a:t>AI</a:t>
            </a:r>
            <a:endParaRPr lang="he-IL" sz="4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867DB-BAB5-4958-9BC3-DE247E2B2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אלגוריתם גנטי (</a:t>
            </a:r>
            <a:r>
              <a:rPr lang="en-US" b="1" dirty="0"/>
              <a:t>genetic algorithm</a:t>
            </a:r>
            <a:r>
              <a:rPr lang="he-IL" dirty="0"/>
              <a:t>) – דרך אימון של מחשב המתבססת על תיאורית האבולוציה הטבעית של </a:t>
            </a:r>
            <a:r>
              <a:rPr lang="he-IL" dirty="0" err="1"/>
              <a:t>צ'ארלס</a:t>
            </a:r>
            <a:r>
              <a:rPr lang="he-IL" dirty="0"/>
              <a:t> דרווין. לאלגוריתם 3 שלבים – נתינת ציון, בחירת הורים לאבולוציה, אבולוציה והתרבות.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1A6009-9E12-45A4-A6D3-357D13D5F94C}"/>
              </a:ext>
            </a:extLst>
          </p:cNvPr>
          <p:cNvSpPr/>
          <p:nvPr/>
        </p:nvSpPr>
        <p:spPr>
          <a:xfrm>
            <a:off x="8168323" y="5203051"/>
            <a:ext cx="1442718" cy="144271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אבולוציה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16B10C-3E27-4D4B-975C-CED3B4BE82DF}"/>
              </a:ext>
            </a:extLst>
          </p:cNvPr>
          <p:cNvSpPr/>
          <p:nvPr/>
        </p:nvSpPr>
        <p:spPr>
          <a:xfrm>
            <a:off x="6725605" y="3760333"/>
            <a:ext cx="1442718" cy="144271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נתינת ציון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833644-A5E1-48F6-AE60-1DA8FC2E7EDD}"/>
              </a:ext>
            </a:extLst>
          </p:cNvPr>
          <p:cNvSpPr/>
          <p:nvPr/>
        </p:nvSpPr>
        <p:spPr>
          <a:xfrm>
            <a:off x="9604693" y="3760333"/>
            <a:ext cx="1442718" cy="144271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בחירת הורים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7BD570-3846-4BAA-B336-14336F128F5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168323" y="4481692"/>
            <a:ext cx="1436370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47AD59-A5C1-44AA-9263-B868955315CC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9399760" y="4991770"/>
            <a:ext cx="416214" cy="422562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8C521-A1C0-448C-B794-F6890975B57C}"/>
              </a:ext>
            </a:extLst>
          </p:cNvPr>
          <p:cNvCxnSpPr>
            <a:cxnSpLocks/>
            <a:stCxn id="8" idx="1"/>
            <a:endCxn id="9" idx="5"/>
          </p:cNvCxnSpPr>
          <p:nvPr/>
        </p:nvCxnSpPr>
        <p:spPr>
          <a:xfrm flipH="1" flipV="1">
            <a:off x="7957042" y="4991770"/>
            <a:ext cx="422562" cy="422562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E5BA49-1A6B-4E6A-9063-6482243A9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717239"/>
            <a:ext cx="5282887" cy="297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6389" y="430822"/>
            <a:ext cx="9905998" cy="964097"/>
          </a:xfrm>
        </p:spPr>
        <p:txBody>
          <a:bodyPr>
            <a:normAutofit/>
          </a:bodyPr>
          <a:lstStyle/>
          <a:p>
            <a:r>
              <a:rPr lang="he-IL" sz="4400" dirty="0">
                <a:latin typeface="Gisha" panose="020B0502040204020203" pitchFamily="34" charset="-79"/>
                <a:cs typeface="Gisha" panose="020B0502040204020203" pitchFamily="34" charset="-79"/>
              </a:rPr>
              <a:t>אלגוריתם ה-</a:t>
            </a:r>
            <a:r>
              <a:rPr lang="en-US" sz="4400" dirty="0">
                <a:latin typeface="Gisha" panose="020B0502040204020203" pitchFamily="34" charset="-79"/>
                <a:cs typeface="Gisha" panose="020B0502040204020203" pitchFamily="34" charset="-79"/>
              </a:rPr>
              <a:t>AI</a:t>
            </a:r>
            <a:endParaRPr lang="he-IL" sz="4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753D-5629-4139-B9A9-8EC5FED07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he-IL" dirty="0"/>
              <a:t>נתינת ציון – ציון מחושב תוך התייחסות לשתי פרמטרים: בזמן בו המכונית שורדת והתייחסות ליעילות של המכונית בזמן פעילותה על ידי התייחסות למרחק מהמחסומים.</a:t>
            </a:r>
            <a:endParaRPr lang="en-US" dirty="0"/>
          </a:p>
        </p:txBody>
      </p:sp>
      <p:pic>
        <p:nvPicPr>
          <p:cNvPr id="6" name="Picture 5" descr="A picture containing sitting, door, double, bus&#10;&#10;Description automatically generated">
            <a:extLst>
              <a:ext uri="{FF2B5EF4-FFF2-40B4-BE49-F238E27FC236}">
                <a16:creationId xmlns:a16="http://schemas.microsoft.com/office/drawing/2014/main" id="{637BE6A0-4C7B-46A8-BEBE-33F0888CC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8" y="3264394"/>
            <a:ext cx="26289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7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6389" y="430822"/>
            <a:ext cx="9905998" cy="964097"/>
          </a:xfrm>
        </p:spPr>
        <p:txBody>
          <a:bodyPr>
            <a:normAutofit/>
          </a:bodyPr>
          <a:lstStyle/>
          <a:p>
            <a:r>
              <a:rPr lang="he-IL" sz="4400" dirty="0">
                <a:latin typeface="Gisha" panose="020B0502040204020203" pitchFamily="34" charset="-79"/>
                <a:cs typeface="Gisha" panose="020B0502040204020203" pitchFamily="34" charset="-79"/>
              </a:rPr>
              <a:t>אלגוריתם ה-</a:t>
            </a:r>
            <a:r>
              <a:rPr lang="en-US" sz="4400" dirty="0">
                <a:latin typeface="Gisha" panose="020B0502040204020203" pitchFamily="34" charset="-79"/>
                <a:cs typeface="Gisha" panose="020B0502040204020203" pitchFamily="34" charset="-79"/>
              </a:rPr>
              <a:t>AI</a:t>
            </a:r>
            <a:endParaRPr lang="he-IL" sz="4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753D-5629-4139-B9A9-8EC5FED07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he-IL" dirty="0"/>
              <a:t>בחירת הורים – הבחירה נעשית על ידי שימוש בגלגל רולטה ועל ידי חישוב הסתברות על פי הציון שבה כל הורה יעבור לדור הבא: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321597-6199-4EB2-A913-C158AADE1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34" y="3429000"/>
            <a:ext cx="6309907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6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6389" y="430822"/>
            <a:ext cx="9905998" cy="964097"/>
          </a:xfrm>
        </p:spPr>
        <p:txBody>
          <a:bodyPr>
            <a:normAutofit/>
          </a:bodyPr>
          <a:lstStyle/>
          <a:p>
            <a:r>
              <a:rPr lang="he-IL" sz="4400" dirty="0">
                <a:latin typeface="Gisha" panose="020B0502040204020203" pitchFamily="34" charset="-79"/>
                <a:cs typeface="Gisha" panose="020B0502040204020203" pitchFamily="34" charset="-79"/>
              </a:rPr>
              <a:t>אלגוריתם ה-</a:t>
            </a:r>
            <a:r>
              <a:rPr lang="en-US" sz="4400" dirty="0">
                <a:latin typeface="Gisha" panose="020B0502040204020203" pitchFamily="34" charset="-79"/>
                <a:cs typeface="Gisha" panose="020B0502040204020203" pitchFamily="34" charset="-79"/>
              </a:rPr>
              <a:t>AI</a:t>
            </a:r>
            <a:endParaRPr lang="he-IL" sz="4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753D-5629-4139-B9A9-8EC5FED07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he-IL" dirty="0"/>
              <a:t>אבולוציה והתרבות – לאבולוציה נבחר שיטת "שילוב רנדומלי". שיטה זו אומרת שהשילוב בין </a:t>
            </a:r>
            <a:r>
              <a:rPr lang="en-US" dirty="0"/>
              <a:t>DNA</a:t>
            </a:r>
            <a:r>
              <a:rPr lang="he-IL" dirty="0"/>
              <a:t> של 2 הורים מהדור הקודם יעשה על ידי שילוב רנדומלי של כל תכונה מכל הורה.</a:t>
            </a:r>
            <a:r>
              <a:rPr lang="en-US" dirty="0"/>
              <a:t> </a:t>
            </a:r>
            <a:r>
              <a:rPr lang="he-IL" dirty="0"/>
              <a:t>כמו כן בשביל לשמור על גיוון גנטי נוסיף מספר מחשבות חדשות לכל דור.</a:t>
            </a:r>
            <a:endParaRPr lang="en-US" dirty="0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E85400C6-63AE-4CBF-921A-5684759BF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37" y="4020344"/>
            <a:ext cx="8898502" cy="16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1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6389" y="430822"/>
            <a:ext cx="9905998" cy="964097"/>
          </a:xfrm>
        </p:spPr>
        <p:txBody>
          <a:bodyPr>
            <a:normAutofit/>
          </a:bodyPr>
          <a:lstStyle/>
          <a:p>
            <a:r>
              <a:rPr lang="he-IL" sz="4400" dirty="0">
                <a:latin typeface="Gisha" panose="020B0502040204020203" pitchFamily="34" charset="-79"/>
                <a:cs typeface="Gisha" panose="020B0502040204020203" pitchFamily="34" charset="-79"/>
              </a:rPr>
              <a:t>אלגוריתם ה-</a:t>
            </a:r>
            <a:r>
              <a:rPr lang="en-US" sz="4400" dirty="0">
                <a:latin typeface="Gisha" panose="020B0502040204020203" pitchFamily="34" charset="-79"/>
                <a:cs typeface="Gisha" panose="020B0502040204020203" pitchFamily="34" charset="-79"/>
              </a:rPr>
              <a:t>AI</a:t>
            </a:r>
            <a:endParaRPr lang="he-IL" sz="4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753D-5629-4139-B9A9-8EC5FED07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he-IL" dirty="0"/>
              <a:t>מבנה רשת הנוירונים בנוי כך שההסתברות שאותו פלט יצא למספר קלטים אותו דבר יהיה קטן ביותר תוך שמירה על חישוב מהיר.</a:t>
            </a:r>
          </a:p>
          <a:p>
            <a:pPr marL="0" indent="0">
              <a:buNone/>
            </a:pPr>
            <a:r>
              <a:rPr lang="he-IL" dirty="0"/>
              <a:t>   יותר שכבות -&gt; יותר חישובית -&gt;הסתברות טובה יותר לגיוון</a:t>
            </a: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E52415F-0078-45A5-A8C3-9E5703AAE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42" y="3955676"/>
            <a:ext cx="5052498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7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ממשק המשתמש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1411" y="129112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he-IL" u="sng" dirty="0"/>
              <a:t>מסך הפתיחה:</a:t>
            </a:r>
            <a:endParaRPr lang="en-US" u="sng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8359C18-2261-4382-BBF4-6D37784E0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53" y="1193681"/>
            <a:ext cx="5603527" cy="545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ממשק המשתמש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1411" y="129112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he-IL" u="sng" dirty="0"/>
              <a:t>מסך סימולטור:</a:t>
            </a:r>
            <a:endParaRPr lang="en-US" u="sng" dirty="0"/>
          </a:p>
        </p:txBody>
      </p:sp>
      <p:pic>
        <p:nvPicPr>
          <p:cNvPr id="5" name="Picture 4" descr="A picture containing outdoor, road, mountain, sitting&#10;&#10;Description automatically generated">
            <a:extLst>
              <a:ext uri="{FF2B5EF4-FFF2-40B4-BE49-F238E27FC236}">
                <a16:creationId xmlns:a16="http://schemas.microsoft.com/office/drawing/2014/main" id="{242E4215-661F-4C4F-B643-82E40C353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36" y="1547050"/>
            <a:ext cx="6744044" cy="45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06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1838</TotalTime>
  <Words>309</Words>
  <Application>Microsoft Office PowerPoint</Application>
  <PresentationFormat>Widescreen</PresentationFormat>
  <Paragraphs>39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Gisha</vt:lpstr>
      <vt:lpstr>Tw Cen MT</vt:lpstr>
      <vt:lpstr>מעגל</vt:lpstr>
      <vt:lpstr>PowerPoint Presentation</vt:lpstr>
      <vt:lpstr>Alpha Car:</vt:lpstr>
      <vt:lpstr>אלגוריתם ה-AI</vt:lpstr>
      <vt:lpstr>אלגוריתם ה-AI</vt:lpstr>
      <vt:lpstr>אלגוריתם ה-AI</vt:lpstr>
      <vt:lpstr>אלגוריתם ה-AI</vt:lpstr>
      <vt:lpstr>אלגוריתם ה-AI</vt:lpstr>
      <vt:lpstr>ממשק המשתמש</vt:lpstr>
      <vt:lpstr>ממשק המשתמש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Computerized Robot</dc:title>
  <dc:creator>Windows User</dc:creator>
  <cp:lastModifiedBy>Yotam Levit</cp:lastModifiedBy>
  <cp:revision>45</cp:revision>
  <dcterms:created xsi:type="dcterms:W3CDTF">2018-11-12T08:12:03Z</dcterms:created>
  <dcterms:modified xsi:type="dcterms:W3CDTF">2020-05-21T00:25:29Z</dcterms:modified>
</cp:coreProperties>
</file>