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79" r:id="rId3"/>
    <p:sldId id="309" r:id="rId4"/>
    <p:sldId id="311" r:id="rId5"/>
    <p:sldId id="268" r:id="rId6"/>
    <p:sldId id="310" r:id="rId7"/>
    <p:sldId id="284" r:id="rId8"/>
    <p:sldId id="281" r:id="rId9"/>
    <p:sldId id="260" r:id="rId10"/>
    <p:sldId id="273" r:id="rId11"/>
    <p:sldId id="274" r:id="rId12"/>
    <p:sldId id="282" r:id="rId13"/>
    <p:sldId id="275" r:id="rId14"/>
    <p:sldId id="276" r:id="rId15"/>
    <p:sldId id="278" r:id="rId16"/>
    <p:sldId id="313" r:id="rId17"/>
    <p:sldId id="312" r:id="rId18"/>
    <p:sldId id="314" r:id="rId19"/>
    <p:sldId id="288" r:id="rId20"/>
    <p:sldId id="290" r:id="rId21"/>
    <p:sldId id="316" r:id="rId22"/>
    <p:sldId id="292" r:id="rId23"/>
    <p:sldId id="320" r:id="rId24"/>
    <p:sldId id="294" r:id="rId25"/>
    <p:sldId id="295" r:id="rId26"/>
    <p:sldId id="328" r:id="rId27"/>
    <p:sldId id="297" r:id="rId28"/>
    <p:sldId id="29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00" r:id="rId37"/>
    <p:sldId id="308" r:id="rId38"/>
    <p:sldId id="270" r:id="rId39"/>
    <p:sldId id="326" r:id="rId40"/>
    <p:sldId id="327" r:id="rId41"/>
    <p:sldId id="321" r:id="rId42"/>
    <p:sldId id="322" r:id="rId43"/>
    <p:sldId id="323" r:id="rId44"/>
    <p:sldId id="324" r:id="rId45"/>
    <p:sldId id="325" r:id="rId46"/>
    <p:sldId id="336" r:id="rId47"/>
    <p:sldId id="337" r:id="rId48"/>
    <p:sldId id="338" r:id="rId49"/>
    <p:sldId id="339" r:id="rId50"/>
    <p:sldId id="25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5B5827-40BE-6D41-803A-0560BCEA1C1D}">
          <p14:sldIdLst>
            <p14:sldId id="256"/>
            <p14:sldId id="279"/>
            <p14:sldId id="309"/>
            <p14:sldId id="311"/>
            <p14:sldId id="268"/>
            <p14:sldId id="310"/>
            <p14:sldId id="284"/>
            <p14:sldId id="281"/>
            <p14:sldId id="260"/>
            <p14:sldId id="273"/>
            <p14:sldId id="274"/>
            <p14:sldId id="282"/>
            <p14:sldId id="275"/>
            <p14:sldId id="276"/>
            <p14:sldId id="278"/>
            <p14:sldId id="313"/>
            <p14:sldId id="312"/>
            <p14:sldId id="314"/>
            <p14:sldId id="288"/>
            <p14:sldId id="290"/>
            <p14:sldId id="316"/>
            <p14:sldId id="292"/>
            <p14:sldId id="320"/>
            <p14:sldId id="294"/>
            <p14:sldId id="295"/>
            <p14:sldId id="328"/>
            <p14:sldId id="297"/>
            <p14:sldId id="298"/>
            <p14:sldId id="329"/>
            <p14:sldId id="330"/>
            <p14:sldId id="331"/>
            <p14:sldId id="332"/>
            <p14:sldId id="333"/>
            <p14:sldId id="334"/>
            <p14:sldId id="335"/>
            <p14:sldId id="300"/>
            <p14:sldId id="308"/>
            <p14:sldId id="270"/>
            <p14:sldId id="326"/>
            <p14:sldId id="327"/>
            <p14:sldId id="321"/>
          </p14:sldIdLst>
        </p14:section>
        <p14:section name="depracated rough drafts" id="{8F533EB4-C84B-6E4D-B1E6-820172F8CA4D}">
          <p14:sldIdLst>
            <p14:sldId id="322"/>
            <p14:sldId id="323"/>
            <p14:sldId id="324"/>
            <p14:sldId id="325"/>
            <p14:sldId id="336"/>
            <p14:sldId id="337"/>
            <p14:sldId id="338"/>
            <p14:sldId id="339"/>
          </p14:sldIdLst>
        </p14:section>
        <p14:section name="Raw Resources" id="{89819C58-76E3-8441-AC14-4BB5E6C9C838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tam Manor" initials="YM" lastIdx="0" clrIdx="0">
    <p:extLst>
      <p:ext uri="{19B8F6BF-5375-455C-9EA6-DF929625EA0E}">
        <p15:presenceInfo xmlns:p15="http://schemas.microsoft.com/office/powerpoint/2012/main" userId="512f6487-37b6-4aee-b925-75e20270dd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FD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88"/>
    <p:restoredTop sz="79004"/>
  </p:normalViewPr>
  <p:slideViewPr>
    <p:cSldViewPr snapToGrid="0" snapToObjects="1">
      <p:cViewPr varScale="1">
        <p:scale>
          <a:sx n="75" d="100"/>
          <a:sy n="75" d="100"/>
        </p:scale>
        <p:origin x="184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4C259-9815-524C-90EF-41FF191F383B}" type="datetimeFigureOut">
              <a:rPr lang="en-US" smtClean="0"/>
              <a:t>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7ECBE-96AF-DB40-A8BA-AEB6B0FE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אפליקציה, DB.</a:t>
            </a:r>
          </a:p>
          <a:p>
            <a:pPr marL="0" algn="r" defTabSz="914400" rtl="1" eaLnBrk="1" latinLnBrk="0" hangingPunct="1"/>
            <a:r>
              <a:rPr lang="he-IL" dirty="0"/>
              <a:t>אם האפליקציה משתנה, יש </a:t>
            </a:r>
            <a:r>
              <a:rPr lang="en-US" dirty="0"/>
              <a:t>migration file</a:t>
            </a:r>
            <a:r>
              <a:rPr lang="he-IL" dirty="0"/>
              <a:t>, גם ה-DB משתנה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06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5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61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להוסיף:</a:t>
            </a:r>
          </a:p>
          <a:p>
            <a:b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he-I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הבהרה של ההקשר של לפתור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Ops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בעזרת ה-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</a:p>
          <a:p>
            <a:pPr rt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שקף פתיחה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שקף שאלות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שקף תודה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לשנות פונט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להראות את העץ של הפרויקט משתנה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בפרוסס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לחדד מתי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הסוויצ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מתחלף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לתת הקדמה על מוטיבציה 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Dev+Ops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התנסות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-להבהיר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מוטיביישן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מה הכוונה ל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זולים</a:t>
            </a:r>
          </a:p>
          <a:p>
            <a:b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he-I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משגיב: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לוותר על ההקדמה ותוכן עניינים,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להכנס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ישר להוק (ולעצור אחר כך אם צריך)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-לחדד את המעבר מחיוך לעצוב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-לחדד את הגרפיקה של הכשל שקורה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לצמצם את הדיון על אופציות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ראוטינג</a:t>
            </a:r>
            <a:endParaRPr lang="he-I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להבהיר את הבעיה בשני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ים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בשקף של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Ensuring Data Consistency -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לא לדבר על מה שלא מדברים, להציג את הדברים באופן גרפי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באופן כללי יותר, להוריד פרטים מכל מה שקורה לפני שמתמקדים 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אפור בודד ושרת כחול/ירוק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לחשוב איך להפוך את דוגמאות הקוד לפחות מנתקות קוגניטיבית -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אנוטציות</a:t>
            </a:r>
            <a:endParaRPr lang="he-I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שקף של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סוויצ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אלטרנטיבז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לאחד לשקף אחד,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טסטינג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להרחיב או להוריד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-להראות את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הפרוסס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של הבלו-גרין אפליקטיבי עם תרשים גרפי, יפה ומפורט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להוסיף(?)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סקשן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להרצאה שדן ב/מדגים את חסרונות של הפתרון. או לסכם את זה באופן יותר חיובי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למקד את המסר בזה שניתן לפתח את זה באופן גנרי, ואז הפתרון הופך להיות הרבה יותר אטרקטיבי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5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84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9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97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01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70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Approach we have one DB. </a:t>
            </a:r>
          </a:p>
          <a:p>
            <a:r>
              <a:rPr lang="en-US" dirty="0"/>
              <a:t>Data is consistent. </a:t>
            </a:r>
          </a:p>
          <a:p>
            <a:r>
              <a:rPr lang="en-US" dirty="0"/>
              <a:t>But Schema needs to support two versions simultaneously.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64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User talks ”directly” to the app.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app deals with: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Blue operations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Green operations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Routing the user request to the correct operation-color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The DB is gray – It changes as schema and data migrations are applied, supporting “current” version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17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Switch</a:t>
            </a:r>
          </a:p>
          <a:p>
            <a:endParaRPr lang="en-US" dirty="0"/>
          </a:p>
          <a:p>
            <a:r>
              <a:rPr lang="en-US" dirty="0"/>
              <a:t>Router</a:t>
            </a:r>
          </a:p>
          <a:p>
            <a:endParaRPr lang="en-US" dirty="0"/>
          </a:p>
          <a:p>
            <a:r>
              <a:rPr lang="en-US" dirty="0"/>
              <a:t>Blue/Green Behavior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0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9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1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6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7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3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9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5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8F99E-FBBC-CA42-BF51-5BDBE1CC05B8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4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19.xml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19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19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19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0.awsstatic.com/whitepapers/AWS_Blue_Green_Deployments.pdf" TargetMode="External"/><Relationship Id="rId2" Type="http://schemas.openxmlformats.org/officeDocument/2006/relationships/hyperlink" Target="https://martinfowler.com/bliki/BlueGreenDeployment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F832EC-110B-4945-A041-DDC2CDCC3FE2}"/>
              </a:ext>
            </a:extLst>
          </p:cNvPr>
          <p:cNvSpPr/>
          <p:nvPr/>
        </p:nvSpPr>
        <p:spPr>
          <a:xfrm>
            <a:off x="873551" y="2967335"/>
            <a:ext cx="104449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App-based Blue/Green Deployment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W. Django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903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Smiley Face 14">
            <a:extLst>
              <a:ext uri="{FF2B5EF4-FFF2-40B4-BE49-F238E27FC236}">
                <a16:creationId xmlns:a16="http://schemas.microsoft.com/office/drawing/2014/main" id="{87D0BD5B-1400-8044-8E9C-8777B9FFA10C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2D57B6-595E-E142-AE81-316B5B6CEA7E}"/>
              </a:ext>
            </a:extLst>
          </p:cNvPr>
          <p:cNvSpPr txBox="1"/>
          <p:nvPr/>
        </p:nvSpPr>
        <p:spPr>
          <a:xfrm>
            <a:off x="8671567" y="4112537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pic>
        <p:nvPicPr>
          <p:cNvPr id="17" name="Picture 16">
            <a:hlinkClick r:id="rId4" action="ppaction://hlinksldjump"/>
            <a:extLst>
              <a:ext uri="{FF2B5EF4-FFF2-40B4-BE49-F238E27FC236}">
                <a16:creationId xmlns:a16="http://schemas.microsoft.com/office/drawing/2014/main" id="{E8C355E2-BD33-004B-9F1C-A74D7163478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9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Smiley Face 13">
            <a:extLst>
              <a:ext uri="{FF2B5EF4-FFF2-40B4-BE49-F238E27FC236}">
                <a16:creationId xmlns:a16="http://schemas.microsoft.com/office/drawing/2014/main" id="{0F5C6A3E-D40E-5849-9500-D59683AD48FC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ADC713-9B42-9E4D-84D2-301F628010BD}"/>
              </a:ext>
            </a:extLst>
          </p:cNvPr>
          <p:cNvSpPr txBox="1"/>
          <p:nvPr/>
        </p:nvSpPr>
        <p:spPr>
          <a:xfrm>
            <a:off x="8670516" y="4122409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426A72-13AA-FF43-8BD1-844A1A803BE0}"/>
              </a:ext>
            </a:extLst>
          </p:cNvPr>
          <p:cNvSpPr txBox="1"/>
          <p:nvPr/>
        </p:nvSpPr>
        <p:spPr>
          <a:xfrm>
            <a:off x="8652459" y="31460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pic>
        <p:nvPicPr>
          <p:cNvPr id="28" name="Picture 27">
            <a:hlinkClick r:id="rId4" action="ppaction://hlinksldjump"/>
            <a:extLst>
              <a:ext uri="{FF2B5EF4-FFF2-40B4-BE49-F238E27FC236}">
                <a16:creationId xmlns:a16="http://schemas.microsoft.com/office/drawing/2014/main" id="{70508A82-1A64-D84E-A5A6-00D2774FE216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5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AAB13111-A0D5-CC40-BC9F-EED6246FD86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29207" y="54312"/>
            <a:ext cx="3768378" cy="2483704"/>
          </a:xfrm>
          <a:prstGeom prst="rect">
            <a:avLst/>
          </a:prstGeom>
        </p:spPr>
      </p:pic>
      <p:sp>
        <p:nvSpPr>
          <p:cNvPr id="27" name="Smiley Face 26">
            <a:extLst>
              <a:ext uri="{FF2B5EF4-FFF2-40B4-BE49-F238E27FC236}">
                <a16:creationId xmlns:a16="http://schemas.microsoft.com/office/drawing/2014/main" id="{BE5C1E2E-075B-8049-9744-0AF789B9569B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61D5E0-77EB-734E-9BB0-D7E95C2797A1}"/>
              </a:ext>
            </a:extLst>
          </p:cNvPr>
          <p:cNvSpPr txBox="1"/>
          <p:nvPr/>
        </p:nvSpPr>
        <p:spPr>
          <a:xfrm>
            <a:off x="8670516" y="4122409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FC8843-F8D0-5242-8F2D-8A6F4F21DC00}"/>
              </a:ext>
            </a:extLst>
          </p:cNvPr>
          <p:cNvSpPr txBox="1"/>
          <p:nvPr/>
        </p:nvSpPr>
        <p:spPr>
          <a:xfrm>
            <a:off x="8652459" y="31460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pic>
        <p:nvPicPr>
          <p:cNvPr id="30" name="Picture 29">
            <a:hlinkClick r:id="rId5" action="ppaction://hlinksldjump"/>
            <a:extLst>
              <a:ext uri="{FF2B5EF4-FFF2-40B4-BE49-F238E27FC236}">
                <a16:creationId xmlns:a16="http://schemas.microsoft.com/office/drawing/2014/main" id="{F78AAEBD-9C88-3246-B518-E9E63006F9E7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57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Smiley Face 25">
            <a:extLst>
              <a:ext uri="{FF2B5EF4-FFF2-40B4-BE49-F238E27FC236}">
                <a16:creationId xmlns:a16="http://schemas.microsoft.com/office/drawing/2014/main" id="{80BE7E48-C4C5-994F-A179-B7703B34841A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6C907E-5A78-1346-907B-73D4A1CD53A6}"/>
              </a:ext>
            </a:extLst>
          </p:cNvPr>
          <p:cNvSpPr txBox="1"/>
          <p:nvPr/>
        </p:nvSpPr>
        <p:spPr>
          <a:xfrm>
            <a:off x="8670516" y="4122409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B2F9AB-622E-9A47-9AB0-88C6AE43FDBC}"/>
              </a:ext>
            </a:extLst>
          </p:cNvPr>
          <p:cNvSpPr txBox="1"/>
          <p:nvPr/>
        </p:nvSpPr>
        <p:spPr>
          <a:xfrm>
            <a:off x="8652459" y="31460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pic>
        <p:nvPicPr>
          <p:cNvPr id="29" name="Picture 28">
            <a:hlinkClick r:id="rId4" action="ppaction://hlinksldjump"/>
            <a:extLst>
              <a:ext uri="{FF2B5EF4-FFF2-40B4-BE49-F238E27FC236}">
                <a16:creationId xmlns:a16="http://schemas.microsoft.com/office/drawing/2014/main" id="{21534278-A179-D94A-A9E1-24C852383A49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74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18861712">
            <a:off x="5177193" y="1633521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Smiley Face 25">
            <a:extLst>
              <a:ext uri="{FF2B5EF4-FFF2-40B4-BE49-F238E27FC236}">
                <a16:creationId xmlns:a16="http://schemas.microsoft.com/office/drawing/2014/main" id="{872483FE-9146-B94E-9FBE-50A55F29EA9C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2B8C5-8690-3044-BD7D-7193A4342429}"/>
              </a:ext>
            </a:extLst>
          </p:cNvPr>
          <p:cNvSpPr txBox="1"/>
          <p:nvPr/>
        </p:nvSpPr>
        <p:spPr>
          <a:xfrm>
            <a:off x="8670516" y="4122409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AC30B6-CE55-9C41-BEA4-5D36EB479FFA}"/>
              </a:ext>
            </a:extLst>
          </p:cNvPr>
          <p:cNvSpPr txBox="1"/>
          <p:nvPr/>
        </p:nvSpPr>
        <p:spPr>
          <a:xfrm>
            <a:off x="8652459" y="31460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pic>
        <p:nvPicPr>
          <p:cNvPr id="31" name="Picture 30">
            <a:hlinkClick r:id="rId5" action="ppaction://hlinksldjump"/>
            <a:extLst>
              <a:ext uri="{FF2B5EF4-FFF2-40B4-BE49-F238E27FC236}">
                <a16:creationId xmlns:a16="http://schemas.microsoft.com/office/drawing/2014/main" id="{8F1CDED3-62FC-BA48-AFE5-D1302A402E44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89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18861712">
            <a:off x="5177193" y="1633521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Smiley Face 25">
            <a:extLst>
              <a:ext uri="{FF2B5EF4-FFF2-40B4-BE49-F238E27FC236}">
                <a16:creationId xmlns:a16="http://schemas.microsoft.com/office/drawing/2014/main" id="{BDF631E4-AB57-D745-9E53-64E8F0E55206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5BB087-974A-214B-A959-6DCAFC1583A3}"/>
              </a:ext>
            </a:extLst>
          </p:cNvPr>
          <p:cNvSpPr txBox="1"/>
          <p:nvPr/>
        </p:nvSpPr>
        <p:spPr>
          <a:xfrm>
            <a:off x="8652459" y="31460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pic>
        <p:nvPicPr>
          <p:cNvPr id="29" name="Picture 28">
            <a:hlinkClick r:id="rId5" action="ppaction://hlinksldjump"/>
            <a:extLst>
              <a:ext uri="{FF2B5EF4-FFF2-40B4-BE49-F238E27FC236}">
                <a16:creationId xmlns:a16="http://schemas.microsoft.com/office/drawing/2014/main" id="{ED9F4DC4-5AB8-F24E-99DA-35A3DB2CAC1C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31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18861712">
            <a:off x="5177193" y="1633521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Smiley Face 25">
            <a:extLst>
              <a:ext uri="{FF2B5EF4-FFF2-40B4-BE49-F238E27FC236}">
                <a16:creationId xmlns:a16="http://schemas.microsoft.com/office/drawing/2014/main" id="{872483FE-9146-B94E-9FBE-50A55F29EA9C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2B8C5-8690-3044-BD7D-7193A4342429}"/>
              </a:ext>
            </a:extLst>
          </p:cNvPr>
          <p:cNvSpPr txBox="1"/>
          <p:nvPr/>
        </p:nvSpPr>
        <p:spPr>
          <a:xfrm>
            <a:off x="8670516" y="4122409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AC30B6-CE55-9C41-BEA4-5D36EB479FFA}"/>
              </a:ext>
            </a:extLst>
          </p:cNvPr>
          <p:cNvSpPr txBox="1"/>
          <p:nvPr/>
        </p:nvSpPr>
        <p:spPr>
          <a:xfrm>
            <a:off x="8652459" y="31460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pic>
        <p:nvPicPr>
          <p:cNvPr id="27" name="Picture 26">
            <a:hlinkClick r:id="rId5" action="ppaction://hlinksldjump"/>
            <a:extLst>
              <a:ext uri="{FF2B5EF4-FFF2-40B4-BE49-F238E27FC236}">
                <a16:creationId xmlns:a16="http://schemas.microsoft.com/office/drawing/2014/main" id="{0BBDCC6F-D1F0-C842-AA6C-0DAAB3837F8A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33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18861712">
            <a:off x="5177193" y="1633521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Smiley Face 25">
            <a:extLst>
              <a:ext uri="{FF2B5EF4-FFF2-40B4-BE49-F238E27FC236}">
                <a16:creationId xmlns:a16="http://schemas.microsoft.com/office/drawing/2014/main" id="{872483FE-9146-B94E-9FBE-50A55F29EA9C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2B8C5-8690-3044-BD7D-7193A4342429}"/>
              </a:ext>
            </a:extLst>
          </p:cNvPr>
          <p:cNvSpPr txBox="1"/>
          <p:nvPr/>
        </p:nvSpPr>
        <p:spPr>
          <a:xfrm>
            <a:off x="8670516" y="4122409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AC30B6-CE55-9C41-BEA4-5D36EB479FFA}"/>
              </a:ext>
            </a:extLst>
          </p:cNvPr>
          <p:cNvSpPr txBox="1"/>
          <p:nvPr/>
        </p:nvSpPr>
        <p:spPr>
          <a:xfrm>
            <a:off x="8652459" y="31460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92B25B-708E-4D41-A77E-842E7AC1A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192" y="318119"/>
            <a:ext cx="1444908" cy="14449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81E2F7-A098-6A45-BAAC-73272DE4B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4484" y="314606"/>
            <a:ext cx="1444908" cy="144490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6D37CFC-64E7-934E-A607-35362D1FA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4490" y="1012861"/>
            <a:ext cx="1444908" cy="1444908"/>
          </a:xfrm>
          <a:prstGeom prst="rect">
            <a:avLst/>
          </a:prstGeom>
        </p:spPr>
      </p:pic>
      <p:pic>
        <p:nvPicPr>
          <p:cNvPr id="31" name="Picture 30">
            <a:hlinkClick r:id="rId6" action="ppaction://hlinksldjump"/>
            <a:extLst>
              <a:ext uri="{FF2B5EF4-FFF2-40B4-BE49-F238E27FC236}">
                <a16:creationId xmlns:a16="http://schemas.microsoft.com/office/drawing/2014/main" id="{61ADBDAD-3FE3-864E-B02B-F9F459D9D42F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61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36530">
            <a:off x="5070431" y="4093419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Smiley Face 25">
            <a:extLst>
              <a:ext uri="{FF2B5EF4-FFF2-40B4-BE49-F238E27FC236}">
                <a16:creationId xmlns:a16="http://schemas.microsoft.com/office/drawing/2014/main" id="{872483FE-9146-B94E-9FBE-50A55F29EA9C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2B8C5-8690-3044-BD7D-7193A4342429}"/>
              </a:ext>
            </a:extLst>
          </p:cNvPr>
          <p:cNvSpPr txBox="1"/>
          <p:nvPr/>
        </p:nvSpPr>
        <p:spPr>
          <a:xfrm>
            <a:off x="8670516" y="4122409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AC30B6-CE55-9C41-BEA4-5D36EB479FFA}"/>
              </a:ext>
            </a:extLst>
          </p:cNvPr>
          <p:cNvSpPr txBox="1"/>
          <p:nvPr/>
        </p:nvSpPr>
        <p:spPr>
          <a:xfrm>
            <a:off x="8652459" y="31460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92B25B-708E-4D41-A77E-842E7AC1A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192" y="318119"/>
            <a:ext cx="1444908" cy="14449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81E2F7-A098-6A45-BAAC-73272DE4B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4484" y="314606"/>
            <a:ext cx="1444908" cy="144490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6D37CFC-64E7-934E-A607-35362D1FA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4490" y="1012861"/>
            <a:ext cx="1444908" cy="1444908"/>
          </a:xfrm>
          <a:prstGeom prst="rect">
            <a:avLst/>
          </a:prstGeom>
        </p:spPr>
      </p:pic>
      <p:pic>
        <p:nvPicPr>
          <p:cNvPr id="31" name="Picture 30">
            <a:hlinkClick r:id="rId6" action="ppaction://hlinksldjump"/>
            <a:extLst>
              <a:ext uri="{FF2B5EF4-FFF2-40B4-BE49-F238E27FC236}">
                <a16:creationId xmlns:a16="http://schemas.microsoft.com/office/drawing/2014/main" id="{63441FF7-D9D9-404D-866B-E8129F6F45C5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10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061-AE46-AB41-8764-9CCE430B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Route?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AD0CF-3350-6A46-8E72-A4B325ED0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</a:t>
            </a:r>
          </a:p>
          <a:p>
            <a:r>
              <a:rPr lang="en-US" dirty="0"/>
              <a:t>Load Balancer </a:t>
            </a:r>
          </a:p>
          <a:p>
            <a:r>
              <a:rPr lang="en-US" dirty="0"/>
              <a:t>Configuration Management Tool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1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54524" y="211491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078" y="2306429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5350955" y="2969415"/>
            <a:ext cx="1614303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7923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949-19D5-CD44-BB4D-8A1C472E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7019"/>
            <a:ext cx="12191999" cy="237807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What’s The Problem Then?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DB023-CA01-9342-898E-A51FCF591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48"/>
          <a:stretch/>
        </p:blipFill>
        <p:spPr>
          <a:xfrm>
            <a:off x="4041986" y="2552824"/>
            <a:ext cx="4325003" cy="36147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75E9E4-B2CA-BE4C-84DF-9C518FF68940}"/>
              </a:ext>
            </a:extLst>
          </p:cNvPr>
          <p:cNvSpPr/>
          <p:nvPr/>
        </p:nvSpPr>
        <p:spPr>
          <a:xfrm>
            <a:off x="4169960" y="6167598"/>
            <a:ext cx="3953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ucida"/>
              </a:rPr>
              <a:t>Adapted from: https://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Lucida"/>
              </a:rPr>
              <a:t>xkcd.com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ucida"/>
              </a:rPr>
              <a:t>/1171/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861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C0F870-F3AA-FF4D-BA95-378ED27BFB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2638" y="2198689"/>
            <a:ext cx="2686724" cy="26396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292869-1AEE-E940-9B3E-FAFA4830F7B3}"/>
              </a:ext>
            </a:extLst>
          </p:cNvPr>
          <p:cNvSpPr txBox="1"/>
          <p:nvPr/>
        </p:nvSpPr>
        <p:spPr>
          <a:xfrm>
            <a:off x="3686628" y="4838352"/>
            <a:ext cx="4818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>
                    <a:lumMod val="75000"/>
                  </a:schemeClr>
                </a:solidFill>
              </a:rPr>
              <a:t>Structure + Data</a:t>
            </a:r>
          </a:p>
        </p:txBody>
      </p:sp>
    </p:spTree>
    <p:extLst>
      <p:ext uri="{BB962C8B-B14F-4D97-AF65-F5344CB8AC3E}">
        <p14:creationId xmlns:p14="http://schemas.microsoft.com/office/powerpoint/2010/main" val="2857513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36794" y="2273189"/>
            <a:ext cx="2686724" cy="26396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7432" y="2273189"/>
            <a:ext cx="2686724" cy="26396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6D5C27-42FC-4042-B71C-0F57FB7848EC}"/>
              </a:ext>
            </a:extLst>
          </p:cNvPr>
          <p:cNvSpPr txBox="1"/>
          <p:nvPr/>
        </p:nvSpPr>
        <p:spPr>
          <a:xfrm>
            <a:off x="1170784" y="5157667"/>
            <a:ext cx="4818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6"/>
                </a:solidFill>
              </a:rPr>
              <a:t>Structure +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60A826-FFE4-5748-87BD-FADD3CE4FFE1}"/>
              </a:ext>
            </a:extLst>
          </p:cNvPr>
          <p:cNvSpPr txBox="1"/>
          <p:nvPr/>
        </p:nvSpPr>
        <p:spPr>
          <a:xfrm>
            <a:off x="6271422" y="5157666"/>
            <a:ext cx="4818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Structure + Data</a:t>
            </a:r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89911A82-CC32-B347-8012-3DC9A4F4DE86}"/>
              </a:ext>
            </a:extLst>
          </p:cNvPr>
          <p:cNvSpPr/>
          <p:nvPr/>
        </p:nvSpPr>
        <p:spPr>
          <a:xfrm>
            <a:off x="9702312" y="5157666"/>
            <a:ext cx="949933" cy="920442"/>
          </a:xfrm>
          <a:prstGeom prst="mathMultiply">
            <a:avLst>
              <a:gd name="adj1" fmla="val 1329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7DDDED-0C74-7949-946F-59AEBF07496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2504" y="4601029"/>
            <a:ext cx="3085638" cy="203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5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 rot="19942953">
            <a:off x="8957699" y="4010925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 rot="2204821">
            <a:off x="8862730" y="1957903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Smiley Face 26">
            <a:extLst>
              <a:ext uri="{FF2B5EF4-FFF2-40B4-BE49-F238E27FC236}">
                <a16:creationId xmlns:a16="http://schemas.microsoft.com/office/drawing/2014/main" id="{BE5C1E2E-075B-8049-9744-0AF789B9569B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hlinkClick r:id="rId4" action="ppaction://hlinksldjump"/>
            <a:extLst>
              <a:ext uri="{FF2B5EF4-FFF2-40B4-BE49-F238E27FC236}">
                <a16:creationId xmlns:a16="http://schemas.microsoft.com/office/drawing/2014/main" id="{F78AAEBD-9C88-3246-B518-E9E63006F9E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B06D309-99EF-9149-AF75-0A8C25AF10D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01877" y="2084771"/>
            <a:ext cx="2686724" cy="263966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A60184-77C6-3844-B971-378A6C1393E9}"/>
              </a:ext>
            </a:extLst>
          </p:cNvPr>
          <p:cNvSpPr txBox="1"/>
          <p:nvPr/>
        </p:nvSpPr>
        <p:spPr>
          <a:xfrm>
            <a:off x="8696499" y="5219284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808D2C-386D-AA4A-AC7B-F80397A54CB8}"/>
              </a:ext>
            </a:extLst>
          </p:cNvPr>
          <p:cNvSpPr txBox="1"/>
          <p:nvPr/>
        </p:nvSpPr>
        <p:spPr>
          <a:xfrm>
            <a:off x="8702428" y="1214703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E6AAE9-B226-7946-BF9E-138F7F9370CC}"/>
              </a:ext>
            </a:extLst>
          </p:cNvPr>
          <p:cNvSpPr txBox="1"/>
          <p:nvPr/>
        </p:nvSpPr>
        <p:spPr>
          <a:xfrm>
            <a:off x="10226627" y="2392181"/>
            <a:ext cx="1614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V1.0+V1.1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8342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08789" y="2052920"/>
            <a:ext cx="2686724" cy="263966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7505220" y="2907422"/>
            <a:ext cx="1614303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E66A9D-589B-F24D-AE90-00AF35DD6A4D}"/>
              </a:ext>
            </a:extLst>
          </p:cNvPr>
          <p:cNvGrpSpPr/>
          <p:nvPr/>
        </p:nvGrpSpPr>
        <p:grpSpPr>
          <a:xfrm>
            <a:off x="2691318" y="2874217"/>
            <a:ext cx="1614303" cy="930658"/>
            <a:chOff x="7125209" y="3479470"/>
            <a:chExt cx="1614303" cy="930658"/>
          </a:xfrm>
          <a:solidFill>
            <a:schemeClr val="accent1"/>
          </a:solidFill>
        </p:grpSpPr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D800F855-6549-1844-84F2-C7395AED396D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3804358-0E2B-ED4E-BAD2-FC4149E1EAB2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FD83374-B4E2-C64D-803C-95788535C3A0}"/>
              </a:ext>
            </a:extLst>
          </p:cNvPr>
          <p:cNvGrpSpPr/>
          <p:nvPr/>
        </p:nvGrpSpPr>
        <p:grpSpPr>
          <a:xfrm>
            <a:off x="4853342" y="2244436"/>
            <a:ext cx="2190222" cy="2190221"/>
            <a:chOff x="4853342" y="2244436"/>
            <a:chExt cx="2190222" cy="219022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779"/>
            <a:stretch/>
          </p:blipFill>
          <p:spPr>
            <a:xfrm>
              <a:off x="4853343" y="3400425"/>
              <a:ext cx="2190221" cy="103423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F2BCD13-F033-F148-B0E5-9D9A1F6673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221"/>
            <a:stretch/>
          </p:blipFill>
          <p:spPr>
            <a:xfrm>
              <a:off x="4853342" y="2244436"/>
              <a:ext cx="2190221" cy="1155989"/>
            </a:xfrm>
            <a:prstGeom prst="rect">
              <a:avLst/>
            </a:prstGeom>
          </p:spPr>
        </p:pic>
      </p:grpSp>
      <p:sp>
        <p:nvSpPr>
          <p:cNvPr id="13" name="Smiley Face 12">
            <a:extLst>
              <a:ext uri="{FF2B5EF4-FFF2-40B4-BE49-F238E27FC236}">
                <a16:creationId xmlns:a16="http://schemas.microsoft.com/office/drawing/2014/main" id="{D1A0D991-FDC0-6848-BDAD-2D7FCA96953F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CCA05-8B72-6446-94ED-F30B93FDE233}"/>
              </a:ext>
            </a:extLst>
          </p:cNvPr>
          <p:cNvSpPr txBox="1"/>
          <p:nvPr/>
        </p:nvSpPr>
        <p:spPr>
          <a:xfrm>
            <a:off x="4817672" y="3972992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DF2A50-D0AD-C14C-BD63-5929B015133C}"/>
              </a:ext>
            </a:extLst>
          </p:cNvPr>
          <p:cNvSpPr txBox="1"/>
          <p:nvPr/>
        </p:nvSpPr>
        <p:spPr>
          <a:xfrm>
            <a:off x="4793989" y="2350471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C2375B-BEB7-AE4F-BFCD-32B44E27586F}"/>
              </a:ext>
            </a:extLst>
          </p:cNvPr>
          <p:cNvSpPr txBox="1"/>
          <p:nvPr/>
        </p:nvSpPr>
        <p:spPr>
          <a:xfrm>
            <a:off x="9845112" y="2360765"/>
            <a:ext cx="1614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&lt;current&gt;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7095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8FB3-F49D-384A-815E-C64BB52A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 For This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FE375-BABB-9E4B-99A3-543C9DE7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Customized Transition-related logic</a:t>
            </a:r>
          </a:p>
          <a:p>
            <a:endParaRPr lang="en-US" dirty="0"/>
          </a:p>
          <a:p>
            <a:r>
              <a:rPr lang="en-US" dirty="0"/>
              <a:t>You(=team/org) suck at Ops, great at Dev</a:t>
            </a:r>
          </a:p>
          <a:p>
            <a:endParaRPr lang="en-US" dirty="0"/>
          </a:p>
          <a:p>
            <a:r>
              <a:rPr lang="en-US" dirty="0"/>
              <a:t>Less Computing Resources</a:t>
            </a:r>
            <a:r>
              <a:rPr lang="en-US" dirty="0">
                <a:solidFill>
                  <a:srgbClr val="FF0000"/>
                </a:solidFill>
              </a:rPr>
              <a:t> – </a:t>
            </a:r>
            <a:r>
              <a:rPr lang="en-US" i="1" dirty="0">
                <a:solidFill>
                  <a:srgbClr val="FF0000"/>
                </a:solidFill>
              </a:rPr>
              <a:t>Bad motivation, it’s cheap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19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411F0D-698C-7A46-A618-6FB981CF877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84" y="473868"/>
            <a:ext cx="5717017" cy="571701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DE2BAD1-ECE6-AF4F-A990-ED29CFD085BA}"/>
              </a:ext>
            </a:extLst>
          </p:cNvPr>
          <p:cNvGrpSpPr/>
          <p:nvPr/>
        </p:nvGrpSpPr>
        <p:grpSpPr>
          <a:xfrm>
            <a:off x="1921028" y="2989651"/>
            <a:ext cx="876698" cy="523308"/>
            <a:chOff x="7125209" y="3479470"/>
            <a:chExt cx="1614303" cy="930658"/>
          </a:xfrm>
          <a:solidFill>
            <a:schemeClr val="accent1"/>
          </a:solidFill>
        </p:grpSpPr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5A6D8C81-549E-944B-9840-C59049F9FF63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4E69743E-17CA-7145-BCA4-C014FAAEEE3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miley Face 7">
            <a:extLst>
              <a:ext uri="{FF2B5EF4-FFF2-40B4-BE49-F238E27FC236}">
                <a16:creationId xmlns:a16="http://schemas.microsoft.com/office/drawing/2014/main" id="{9167F175-077E-1E41-8001-E0218F017CE4}"/>
              </a:ext>
            </a:extLst>
          </p:cNvPr>
          <p:cNvSpPr/>
          <p:nvPr/>
        </p:nvSpPr>
        <p:spPr>
          <a:xfrm>
            <a:off x="603929" y="2685143"/>
            <a:ext cx="1094242" cy="1132324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DB">
            <a:extLst>
              <a:ext uri="{FF2B5EF4-FFF2-40B4-BE49-F238E27FC236}">
                <a16:creationId xmlns:a16="http://schemas.microsoft.com/office/drawing/2014/main" id="{1A93CF9F-BCC9-E441-8A6D-42AD6C89767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34100" y="2569030"/>
            <a:ext cx="1636102" cy="1607444"/>
          </a:xfrm>
          <a:prstGeom prst="rect">
            <a:avLst/>
          </a:prstGeom>
        </p:spPr>
      </p:pic>
      <p:grpSp>
        <p:nvGrpSpPr>
          <p:cNvPr id="30" name="schematic app-db">
            <a:extLst>
              <a:ext uri="{FF2B5EF4-FFF2-40B4-BE49-F238E27FC236}">
                <a16:creationId xmlns:a16="http://schemas.microsoft.com/office/drawing/2014/main" id="{D32915AB-9199-BB45-9BD0-F587C88A88FF}"/>
              </a:ext>
            </a:extLst>
          </p:cNvPr>
          <p:cNvGrpSpPr/>
          <p:nvPr/>
        </p:nvGrpSpPr>
        <p:grpSpPr>
          <a:xfrm>
            <a:off x="8910282" y="3079098"/>
            <a:ext cx="970312" cy="524866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E7E49515-0693-EC48-89BE-7271FDE03D3C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307C60EA-7A2D-F940-BEF2-84500AC5C723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witch asks DB">
            <a:extLst>
              <a:ext uri="{FF2B5EF4-FFF2-40B4-BE49-F238E27FC236}">
                <a16:creationId xmlns:a16="http://schemas.microsoft.com/office/drawing/2014/main" id="{EFACAE3F-DF81-0441-B0B4-CF8CFB611E02}"/>
              </a:ext>
            </a:extLst>
          </p:cNvPr>
          <p:cNvSpPr/>
          <p:nvPr/>
        </p:nvSpPr>
        <p:spPr>
          <a:xfrm flipH="1">
            <a:off x="8942972" y="3238232"/>
            <a:ext cx="819427" cy="180789"/>
          </a:xfrm>
          <a:prstGeom prst="rightArrow">
            <a:avLst>
              <a:gd name="adj1" fmla="val 42000"/>
              <a:gd name="adj2" fmla="val 118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lue">
            <a:extLst>
              <a:ext uri="{FF2B5EF4-FFF2-40B4-BE49-F238E27FC236}">
                <a16:creationId xmlns:a16="http://schemas.microsoft.com/office/drawing/2014/main" id="{5E8CACAE-5E49-4A48-87F1-267E89FC4B35}"/>
              </a:ext>
            </a:extLst>
          </p:cNvPr>
          <p:cNvSpPr/>
          <p:nvPr/>
        </p:nvSpPr>
        <p:spPr>
          <a:xfrm>
            <a:off x="3020584" y="481358"/>
            <a:ext cx="5717017" cy="2864664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Blue Behavior</a:t>
            </a:r>
          </a:p>
        </p:txBody>
      </p:sp>
      <p:sp>
        <p:nvSpPr>
          <p:cNvPr id="17" name="Green">
            <a:extLst>
              <a:ext uri="{FF2B5EF4-FFF2-40B4-BE49-F238E27FC236}">
                <a16:creationId xmlns:a16="http://schemas.microsoft.com/office/drawing/2014/main" id="{E944402D-1690-E94B-8630-29E9DB044122}"/>
              </a:ext>
            </a:extLst>
          </p:cNvPr>
          <p:cNvSpPr/>
          <p:nvPr/>
        </p:nvSpPr>
        <p:spPr>
          <a:xfrm>
            <a:off x="3020583" y="3346022"/>
            <a:ext cx="5717017" cy="2864664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Green Behavior</a:t>
            </a:r>
          </a:p>
        </p:txBody>
      </p:sp>
      <p:sp>
        <p:nvSpPr>
          <p:cNvPr id="14" name="Router">
            <a:extLst>
              <a:ext uri="{FF2B5EF4-FFF2-40B4-BE49-F238E27FC236}">
                <a16:creationId xmlns:a16="http://schemas.microsoft.com/office/drawing/2014/main" id="{5747C0CC-80C4-4644-BA23-A6164B2D3784}"/>
              </a:ext>
            </a:extLst>
          </p:cNvPr>
          <p:cNvSpPr/>
          <p:nvPr/>
        </p:nvSpPr>
        <p:spPr>
          <a:xfrm>
            <a:off x="3020582" y="2569030"/>
            <a:ext cx="1860059" cy="1509486"/>
          </a:xfrm>
          <a:prstGeom prst="rect">
            <a:avLst/>
          </a:prstGeom>
          <a:solidFill>
            <a:srgbClr val="AFABA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Router</a:t>
            </a:r>
          </a:p>
        </p:txBody>
      </p:sp>
      <p:sp>
        <p:nvSpPr>
          <p:cNvPr id="29" name="router asks switch">
            <a:extLst>
              <a:ext uri="{FF2B5EF4-FFF2-40B4-BE49-F238E27FC236}">
                <a16:creationId xmlns:a16="http://schemas.microsoft.com/office/drawing/2014/main" id="{F76F90DB-7368-2B4B-9EF9-287CCB0CCBA0}"/>
              </a:ext>
            </a:extLst>
          </p:cNvPr>
          <p:cNvSpPr/>
          <p:nvPr/>
        </p:nvSpPr>
        <p:spPr>
          <a:xfrm flipH="1">
            <a:off x="5086012" y="3076603"/>
            <a:ext cx="1470931" cy="441524"/>
          </a:xfrm>
          <a:prstGeom prst="rightArrow">
            <a:avLst>
              <a:gd name="adj1" fmla="val 42000"/>
              <a:gd name="adj2" fmla="val 118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witch">
            <a:extLst>
              <a:ext uri="{FF2B5EF4-FFF2-40B4-BE49-F238E27FC236}">
                <a16:creationId xmlns:a16="http://schemas.microsoft.com/office/drawing/2014/main" id="{1AB91287-C3CD-A14D-959C-F2F486316F08}"/>
              </a:ext>
            </a:extLst>
          </p:cNvPr>
          <p:cNvSpPr/>
          <p:nvPr/>
        </p:nvSpPr>
        <p:spPr>
          <a:xfrm>
            <a:off x="6877542" y="2539593"/>
            <a:ext cx="1860059" cy="1509486"/>
          </a:xfrm>
          <a:prstGeom prst="rect">
            <a:avLst/>
          </a:prstGeom>
          <a:solidFill>
            <a:srgbClr val="AFABA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Switch</a:t>
            </a:r>
          </a:p>
        </p:txBody>
      </p:sp>
      <p:grpSp>
        <p:nvGrpSpPr>
          <p:cNvPr id="18" name="Green&lt;-&gt;DB">
            <a:extLst>
              <a:ext uri="{FF2B5EF4-FFF2-40B4-BE49-F238E27FC236}">
                <a16:creationId xmlns:a16="http://schemas.microsoft.com/office/drawing/2014/main" id="{D1D688F4-47AB-CB45-877A-64307B2A6425}"/>
              </a:ext>
            </a:extLst>
          </p:cNvPr>
          <p:cNvGrpSpPr/>
          <p:nvPr/>
        </p:nvGrpSpPr>
        <p:grpSpPr>
          <a:xfrm rot="19942953">
            <a:off x="9108269" y="4512831"/>
            <a:ext cx="1011201" cy="581911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14CCDB4A-BCAC-454E-9774-79916F138844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80A5FB9B-AD4D-8C46-99DF-74D8AB6A6EF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Blue&lt;-&gt;DB">
            <a:extLst>
              <a:ext uri="{FF2B5EF4-FFF2-40B4-BE49-F238E27FC236}">
                <a16:creationId xmlns:a16="http://schemas.microsoft.com/office/drawing/2014/main" id="{441E1FB7-003D-A34F-9DF5-3CA44C3E9363}"/>
              </a:ext>
            </a:extLst>
          </p:cNvPr>
          <p:cNvGrpSpPr/>
          <p:nvPr/>
        </p:nvGrpSpPr>
        <p:grpSpPr>
          <a:xfrm rot="2204821">
            <a:off x="8948894" y="1605406"/>
            <a:ext cx="1011201" cy="593960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5718F3FE-5568-654A-885C-AFDC2CFBFEED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31C8866C-4607-1D40-8A4B-0528F723C06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959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4" grpId="0" animBg="1"/>
      <p:bldP spid="29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E009-526E-C943-83FB-19F2E00B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1FDD58-CC6D-304B-923B-D00E68CF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Inspect Applied Migrations: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Flip Switch Manually:</a:t>
            </a:r>
          </a:p>
          <a:p>
            <a:pPr lvl="1"/>
            <a:r>
              <a:rPr lang="en-US" dirty="0"/>
              <a:t>Feature Flipper (Django-Waffle)</a:t>
            </a:r>
          </a:p>
          <a:p>
            <a:pPr lvl="1"/>
            <a:r>
              <a:rPr lang="en-US" dirty="0"/>
              <a:t>Your own Model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61A4B6D-E6C2-0D4F-B524-9E7BCC87C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24" t="498" r="15559" b="94440"/>
          <a:stretch/>
        </p:blipFill>
        <p:spPr>
          <a:xfrm>
            <a:off x="1549831" y="2805193"/>
            <a:ext cx="7463790" cy="6199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352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E009-526E-C943-83FB-19F2E00B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+ Behavior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D2E04-960B-8C42-A54D-CCCDBBA56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5210"/>
            <a:ext cx="5718628" cy="487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5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F52566-6530-244F-BD63-B2220EE68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89" y="1332100"/>
            <a:ext cx="11259811" cy="372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8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08789" y="2052920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43" y="2244436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7505220" y="2907422"/>
            <a:ext cx="1614303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Smiley Face 16">
            <a:extLst>
              <a:ext uri="{FF2B5EF4-FFF2-40B4-BE49-F238E27FC236}">
                <a16:creationId xmlns:a16="http://schemas.microsoft.com/office/drawing/2014/main" id="{D8D88222-3795-3241-BE5C-499FAEB33561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 hidden="1">
            <a:extLst>
              <a:ext uri="{FF2B5EF4-FFF2-40B4-BE49-F238E27FC236}">
                <a16:creationId xmlns:a16="http://schemas.microsoft.com/office/drawing/2014/main" id="{77922A79-2D91-F041-8F0F-8DF26B0E7F8B}"/>
              </a:ext>
            </a:extLst>
          </p:cNvPr>
          <p:cNvSpPr txBox="1"/>
          <p:nvPr/>
        </p:nvSpPr>
        <p:spPr>
          <a:xfrm>
            <a:off x="10085129" y="2251028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3614FA-08ED-1E43-BF32-737596343506}"/>
              </a:ext>
            </a:extLst>
          </p:cNvPr>
          <p:cNvGrpSpPr/>
          <p:nvPr/>
        </p:nvGrpSpPr>
        <p:grpSpPr>
          <a:xfrm>
            <a:off x="2691318" y="2874217"/>
            <a:ext cx="1614303" cy="930658"/>
            <a:chOff x="7125209" y="3479470"/>
            <a:chExt cx="1614303" cy="930658"/>
          </a:xfrm>
          <a:solidFill>
            <a:schemeClr val="accent1"/>
          </a:solidFill>
        </p:grpSpPr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30759765-88B0-3E4E-B66B-60C77BFF2CBC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8ACA7190-AA7F-CA41-AD2A-75C5E7DCEDFF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9753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370C0E-16AC-6A4D-89A8-16881D8A1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1" r="49700"/>
          <a:stretch/>
        </p:blipFill>
        <p:spPr>
          <a:xfrm>
            <a:off x="341607" y="1921791"/>
            <a:ext cx="5253281" cy="25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91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een">
            <a:extLst>
              <a:ext uri="{FF2B5EF4-FFF2-40B4-BE49-F238E27FC236}">
                <a16:creationId xmlns:a16="http://schemas.microsoft.com/office/drawing/2014/main" id="{930DDF47-559D-3243-B334-5A6490C0D697}"/>
              </a:ext>
            </a:extLst>
          </p:cNvPr>
          <p:cNvGrpSpPr/>
          <p:nvPr/>
        </p:nvGrpSpPr>
        <p:grpSpPr>
          <a:xfrm>
            <a:off x="447657" y="64320"/>
            <a:ext cx="11156559" cy="6082768"/>
            <a:chOff x="447657" y="369118"/>
            <a:chExt cx="11156559" cy="60827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EB742C9-6387-7E4D-B50C-B6EDC75E1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05"/>
            <a:stretch/>
          </p:blipFill>
          <p:spPr>
            <a:xfrm>
              <a:off x="4539927" y="369118"/>
              <a:ext cx="7064289" cy="6082768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351A365-41E4-D342-B6C1-AB3B05C6CE43}"/>
                </a:ext>
              </a:extLst>
            </p:cNvPr>
            <p:cNvGrpSpPr/>
            <p:nvPr/>
          </p:nvGrpSpPr>
          <p:grpSpPr>
            <a:xfrm>
              <a:off x="447657" y="2635587"/>
              <a:ext cx="6384225" cy="774915"/>
              <a:chOff x="481524" y="3023045"/>
              <a:chExt cx="6384225" cy="774915"/>
            </a:xfrm>
          </p:grpSpPr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54CA757A-E2C8-2C42-9A4D-5A48E81978CA}"/>
                  </a:ext>
                </a:extLst>
              </p:cNvPr>
              <p:cNvSpPr/>
              <p:nvPr/>
            </p:nvSpPr>
            <p:spPr>
              <a:xfrm>
                <a:off x="4664990" y="3023045"/>
                <a:ext cx="2200759" cy="774915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F828C0-264B-824E-8D63-D90F1F9D2BC4}"/>
                  </a:ext>
                </a:extLst>
              </p:cNvPr>
              <p:cNvSpPr txBox="1"/>
              <p:nvPr/>
            </p:nvSpPr>
            <p:spPr>
              <a:xfrm>
                <a:off x="481524" y="3148892"/>
                <a:ext cx="40584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/>
                  <a:t>Same as ROOT_URLCONF</a:t>
                </a:r>
              </a:p>
            </p:txBody>
          </p:sp>
        </p:grpSp>
      </p:grpSp>
      <p:grpSp>
        <p:nvGrpSpPr>
          <p:cNvPr id="14" name="Blue">
            <a:extLst>
              <a:ext uri="{FF2B5EF4-FFF2-40B4-BE49-F238E27FC236}">
                <a16:creationId xmlns:a16="http://schemas.microsoft.com/office/drawing/2014/main" id="{CE9EC66C-8C55-124E-9CAB-A9C19C9F5AA4}"/>
              </a:ext>
            </a:extLst>
          </p:cNvPr>
          <p:cNvGrpSpPr/>
          <p:nvPr/>
        </p:nvGrpSpPr>
        <p:grpSpPr>
          <a:xfrm>
            <a:off x="542079" y="30454"/>
            <a:ext cx="12210216" cy="6793682"/>
            <a:chOff x="542079" y="283458"/>
            <a:chExt cx="12210216" cy="6793682"/>
          </a:xfrm>
        </p:grpSpPr>
        <p:pic>
          <p:nvPicPr>
            <p:cNvPr id="6" name="Content Placeholder 3">
              <a:extLst>
                <a:ext uri="{FF2B5EF4-FFF2-40B4-BE49-F238E27FC236}">
                  <a16:creationId xmlns:a16="http://schemas.microsoft.com/office/drawing/2014/main" id="{B5BE3016-5C6B-7C40-86A6-B874E6D45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11666" y="283458"/>
              <a:ext cx="8540629" cy="679368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2223F1-1EEC-1B44-A03C-78BFB4CEF92F}"/>
                </a:ext>
              </a:extLst>
            </p:cNvPr>
            <p:cNvSpPr txBox="1"/>
            <p:nvPr/>
          </p:nvSpPr>
          <p:spPr>
            <a:xfrm>
              <a:off x="542079" y="2709640"/>
              <a:ext cx="40584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/>
                <a:t>Include </a:t>
              </a:r>
              <a:r>
                <a:rPr lang="en-US" sz="2800" b="1" dirty="0" err="1"/>
                <a:t>blue.urls</a:t>
              </a:r>
              <a:endParaRPr lang="en-US" sz="2800" b="1" dirty="0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8BA10F38-CB60-5A47-B824-9EA7DBBEDFB2}"/>
                </a:ext>
              </a:extLst>
            </p:cNvPr>
            <p:cNvSpPr/>
            <p:nvPr/>
          </p:nvSpPr>
          <p:spPr>
            <a:xfrm>
              <a:off x="4834321" y="2583793"/>
              <a:ext cx="2200759" cy="77491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103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8A0C836-5E21-5246-995D-61BA21DCCD75}"/>
              </a:ext>
            </a:extLst>
          </p:cNvPr>
          <p:cNvGrpSpPr/>
          <p:nvPr/>
        </p:nvGrpSpPr>
        <p:grpSpPr>
          <a:xfrm>
            <a:off x="218806" y="1256224"/>
            <a:ext cx="11482911" cy="4710624"/>
            <a:chOff x="218806" y="1256224"/>
            <a:chExt cx="11482911" cy="471062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BA9BB5A-CAC1-7B47-93C0-1009ED808045}"/>
                </a:ext>
              </a:extLst>
            </p:cNvPr>
            <p:cNvGrpSpPr/>
            <p:nvPr/>
          </p:nvGrpSpPr>
          <p:grpSpPr>
            <a:xfrm>
              <a:off x="218806" y="1256224"/>
              <a:ext cx="11482911" cy="4710624"/>
              <a:chOff x="1644650" y="1473200"/>
              <a:chExt cx="8902701" cy="3300278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8DC9CF2-15D2-044D-B696-AF2C19DFBB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15629"/>
              <a:stretch/>
            </p:blipFill>
            <p:spPr>
              <a:xfrm>
                <a:off x="1644650" y="1473200"/>
                <a:ext cx="8902700" cy="3300278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49F05C5-18A1-CD4C-ACBE-DA86F8B12C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7302" r="2368"/>
              <a:stretch/>
            </p:blipFill>
            <p:spPr>
              <a:xfrm>
                <a:off x="1644651" y="2681206"/>
                <a:ext cx="8902700" cy="2030493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06636A-2585-D743-AA7C-60ED8AC7E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816" y="492652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672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F7FD96-C6DA-ED48-8575-5A277622D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8" r="43011" b="19302"/>
          <a:stretch/>
        </p:blipFill>
        <p:spPr>
          <a:xfrm>
            <a:off x="5352142" y="367694"/>
            <a:ext cx="5163458" cy="607064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2D279B4-41F5-0741-82AF-AA9F01A6D2A7}"/>
              </a:ext>
            </a:extLst>
          </p:cNvPr>
          <p:cNvGrpSpPr/>
          <p:nvPr/>
        </p:nvGrpSpPr>
        <p:grpSpPr>
          <a:xfrm>
            <a:off x="0" y="1568789"/>
            <a:ext cx="6493001" cy="774915"/>
            <a:chOff x="-1693121" y="1568789"/>
            <a:chExt cx="6493001" cy="7749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6464D9-A738-F540-AA74-0FD6B57B7D3E}"/>
                </a:ext>
              </a:extLst>
            </p:cNvPr>
            <p:cNvSpPr txBox="1"/>
            <p:nvPr/>
          </p:nvSpPr>
          <p:spPr>
            <a:xfrm>
              <a:off x="-1693121" y="1694636"/>
              <a:ext cx="40584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/>
                <a:t>Faked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B419B373-3325-0140-88AE-D490E7144CED}"/>
                </a:ext>
              </a:extLst>
            </p:cNvPr>
            <p:cNvSpPr/>
            <p:nvPr/>
          </p:nvSpPr>
          <p:spPr>
            <a:xfrm>
              <a:off x="2599121" y="1568789"/>
              <a:ext cx="2200759" cy="77491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06E1699-EA34-6644-A153-6C23D32EF475}"/>
              </a:ext>
            </a:extLst>
          </p:cNvPr>
          <p:cNvGrpSpPr/>
          <p:nvPr/>
        </p:nvGrpSpPr>
        <p:grpSpPr>
          <a:xfrm>
            <a:off x="0" y="3527455"/>
            <a:ext cx="6493001" cy="774915"/>
            <a:chOff x="-1693121" y="1568789"/>
            <a:chExt cx="6493001" cy="7749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FA61E0-AD3D-904C-894D-CA17A32ED6A1}"/>
                </a:ext>
              </a:extLst>
            </p:cNvPr>
            <p:cNvSpPr txBox="1"/>
            <p:nvPr/>
          </p:nvSpPr>
          <p:spPr>
            <a:xfrm>
              <a:off x="-1693121" y="1694636"/>
              <a:ext cx="40584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err="1"/>
                <a:t>db_table</a:t>
              </a:r>
              <a:r>
                <a:rPr lang="en-US" sz="2800" b="1" dirty="0"/>
                <a:t> = green_*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377300B9-F6E6-F240-9B45-42B3D6D91FA8}"/>
                </a:ext>
              </a:extLst>
            </p:cNvPr>
            <p:cNvSpPr/>
            <p:nvPr/>
          </p:nvSpPr>
          <p:spPr>
            <a:xfrm>
              <a:off x="2599121" y="1568789"/>
              <a:ext cx="2200759" cy="77491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0588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CC7FAF-B970-244A-AE0F-860528AC0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" t="1818"/>
          <a:stretch/>
        </p:blipFill>
        <p:spPr>
          <a:xfrm>
            <a:off x="6011333" y="287866"/>
            <a:ext cx="6519334" cy="650728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2D279B4-41F5-0741-82AF-AA9F01A6D2A7}"/>
              </a:ext>
            </a:extLst>
          </p:cNvPr>
          <p:cNvGrpSpPr/>
          <p:nvPr/>
        </p:nvGrpSpPr>
        <p:grpSpPr>
          <a:xfrm>
            <a:off x="0" y="1467189"/>
            <a:ext cx="6493001" cy="774915"/>
            <a:chOff x="-1693121" y="1568789"/>
            <a:chExt cx="6493001" cy="7749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6464D9-A738-F540-AA74-0FD6B57B7D3E}"/>
                </a:ext>
              </a:extLst>
            </p:cNvPr>
            <p:cNvSpPr txBox="1"/>
            <p:nvPr/>
          </p:nvSpPr>
          <p:spPr>
            <a:xfrm>
              <a:off x="-1693121" y="1694636"/>
              <a:ext cx="40584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/>
                <a:t>The Switching Migration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B419B373-3325-0140-88AE-D490E7144CED}"/>
                </a:ext>
              </a:extLst>
            </p:cNvPr>
            <p:cNvSpPr/>
            <p:nvPr/>
          </p:nvSpPr>
          <p:spPr>
            <a:xfrm>
              <a:off x="2599121" y="1568789"/>
              <a:ext cx="2200759" cy="77491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0254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BF1DDC-CD02-B344-8DFA-92A72E3221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1" r="37913" b="906"/>
          <a:stretch/>
        </p:blipFill>
        <p:spPr>
          <a:xfrm>
            <a:off x="5935132" y="406401"/>
            <a:ext cx="5427135" cy="6096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A2C8E2A-7EB9-EF4D-9D98-175D00B48925}"/>
              </a:ext>
            </a:extLst>
          </p:cNvPr>
          <p:cNvGrpSpPr/>
          <p:nvPr/>
        </p:nvGrpSpPr>
        <p:grpSpPr>
          <a:xfrm>
            <a:off x="203200" y="2679486"/>
            <a:ext cx="6493001" cy="774915"/>
            <a:chOff x="-1693121" y="1568789"/>
            <a:chExt cx="6493001" cy="7749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1020B6-7045-8A49-A56E-3ED2E3A17919}"/>
                </a:ext>
              </a:extLst>
            </p:cNvPr>
            <p:cNvSpPr txBox="1"/>
            <p:nvPr/>
          </p:nvSpPr>
          <p:spPr>
            <a:xfrm>
              <a:off x="-1693121" y="1694636"/>
              <a:ext cx="40584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/>
                <a:t>Include </a:t>
              </a:r>
              <a:r>
                <a:rPr lang="en-US" sz="2800" b="1" dirty="0" err="1"/>
                <a:t>blue.urls</a:t>
              </a:r>
              <a:endParaRPr lang="en-US" sz="2800" b="1" dirty="0"/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4B784262-58E3-414A-8607-4EDA87B5B789}"/>
                </a:ext>
              </a:extLst>
            </p:cNvPr>
            <p:cNvSpPr/>
            <p:nvPr/>
          </p:nvSpPr>
          <p:spPr>
            <a:xfrm>
              <a:off x="2599121" y="1568789"/>
              <a:ext cx="2200759" cy="77491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A453DF4-BCD5-D64A-A960-480755A73239}"/>
              </a:ext>
            </a:extLst>
          </p:cNvPr>
          <p:cNvSpPr txBox="1"/>
          <p:nvPr/>
        </p:nvSpPr>
        <p:spPr>
          <a:xfrm>
            <a:off x="1537418" y="4070460"/>
            <a:ext cx="40584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Green app: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Fake Migrate to zero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Unregister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426193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E009-526E-C943-83FB-19F2E00B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Some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5588-89BB-E641-B0D3-34DAA00D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Silver Bullet -</a:t>
            </a:r>
          </a:p>
          <a:p>
            <a:pPr lvl="1"/>
            <a:r>
              <a:rPr lang="en-US" dirty="0"/>
              <a:t>Functionality Degradation Vs. Inconsistency Vs. Cost of Implementation</a:t>
            </a:r>
          </a:p>
          <a:p>
            <a:endParaRPr lang="en-US" dirty="0"/>
          </a:p>
          <a:p>
            <a:r>
              <a:rPr lang="en-US" dirty="0"/>
              <a:t>For Read-Only, there are better approaches</a:t>
            </a:r>
          </a:p>
          <a:p>
            <a:endParaRPr lang="en-US" dirty="0"/>
          </a:p>
          <a:p>
            <a:r>
              <a:rPr lang="en-US" dirty="0"/>
              <a:t>This Could Be Cost-Effective with Open-Source Some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259725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E009-526E-C943-83FB-19F2E00B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5588-89BB-E641-B0D3-34DAA00D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Silver Bullet -</a:t>
            </a:r>
          </a:p>
          <a:p>
            <a:pPr lvl="1"/>
            <a:r>
              <a:rPr lang="en-US" dirty="0"/>
              <a:t>Functionality Degradation Vs. Inconsistency Vs. Cost of Implementation</a:t>
            </a:r>
          </a:p>
          <a:p>
            <a:endParaRPr lang="en-US" dirty="0"/>
          </a:p>
          <a:p>
            <a:r>
              <a:rPr lang="en-US" dirty="0"/>
              <a:t>For Read-Only, there are better approaches</a:t>
            </a:r>
          </a:p>
          <a:p>
            <a:endParaRPr lang="en-US" dirty="0"/>
          </a:p>
          <a:p>
            <a:r>
              <a:rPr lang="en-US" dirty="0"/>
              <a:t>This Could Be Cost-Effective with Open-Source Some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615973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84A2-C006-A443-A623-9EA4D1EB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 err="1"/>
              <a:t>C</a:t>
            </a:r>
            <a:r>
              <a:rPr lang="en-US" dirty="0" err="1"/>
              <a:t>redits</a:t>
            </a:r>
            <a:r>
              <a:rPr lang="en-US" dirty="0"/>
              <a:t> &amp; 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171BC-2A8C-8F44-92B1-3F65ED791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https://martinfowler.com/bliki/BlueGreenDeployment.html</a:t>
            </a:r>
            <a:endParaRPr lang="en-US" dirty="0"/>
          </a:p>
          <a:p>
            <a:r>
              <a:rPr lang="en-US" dirty="0">
                <a:hlinkClick r:id="rId3"/>
              </a:rPr>
              <a:t>https://d0.awsstatic.com/whitepapers/AWS_Blue_Green_Deployments.pdf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jazzband</a:t>
            </a:r>
            <a:r>
              <a:rPr lang="en-US" dirty="0"/>
              <a:t>/</a:t>
            </a:r>
            <a:r>
              <a:rPr lang="en-US" dirty="0" err="1"/>
              <a:t>django</a:t>
            </a:r>
            <a:r>
              <a:rPr lang="en-US" dirty="0"/>
              <a:t>-hosts/</a:t>
            </a:r>
          </a:p>
          <a:p>
            <a:endParaRPr lang="en-US" dirty="0"/>
          </a:p>
          <a:p>
            <a:r>
              <a:rPr lang="en-US" dirty="0"/>
              <a:t>Icons By </a:t>
            </a:r>
            <a:r>
              <a:rPr lang="en-US" dirty="0" err="1"/>
              <a:t>Ahm</a:t>
            </a:r>
            <a:r>
              <a:rPr lang="en-US" dirty="0"/>
              <a:t> </a:t>
            </a:r>
            <a:r>
              <a:rPr lang="en-US" dirty="0" err="1"/>
              <a:t>masum</a:t>
            </a:r>
            <a:r>
              <a:rPr lang="en-US" dirty="0"/>
              <a:t> (Own work) [CC BY-SA 4.0 (https://</a:t>
            </a:r>
            <a:r>
              <a:rPr lang="en-US" dirty="0" err="1"/>
              <a:t>creativecommons.org</a:t>
            </a:r>
            <a:r>
              <a:rPr lang="en-US" dirty="0"/>
              <a:t>/licenses/by-</a:t>
            </a:r>
            <a:r>
              <a:rPr lang="en-US" dirty="0" err="1"/>
              <a:t>sa</a:t>
            </a:r>
            <a:r>
              <a:rPr lang="en-US" dirty="0"/>
              <a:t>/4.0)], via Wikimedia Commons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95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949-19D5-CD44-BB4D-8A1C472E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049839"/>
            <a:ext cx="12191999" cy="237807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5828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08789" y="2052920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43" y="2244436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7505220" y="2907422"/>
            <a:ext cx="1614303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Smiley Face 16">
            <a:extLst>
              <a:ext uri="{FF2B5EF4-FFF2-40B4-BE49-F238E27FC236}">
                <a16:creationId xmlns:a16="http://schemas.microsoft.com/office/drawing/2014/main" id="{D8D88222-3795-3241-BE5C-499FAEB33561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83C1C-1451-5F4C-8DF4-4F81CB2435A3}"/>
              </a:ext>
            </a:extLst>
          </p:cNvPr>
          <p:cNvSpPr txBox="1"/>
          <p:nvPr/>
        </p:nvSpPr>
        <p:spPr>
          <a:xfrm>
            <a:off x="7682037" y="2512440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0CF05F-1ED8-C546-9FD1-5F8C29270764}"/>
              </a:ext>
            </a:extLst>
          </p:cNvPr>
          <p:cNvSpPr txBox="1"/>
          <p:nvPr/>
        </p:nvSpPr>
        <p:spPr>
          <a:xfrm>
            <a:off x="10086761" y="224443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365F8F-CE84-954A-914D-D1DEF34A6A99}"/>
              </a:ext>
            </a:extLst>
          </p:cNvPr>
          <p:cNvSpPr txBox="1"/>
          <p:nvPr/>
        </p:nvSpPr>
        <p:spPr>
          <a:xfrm>
            <a:off x="5393195" y="2251028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21" name="TextBox 20" hidden="1">
            <a:extLst>
              <a:ext uri="{FF2B5EF4-FFF2-40B4-BE49-F238E27FC236}">
                <a16:creationId xmlns:a16="http://schemas.microsoft.com/office/drawing/2014/main" id="{77922A79-2D91-F041-8F0F-8DF26B0E7F8B}"/>
              </a:ext>
            </a:extLst>
          </p:cNvPr>
          <p:cNvSpPr txBox="1"/>
          <p:nvPr/>
        </p:nvSpPr>
        <p:spPr>
          <a:xfrm>
            <a:off x="10085129" y="2251028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3614FA-08ED-1E43-BF32-737596343506}"/>
              </a:ext>
            </a:extLst>
          </p:cNvPr>
          <p:cNvGrpSpPr/>
          <p:nvPr/>
        </p:nvGrpSpPr>
        <p:grpSpPr>
          <a:xfrm>
            <a:off x="2691318" y="2874217"/>
            <a:ext cx="1614303" cy="930658"/>
            <a:chOff x="7125209" y="3479470"/>
            <a:chExt cx="1614303" cy="930658"/>
          </a:xfrm>
          <a:solidFill>
            <a:schemeClr val="accent1"/>
          </a:solidFill>
        </p:grpSpPr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30759765-88B0-3E4E-B66B-60C77BFF2CBC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8ACA7190-AA7F-CA41-AD2A-75C5E7DCEDFF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27995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949-19D5-CD44-BB4D-8A1C472E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049839"/>
            <a:ext cx="12191999" cy="237807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637049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F71B-6B19-434B-99F3-4E9DD053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Data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FEEF4-5D2F-754B-9385-02EE195A1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Read-only mode</a:t>
            </a:r>
          </a:p>
          <a:p>
            <a:r>
              <a:rPr lang="en-US" dirty="0"/>
              <a:t>Immutable (Gray) request queue, applied twice</a:t>
            </a:r>
          </a:p>
          <a:p>
            <a:r>
              <a:rPr lang="en-US" dirty="0"/>
              <a:t>One (Gray) Database</a:t>
            </a:r>
          </a:p>
          <a:p>
            <a:pPr lvl="1"/>
            <a:r>
              <a:rPr lang="en-US" dirty="0"/>
              <a:t>Database Refactoring, supports both versions</a:t>
            </a:r>
          </a:p>
          <a:p>
            <a:pPr lvl="1"/>
            <a:r>
              <a:rPr lang="en-US" dirty="0"/>
              <a:t>Support one version, change </a:t>
            </a:r>
            <a:r>
              <a:rPr lang="en-US" i="1" dirty="0"/>
              <a:t>carefully</a:t>
            </a:r>
            <a:endParaRPr lang="en-US" dirty="0"/>
          </a:p>
          <a:p>
            <a:pPr lvl="1"/>
            <a:r>
              <a:rPr lang="en-US" dirty="0"/>
              <a:t>Support one version, w. app-based blue/green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83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FDEE9988-274F-8141-B73A-D84E27B20B7D}"/>
              </a:ext>
            </a:extLst>
          </p:cNvPr>
          <p:cNvSpPr/>
          <p:nvPr/>
        </p:nvSpPr>
        <p:spPr>
          <a:xfrm flipH="1">
            <a:off x="8752929" y="5090018"/>
            <a:ext cx="929839" cy="296883"/>
          </a:xfrm>
          <a:prstGeom prst="rightArrow">
            <a:avLst>
              <a:gd name="adj1" fmla="val 42000"/>
              <a:gd name="adj2" fmla="val 118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A7BD515C-D780-E04D-9EB7-041C60B45C1B}"/>
              </a:ext>
            </a:extLst>
          </p:cNvPr>
          <p:cNvSpPr/>
          <p:nvPr/>
        </p:nvSpPr>
        <p:spPr>
          <a:xfrm rot="2362447" flipH="1">
            <a:off x="5094760" y="4404593"/>
            <a:ext cx="929839" cy="296883"/>
          </a:xfrm>
          <a:prstGeom prst="rightArrow">
            <a:avLst>
              <a:gd name="adj1" fmla="val 42000"/>
              <a:gd name="adj2" fmla="val 118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43CD7F39-3EAE-314F-B610-208E93C980B6}"/>
              </a:ext>
            </a:extLst>
          </p:cNvPr>
          <p:cNvSpPr/>
          <p:nvPr/>
        </p:nvSpPr>
        <p:spPr>
          <a:xfrm flipH="1">
            <a:off x="2303183" y="3102863"/>
            <a:ext cx="724511" cy="296883"/>
          </a:xfrm>
          <a:prstGeom prst="rightArrow">
            <a:avLst>
              <a:gd name="adj1" fmla="val 42000"/>
              <a:gd name="adj2" fmla="val 11800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9CFFEE0F-8588-8A41-92C3-0B62530F37A4}"/>
              </a:ext>
            </a:extLst>
          </p:cNvPr>
          <p:cNvSpPr/>
          <p:nvPr/>
        </p:nvSpPr>
        <p:spPr>
          <a:xfrm flipH="1">
            <a:off x="8752929" y="1190119"/>
            <a:ext cx="929839" cy="296883"/>
          </a:xfrm>
          <a:prstGeom prst="rightArrow">
            <a:avLst>
              <a:gd name="adj1" fmla="val 42000"/>
              <a:gd name="adj2" fmla="val 118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BE5C1E2E-075B-8049-9744-0AF789B9569B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hlinkClick r:id="rId4" action="ppaction://hlinksldjump"/>
            <a:extLst>
              <a:ext uri="{FF2B5EF4-FFF2-40B4-BE49-F238E27FC236}">
                <a16:creationId xmlns:a16="http://schemas.microsoft.com/office/drawing/2014/main" id="{F78AAEBD-9C88-3246-B518-E9E63006F9E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5AAA3507-3758-D34B-9024-76AE51B1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59" y="-76091"/>
            <a:ext cx="5895832" cy="2378075"/>
          </a:xfrm>
        </p:spPr>
        <p:txBody>
          <a:bodyPr>
            <a:normAutofit/>
          </a:bodyPr>
          <a:lstStyle/>
          <a:p>
            <a:r>
              <a:rPr lang="en-US" sz="6000" b="1" dirty="0"/>
              <a:t>Read-Only</a:t>
            </a:r>
          </a:p>
        </p:txBody>
      </p:sp>
    </p:spTree>
    <p:extLst>
      <p:ext uri="{BB962C8B-B14F-4D97-AF65-F5344CB8AC3E}">
        <p14:creationId xmlns:p14="http://schemas.microsoft.com/office/powerpoint/2010/main" val="11803737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Smiley Face 26">
            <a:extLst>
              <a:ext uri="{FF2B5EF4-FFF2-40B4-BE49-F238E27FC236}">
                <a16:creationId xmlns:a16="http://schemas.microsoft.com/office/drawing/2014/main" id="{BE5C1E2E-075B-8049-9744-0AF789B9569B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hlinkClick r:id="rId4" action="ppaction://hlinksldjump"/>
            <a:extLst>
              <a:ext uri="{FF2B5EF4-FFF2-40B4-BE49-F238E27FC236}">
                <a16:creationId xmlns:a16="http://schemas.microsoft.com/office/drawing/2014/main" id="{F78AAEBD-9C88-3246-B518-E9E63006F9E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874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sp>
        <p:nvSpPr>
          <p:cNvPr id="27" name="Smiley Face 26">
            <a:extLst>
              <a:ext uri="{FF2B5EF4-FFF2-40B4-BE49-F238E27FC236}">
                <a16:creationId xmlns:a16="http://schemas.microsoft.com/office/drawing/2014/main" id="{BE5C1E2E-075B-8049-9744-0AF789B9569B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hlinkClick r:id="rId4" action="ppaction://hlinksldjump"/>
            <a:extLst>
              <a:ext uri="{FF2B5EF4-FFF2-40B4-BE49-F238E27FC236}">
                <a16:creationId xmlns:a16="http://schemas.microsoft.com/office/drawing/2014/main" id="{F78AAEBD-9C88-3246-B518-E9E63006F9E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0D683F8F-9C24-B540-BEE1-79D309BD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60" y="-76091"/>
            <a:ext cx="6746925" cy="2378075"/>
          </a:xfrm>
        </p:spPr>
        <p:txBody>
          <a:bodyPr>
            <a:normAutofit/>
          </a:bodyPr>
          <a:lstStyle/>
          <a:p>
            <a:r>
              <a:rPr lang="en-US" sz="6000" b="1" dirty="0"/>
              <a:t>Gray Request Queue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14F480-E34B-A442-B51F-82D1E322DAF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V="1">
            <a:off x="8633732" y="2589960"/>
            <a:ext cx="1518570" cy="151857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91C0895-2B25-DE46-9FC9-01BFE1968E12}"/>
              </a:ext>
            </a:extLst>
          </p:cNvPr>
          <p:cNvGrpSpPr/>
          <p:nvPr/>
        </p:nvGrpSpPr>
        <p:grpSpPr>
          <a:xfrm rot="20264919">
            <a:off x="8078421" y="3472365"/>
            <a:ext cx="885787" cy="543611"/>
            <a:chOff x="7125209" y="3734888"/>
            <a:chExt cx="1641456" cy="675240"/>
          </a:xfrm>
          <a:solidFill>
            <a:schemeClr val="accent6"/>
          </a:solidFill>
        </p:grpSpPr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BD4AA3E3-5C4B-8A46-8662-4BC656F1AEBD}"/>
                </a:ext>
              </a:extLst>
            </p:cNvPr>
            <p:cNvSpPr/>
            <p:nvPr/>
          </p:nvSpPr>
          <p:spPr>
            <a:xfrm>
              <a:off x="7282250" y="3734888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5FB86D29-92D5-BE42-BE28-F7D5FD86FF85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BBABFB3-FC67-1548-A796-4E83B7F67492}"/>
              </a:ext>
            </a:extLst>
          </p:cNvPr>
          <p:cNvGrpSpPr/>
          <p:nvPr/>
        </p:nvGrpSpPr>
        <p:grpSpPr>
          <a:xfrm rot="1578667">
            <a:off x="9709409" y="3646041"/>
            <a:ext cx="885787" cy="543611"/>
            <a:chOff x="7125209" y="3734888"/>
            <a:chExt cx="1641456" cy="675240"/>
          </a:xfrm>
          <a:solidFill>
            <a:schemeClr val="accent6"/>
          </a:solidFill>
        </p:grpSpPr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B93CAF20-15AE-5E41-88C6-8488D1ACD0CC}"/>
                </a:ext>
              </a:extLst>
            </p:cNvPr>
            <p:cNvSpPr/>
            <p:nvPr/>
          </p:nvSpPr>
          <p:spPr>
            <a:xfrm>
              <a:off x="7282250" y="3734888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C6A1A8CC-CA83-044A-84BB-7D1A7BBDC471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3B1E2FD-1722-8647-A6F8-532820E70A2F}"/>
              </a:ext>
            </a:extLst>
          </p:cNvPr>
          <p:cNvGrpSpPr/>
          <p:nvPr/>
        </p:nvGrpSpPr>
        <p:grpSpPr>
          <a:xfrm rot="20264919">
            <a:off x="9731776" y="2633813"/>
            <a:ext cx="885787" cy="543611"/>
            <a:chOff x="7125209" y="3734888"/>
            <a:chExt cx="1641456" cy="675240"/>
          </a:xfrm>
          <a:solidFill>
            <a:schemeClr val="accent5"/>
          </a:solidFill>
        </p:grpSpPr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D24CDF3F-3081-1D4B-AFE3-7AD8E8034F18}"/>
                </a:ext>
              </a:extLst>
            </p:cNvPr>
            <p:cNvSpPr/>
            <p:nvPr/>
          </p:nvSpPr>
          <p:spPr>
            <a:xfrm>
              <a:off x="7282250" y="3734888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F67EB1B2-4839-C44F-85DD-17E2A4F8F00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553DD8A-B3C2-1E46-9B78-2BC8DA57B614}"/>
              </a:ext>
            </a:extLst>
          </p:cNvPr>
          <p:cNvGrpSpPr/>
          <p:nvPr/>
        </p:nvGrpSpPr>
        <p:grpSpPr>
          <a:xfrm rot="1578667">
            <a:off x="8074620" y="2539542"/>
            <a:ext cx="885787" cy="543611"/>
            <a:chOff x="7125209" y="3734888"/>
            <a:chExt cx="1641456" cy="675240"/>
          </a:xfrm>
          <a:solidFill>
            <a:schemeClr val="accent5"/>
          </a:solidFill>
        </p:grpSpPr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A82430D2-2A06-7A4C-A9B9-891CC84F41DE}"/>
                </a:ext>
              </a:extLst>
            </p:cNvPr>
            <p:cNvSpPr/>
            <p:nvPr/>
          </p:nvSpPr>
          <p:spPr>
            <a:xfrm>
              <a:off x="7282250" y="3734888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ight Arrow 52">
              <a:extLst>
                <a:ext uri="{FF2B5EF4-FFF2-40B4-BE49-F238E27FC236}">
                  <a16:creationId xmlns:a16="http://schemas.microsoft.com/office/drawing/2014/main" id="{60C93274-A446-6E49-A238-F7E0CB24E078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0957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Smiley Face 26">
            <a:extLst>
              <a:ext uri="{FF2B5EF4-FFF2-40B4-BE49-F238E27FC236}">
                <a16:creationId xmlns:a16="http://schemas.microsoft.com/office/drawing/2014/main" id="{BE5C1E2E-075B-8049-9744-0AF789B9569B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hlinkClick r:id="rId4" action="ppaction://hlinksldjump"/>
            <a:extLst>
              <a:ext uri="{FF2B5EF4-FFF2-40B4-BE49-F238E27FC236}">
                <a16:creationId xmlns:a16="http://schemas.microsoft.com/office/drawing/2014/main" id="{F78AAEBD-9C88-3246-B518-E9E63006F9E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84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C356-DE75-DF4E-98A9-1994F099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+ Behavior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16334-2CC3-C145-9C14-E058D7BF8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7649"/>
            <a:ext cx="10958206" cy="433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CE6E-2EE6-574E-936C-92EE29BB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+ Behavior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8E40E-05F3-7A49-B20F-F27C1B429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6535"/>
            <a:ext cx="10722754" cy="266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781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AD85-E247-1948-8A09-77C4E5C3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+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4DBD6-CDA4-9C43-983C-C0ADBBD12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2261"/>
          </a:xfrm>
        </p:spPr>
        <p:txBody>
          <a:bodyPr>
            <a:normAutofit/>
          </a:bodyPr>
          <a:lstStyle/>
          <a:p>
            <a:r>
              <a:rPr lang="en-US" dirty="0"/>
              <a:t>Apply code changes to </a:t>
            </a:r>
            <a:r>
              <a:rPr lang="en-US" b="1" dirty="0"/>
              <a:t>core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while </a:t>
            </a:r>
            <a:r>
              <a:rPr lang="en-US" b="1" dirty="0" err="1"/>
              <a:t>core_old</a:t>
            </a:r>
            <a:r>
              <a:rPr lang="en-US" dirty="0"/>
              <a:t> serves current version</a:t>
            </a:r>
          </a:p>
          <a:p>
            <a:r>
              <a:rPr lang="en-US" dirty="0"/>
              <a:t>Create the </a:t>
            </a:r>
            <a:r>
              <a:rPr lang="en-US" b="1" dirty="0"/>
              <a:t>switching migration</a:t>
            </a:r>
            <a:r>
              <a:rPr lang="en-US" dirty="0"/>
              <a:t> in </a:t>
            </a:r>
            <a:r>
              <a:rPr lang="en-US" b="1" dirty="0"/>
              <a:t>core</a:t>
            </a:r>
            <a:endParaRPr lang="en-US" dirty="0"/>
          </a:p>
          <a:p>
            <a:r>
              <a:rPr lang="en-US" dirty="0"/>
              <a:t>Apply </a:t>
            </a:r>
            <a:r>
              <a:rPr lang="en-US" b="1" dirty="0"/>
              <a:t>migration</a:t>
            </a:r>
          </a:p>
          <a:p>
            <a:pPr lvl="1"/>
            <a:r>
              <a:rPr lang="en-US" dirty="0"/>
              <a:t>Requires restart server</a:t>
            </a:r>
          </a:p>
          <a:p>
            <a:r>
              <a:rPr lang="en-US" dirty="0"/>
              <a:t>Delete </a:t>
            </a:r>
            <a:r>
              <a:rPr lang="en-US" b="1" dirty="0" err="1"/>
              <a:t>core_old</a:t>
            </a:r>
            <a:endParaRPr lang="en-US" b="1" dirty="0"/>
          </a:p>
          <a:p>
            <a:r>
              <a:rPr lang="en-US" dirty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20973993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330C-36ED-C249-BCD9-8538ACF1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Lower-level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E94D-032B-2E43-859C-34B44208C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1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08789" y="2052920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43" y="2244436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7505220" y="2907422"/>
            <a:ext cx="1614303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E66A9D-589B-F24D-AE90-00AF35DD6A4D}"/>
              </a:ext>
            </a:extLst>
          </p:cNvPr>
          <p:cNvGrpSpPr/>
          <p:nvPr/>
        </p:nvGrpSpPr>
        <p:grpSpPr>
          <a:xfrm>
            <a:off x="2691318" y="2874217"/>
            <a:ext cx="1614303" cy="930658"/>
            <a:chOff x="7125209" y="3479470"/>
            <a:chExt cx="1614303" cy="930658"/>
          </a:xfrm>
          <a:solidFill>
            <a:schemeClr val="accent1"/>
          </a:solidFill>
        </p:grpSpPr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D800F855-6549-1844-84F2-C7395AED396D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3804358-0E2B-ED4E-BAD2-FC4149E1EAB2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4CE50CB-8058-D84C-BC54-4D441E24501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67962" y="2208879"/>
            <a:ext cx="3768378" cy="2483704"/>
          </a:xfrm>
          <a:prstGeom prst="rect">
            <a:avLst/>
          </a:prstGeom>
        </p:spPr>
      </p:pic>
      <p:sp>
        <p:nvSpPr>
          <p:cNvPr id="3" name="Multiply 2">
            <a:extLst>
              <a:ext uri="{FF2B5EF4-FFF2-40B4-BE49-F238E27FC236}">
                <a16:creationId xmlns:a16="http://schemas.microsoft.com/office/drawing/2014/main" id="{440B48B0-BA4C-674E-AC82-3935D34371F5}"/>
              </a:ext>
            </a:extLst>
          </p:cNvPr>
          <p:cNvSpPr/>
          <p:nvPr/>
        </p:nvSpPr>
        <p:spPr>
          <a:xfrm>
            <a:off x="2547753" y="2332677"/>
            <a:ext cx="1916326" cy="2013738"/>
          </a:xfrm>
          <a:prstGeom prst="mathMultiply">
            <a:avLst>
              <a:gd name="adj1" fmla="val 1329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D8D88222-3795-3241-BE5C-499FAEB33561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83C1C-1451-5F4C-8DF4-4F81CB2435A3}"/>
              </a:ext>
            </a:extLst>
          </p:cNvPr>
          <p:cNvSpPr txBox="1"/>
          <p:nvPr/>
        </p:nvSpPr>
        <p:spPr>
          <a:xfrm>
            <a:off x="7682037" y="2512440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0CF05F-1ED8-C546-9FD1-5F8C29270764}"/>
              </a:ext>
            </a:extLst>
          </p:cNvPr>
          <p:cNvSpPr txBox="1"/>
          <p:nvPr/>
        </p:nvSpPr>
        <p:spPr>
          <a:xfrm>
            <a:off x="10086761" y="224443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365F8F-CE84-954A-914D-D1DEF34A6A99}"/>
              </a:ext>
            </a:extLst>
          </p:cNvPr>
          <p:cNvSpPr txBox="1"/>
          <p:nvPr/>
        </p:nvSpPr>
        <p:spPr>
          <a:xfrm>
            <a:off x="5393195" y="2251028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922A79-2D91-F041-8F0F-8DF26B0E7F8B}"/>
              </a:ext>
            </a:extLst>
          </p:cNvPr>
          <p:cNvSpPr txBox="1"/>
          <p:nvPr/>
        </p:nvSpPr>
        <p:spPr>
          <a:xfrm>
            <a:off x="10086761" y="2244435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sp>
        <p:nvSpPr>
          <p:cNvPr id="22" name="Multiply 21">
            <a:extLst>
              <a:ext uri="{FF2B5EF4-FFF2-40B4-BE49-F238E27FC236}">
                <a16:creationId xmlns:a16="http://schemas.microsoft.com/office/drawing/2014/main" id="{AC85C5E9-DA64-824D-82ED-0C3861665FBA}"/>
              </a:ext>
            </a:extLst>
          </p:cNvPr>
          <p:cNvSpPr/>
          <p:nvPr/>
        </p:nvSpPr>
        <p:spPr>
          <a:xfrm>
            <a:off x="7622977" y="2512440"/>
            <a:ext cx="1366658" cy="1654212"/>
          </a:xfrm>
          <a:prstGeom prst="mathMultiply">
            <a:avLst>
              <a:gd name="adj1" fmla="val 1329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2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  <p:bldP spid="21" grpId="0"/>
      <p:bldP spid="2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7E8-D2EE-394C-9382-7B677E2E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AACB9-64A1-7140-837D-41E5E454555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69401" y="2052920"/>
            <a:ext cx="2686724" cy="2639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625746-8594-C84C-9D00-BEB5AD18EEC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955" y="2244436"/>
            <a:ext cx="2190221" cy="219022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6AEBD0-A24C-4E49-ACA4-70497A289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37380" y="3230088"/>
            <a:ext cx="2468800" cy="246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AF31D0-638B-4540-B468-B01E0529002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7762" y="4004479"/>
            <a:ext cx="3768378" cy="2483704"/>
          </a:xfrm>
          <a:prstGeom prst="rect">
            <a:avLst/>
          </a:prstGeom>
        </p:spPr>
      </p:pic>
      <p:sp>
        <p:nvSpPr>
          <p:cNvPr id="7" name="Smiley Face 6">
            <a:extLst>
              <a:ext uri="{FF2B5EF4-FFF2-40B4-BE49-F238E27FC236}">
                <a16:creationId xmlns:a16="http://schemas.microsoft.com/office/drawing/2014/main" id="{53E34141-6398-6144-B586-8AC820C356D3}"/>
              </a:ext>
            </a:extLst>
          </p:cNvPr>
          <p:cNvSpPr/>
          <p:nvPr/>
        </p:nvSpPr>
        <p:spPr>
          <a:xfrm>
            <a:off x="2185697" y="1840714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7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08789" y="2052920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43" y="2244436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7505220" y="2907422"/>
            <a:ext cx="1614303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E66A9D-589B-F24D-AE90-00AF35DD6A4D}"/>
              </a:ext>
            </a:extLst>
          </p:cNvPr>
          <p:cNvGrpSpPr/>
          <p:nvPr/>
        </p:nvGrpSpPr>
        <p:grpSpPr>
          <a:xfrm>
            <a:off x="2691318" y="2874217"/>
            <a:ext cx="1614303" cy="930658"/>
            <a:chOff x="7125209" y="3479470"/>
            <a:chExt cx="1614303" cy="930658"/>
          </a:xfrm>
          <a:solidFill>
            <a:schemeClr val="accent1"/>
          </a:solidFill>
        </p:grpSpPr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D800F855-6549-1844-84F2-C7395AED396D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3804358-0E2B-ED4E-BAD2-FC4149E1EAB2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4CE50CB-8058-D84C-BC54-4D441E24501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67962" y="2208879"/>
            <a:ext cx="3768378" cy="2483704"/>
          </a:xfrm>
          <a:prstGeom prst="rect">
            <a:avLst/>
          </a:prstGeom>
        </p:spPr>
      </p:pic>
      <p:sp>
        <p:nvSpPr>
          <p:cNvPr id="3" name="Multiply 2">
            <a:extLst>
              <a:ext uri="{FF2B5EF4-FFF2-40B4-BE49-F238E27FC236}">
                <a16:creationId xmlns:a16="http://schemas.microsoft.com/office/drawing/2014/main" id="{440B48B0-BA4C-674E-AC82-3935D34371F5}"/>
              </a:ext>
            </a:extLst>
          </p:cNvPr>
          <p:cNvSpPr/>
          <p:nvPr/>
        </p:nvSpPr>
        <p:spPr>
          <a:xfrm>
            <a:off x="2547753" y="2332677"/>
            <a:ext cx="1916326" cy="2013738"/>
          </a:xfrm>
          <a:prstGeom prst="mathMultiply">
            <a:avLst>
              <a:gd name="adj1" fmla="val 1329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D8D88222-3795-3241-BE5C-499FAEB33561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>
              <a:gd name="adj" fmla="val -4653"/>
            </a:avLst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83C1C-1451-5F4C-8DF4-4F81CB2435A3}"/>
              </a:ext>
            </a:extLst>
          </p:cNvPr>
          <p:cNvSpPr txBox="1"/>
          <p:nvPr/>
        </p:nvSpPr>
        <p:spPr>
          <a:xfrm>
            <a:off x="7682037" y="2512440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365F8F-CE84-954A-914D-D1DEF34A6A99}"/>
              </a:ext>
            </a:extLst>
          </p:cNvPr>
          <p:cNvSpPr txBox="1"/>
          <p:nvPr/>
        </p:nvSpPr>
        <p:spPr>
          <a:xfrm>
            <a:off x="5393195" y="2251028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922A79-2D91-F041-8F0F-8DF26B0E7F8B}"/>
              </a:ext>
            </a:extLst>
          </p:cNvPr>
          <p:cNvSpPr txBox="1"/>
          <p:nvPr/>
        </p:nvSpPr>
        <p:spPr>
          <a:xfrm>
            <a:off x="10086761" y="2244435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sp>
        <p:nvSpPr>
          <p:cNvPr id="23" name="Multiply 22">
            <a:extLst>
              <a:ext uri="{FF2B5EF4-FFF2-40B4-BE49-F238E27FC236}">
                <a16:creationId xmlns:a16="http://schemas.microsoft.com/office/drawing/2014/main" id="{738F1EC6-B612-C846-BD34-AECCDE323E16}"/>
              </a:ext>
            </a:extLst>
          </p:cNvPr>
          <p:cNvSpPr/>
          <p:nvPr/>
        </p:nvSpPr>
        <p:spPr>
          <a:xfrm>
            <a:off x="7622977" y="2512440"/>
            <a:ext cx="1366658" cy="1654212"/>
          </a:xfrm>
          <a:prstGeom prst="mathMultiply">
            <a:avLst>
              <a:gd name="adj1" fmla="val 1329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0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949-19D5-CD44-BB4D-8A1C472E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4407"/>
            <a:ext cx="12191999" cy="237807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The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95ED36-78CD-3D42-9C71-DA945EA98247}"/>
              </a:ext>
            </a:extLst>
          </p:cNvPr>
          <p:cNvSpPr/>
          <p:nvPr/>
        </p:nvSpPr>
        <p:spPr>
          <a:xfrm>
            <a:off x="0" y="4236226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Blue/Green Deployment</a:t>
            </a:r>
          </a:p>
        </p:txBody>
      </p:sp>
    </p:spTree>
    <p:extLst>
      <p:ext uri="{BB962C8B-B14F-4D97-AF65-F5344CB8AC3E}">
        <p14:creationId xmlns:p14="http://schemas.microsoft.com/office/powerpoint/2010/main" val="393437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08789" y="2052920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43" y="2244436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7505220" y="2907422"/>
            <a:ext cx="1614303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miley Face 11">
            <a:extLst>
              <a:ext uri="{FF2B5EF4-FFF2-40B4-BE49-F238E27FC236}">
                <a16:creationId xmlns:a16="http://schemas.microsoft.com/office/drawing/2014/main" id="{DC7A6B5B-3D5B-5249-AD1A-A3F421BDA0D1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0EF8DF-83D2-3C4D-B05D-522D0CF2F429}"/>
              </a:ext>
            </a:extLst>
          </p:cNvPr>
          <p:cNvGrpSpPr/>
          <p:nvPr/>
        </p:nvGrpSpPr>
        <p:grpSpPr>
          <a:xfrm>
            <a:off x="2691318" y="2874217"/>
            <a:ext cx="1614303" cy="930658"/>
            <a:chOff x="7125209" y="3479470"/>
            <a:chExt cx="1614303" cy="930658"/>
          </a:xfrm>
          <a:solidFill>
            <a:schemeClr val="accent1"/>
          </a:solidFill>
        </p:grpSpPr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648A5BE9-B3FD-AB4D-BE84-716AECCB8D4C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6225B26B-D90A-BA42-BA51-3BCBDF874948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049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207292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12857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2758979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>
            <a:hlinkClick r:id="rId4" action="ppaction://hlinksldjump"/>
            <a:extLst>
              <a:ext uri="{FF2B5EF4-FFF2-40B4-BE49-F238E27FC236}">
                <a16:creationId xmlns:a16="http://schemas.microsoft.com/office/drawing/2014/main" id="{157B3B9A-3124-7E4B-BCF0-CF25A3EDC475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>
            <a:off x="5349580" y="2785976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Smiley Face 14">
            <a:extLst>
              <a:ext uri="{FF2B5EF4-FFF2-40B4-BE49-F238E27FC236}">
                <a16:creationId xmlns:a16="http://schemas.microsoft.com/office/drawing/2014/main" id="{4E138A9C-DE26-8946-A374-CCF8442FF1E7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7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11129</TotalTime>
  <Words>502</Words>
  <Application>Microsoft Macintosh PowerPoint</Application>
  <PresentationFormat>Widescreen</PresentationFormat>
  <Paragraphs>170</Paragraphs>
  <Slides>50</Slides>
  <Notes>12</Notes>
  <HiddenSlides>11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Lucida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Route?</vt:lpstr>
      <vt:lpstr>What’s The Problem Then?</vt:lpstr>
      <vt:lpstr>PowerPoint Presentation</vt:lpstr>
      <vt:lpstr>PowerPoint Presentation</vt:lpstr>
      <vt:lpstr>PowerPoint Presentation</vt:lpstr>
      <vt:lpstr>PowerPoint Presentation</vt:lpstr>
      <vt:lpstr>Motivation For This Approach</vt:lpstr>
      <vt:lpstr>PowerPoint Presentation</vt:lpstr>
      <vt:lpstr>Switch</vt:lpstr>
      <vt:lpstr>Routing + Behavior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Thoughts</vt:lpstr>
      <vt:lpstr>Summary</vt:lpstr>
      <vt:lpstr>Credits &amp; Further Reading</vt:lpstr>
      <vt:lpstr>Questions?</vt:lpstr>
      <vt:lpstr>Thanks</vt:lpstr>
      <vt:lpstr>Ensuring Data Consistency</vt:lpstr>
      <vt:lpstr>Read-Only</vt:lpstr>
      <vt:lpstr>PowerPoint Presentation</vt:lpstr>
      <vt:lpstr>Gray Request Queue</vt:lpstr>
      <vt:lpstr>PowerPoint Presentation</vt:lpstr>
      <vt:lpstr>Routing + Behavior</vt:lpstr>
      <vt:lpstr>Routing + Behavior</vt:lpstr>
      <vt:lpstr>Routing + Behavior</vt:lpstr>
      <vt:lpstr>Lower-level Implementation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Yotam Manor</dc:creator>
  <cp:lastModifiedBy>Yotam Manor</cp:lastModifiedBy>
  <cp:revision>58</cp:revision>
  <dcterms:created xsi:type="dcterms:W3CDTF">2018-01-19T01:23:53Z</dcterms:created>
  <dcterms:modified xsi:type="dcterms:W3CDTF">2018-02-03T20:41:48Z</dcterms:modified>
</cp:coreProperties>
</file>