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79" r:id="rId3"/>
    <p:sldId id="309" r:id="rId4"/>
    <p:sldId id="311" r:id="rId5"/>
    <p:sldId id="268" r:id="rId6"/>
    <p:sldId id="310" r:id="rId7"/>
    <p:sldId id="284" r:id="rId8"/>
    <p:sldId id="281" r:id="rId9"/>
    <p:sldId id="260" r:id="rId10"/>
    <p:sldId id="273" r:id="rId11"/>
    <p:sldId id="274" r:id="rId12"/>
    <p:sldId id="282" r:id="rId13"/>
    <p:sldId id="343" r:id="rId14"/>
    <p:sldId id="275" r:id="rId15"/>
    <p:sldId id="276" r:id="rId16"/>
    <p:sldId id="278" r:id="rId17"/>
    <p:sldId id="312" r:id="rId18"/>
    <p:sldId id="314" r:id="rId19"/>
    <p:sldId id="288" r:id="rId20"/>
    <p:sldId id="290" r:id="rId21"/>
    <p:sldId id="316" r:id="rId22"/>
    <p:sldId id="292" r:id="rId23"/>
    <p:sldId id="344" r:id="rId24"/>
    <p:sldId id="320" r:id="rId25"/>
    <p:sldId id="294" r:id="rId26"/>
    <p:sldId id="295" r:id="rId27"/>
    <p:sldId id="328" r:id="rId28"/>
    <p:sldId id="341" r:id="rId29"/>
    <p:sldId id="329" r:id="rId30"/>
    <p:sldId id="330" r:id="rId31"/>
    <p:sldId id="331" r:id="rId32"/>
    <p:sldId id="332" r:id="rId33"/>
    <p:sldId id="342" r:id="rId34"/>
    <p:sldId id="333" r:id="rId35"/>
    <p:sldId id="334" r:id="rId36"/>
    <p:sldId id="345" r:id="rId37"/>
    <p:sldId id="335" r:id="rId38"/>
    <p:sldId id="308" r:id="rId39"/>
    <p:sldId id="340" r:id="rId40"/>
    <p:sldId id="326" r:id="rId41"/>
    <p:sldId id="270" r:id="rId42"/>
    <p:sldId id="347" r:id="rId43"/>
    <p:sldId id="327" r:id="rId44"/>
    <p:sldId id="321" r:id="rId45"/>
    <p:sldId id="300" r:id="rId46"/>
    <p:sldId id="322" r:id="rId47"/>
    <p:sldId id="323" r:id="rId48"/>
    <p:sldId id="324" r:id="rId49"/>
    <p:sldId id="325" r:id="rId50"/>
    <p:sldId id="336" r:id="rId51"/>
    <p:sldId id="337" r:id="rId52"/>
    <p:sldId id="338" r:id="rId53"/>
    <p:sldId id="339" r:id="rId54"/>
    <p:sldId id="25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5B5827-40BE-6D41-803A-0560BCEA1C1D}">
          <p14:sldIdLst>
            <p14:sldId id="256"/>
            <p14:sldId id="279"/>
            <p14:sldId id="309"/>
            <p14:sldId id="311"/>
            <p14:sldId id="268"/>
            <p14:sldId id="310"/>
            <p14:sldId id="284"/>
            <p14:sldId id="281"/>
            <p14:sldId id="260"/>
            <p14:sldId id="273"/>
            <p14:sldId id="274"/>
            <p14:sldId id="282"/>
            <p14:sldId id="343"/>
            <p14:sldId id="275"/>
            <p14:sldId id="276"/>
            <p14:sldId id="278"/>
            <p14:sldId id="312"/>
            <p14:sldId id="314"/>
            <p14:sldId id="288"/>
            <p14:sldId id="290"/>
            <p14:sldId id="316"/>
            <p14:sldId id="292"/>
            <p14:sldId id="344"/>
            <p14:sldId id="320"/>
            <p14:sldId id="294"/>
            <p14:sldId id="295"/>
            <p14:sldId id="328"/>
            <p14:sldId id="341"/>
            <p14:sldId id="329"/>
            <p14:sldId id="330"/>
            <p14:sldId id="331"/>
            <p14:sldId id="332"/>
            <p14:sldId id="342"/>
            <p14:sldId id="333"/>
            <p14:sldId id="334"/>
            <p14:sldId id="345"/>
            <p14:sldId id="335"/>
            <p14:sldId id="308"/>
            <p14:sldId id="340"/>
            <p14:sldId id="326"/>
            <p14:sldId id="270"/>
            <p14:sldId id="347"/>
            <p14:sldId id="327"/>
            <p14:sldId id="321"/>
          </p14:sldIdLst>
        </p14:section>
        <p14:section name="depracated rough drafts" id="{8F533EB4-C84B-6E4D-B1E6-820172F8CA4D}">
          <p14:sldIdLst>
            <p14:sldId id="300"/>
            <p14:sldId id="322"/>
            <p14:sldId id="323"/>
            <p14:sldId id="324"/>
            <p14:sldId id="325"/>
            <p14:sldId id="336"/>
            <p14:sldId id="337"/>
            <p14:sldId id="338"/>
            <p14:sldId id="339"/>
          </p14:sldIdLst>
        </p14:section>
        <p14:section name="Raw Resources" id="{89819C58-76E3-8441-AC14-4BB5E6C9C83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tam Manor" initials="YM" lastIdx="0" clrIdx="0">
    <p:extLst>
      <p:ext uri="{19B8F6BF-5375-455C-9EA6-DF929625EA0E}">
        <p15:presenceInfo xmlns:p15="http://schemas.microsoft.com/office/powerpoint/2012/main" userId="512f6487-37b6-4aee-b925-75e20270d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D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79020"/>
  </p:normalViewPr>
  <p:slideViewPr>
    <p:cSldViewPr snapToGrid="0" snapToObjects="1">
      <p:cViewPr varScale="1">
        <p:scale>
          <a:sx n="75" d="100"/>
          <a:sy n="75" d="100"/>
        </p:scale>
        <p:origin x="18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4C259-9815-524C-90EF-41FF191F383B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ECBE-96AF-DB40-A8BA-AEB6B0FE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אפליקציה, DB.</a:t>
            </a:r>
          </a:p>
          <a:p>
            <a:pPr marL="0" algn="r" defTabSz="914400" rtl="1" eaLnBrk="1" latinLnBrk="0" hangingPunct="1"/>
            <a:r>
              <a:rPr lang="he-IL" dirty="0"/>
              <a:t>אם האפליקציה משתנה, יש </a:t>
            </a:r>
            <a:r>
              <a:rPr lang="en-US" dirty="0"/>
              <a:t>migration file</a:t>
            </a:r>
            <a:r>
              <a:rPr lang="he-IL" dirty="0"/>
              <a:t>, גם ה-DB משתנה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להוסיף: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הבהרה של ההקשר של לפתור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בעזרת ה-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שקף פתיחה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שאלות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תודה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לשנות פונט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להראות את העץ של הפרויקט משתנה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לחדד מתי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מתחלף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לתת הקדמה על מוטיבציה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Dev+Ops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התנסות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-להבהיר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מוטיביישן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הכוונה 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זולים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משגיב: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לוותר על ההקדמה ותוכן עניינים,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להכנס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ישר להוק (ולעצור אחר כך אם צריך)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המעבר מחיוך לעצוב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הגרפיקה של הכשל שקורה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לצמצם את הדיון על אופציות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ראוטינג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להבהיר את הבעיה בשני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ים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בשקף של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Data Consistency 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 לדבר על מה שלא מדברים, להציג את הדברים באופן גרפי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באופן כללי יותר, להוריד פרטים מכל מה שקורה לפני שמתמקדים 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אפור בודד ושרת כחול/ירוק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לחשוב איך להפוך את דוגמאות הקוד לפחות מנתקות קוגניטיבית 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אנוטציות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של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אלטרנטיבז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לאחד לשקף אחד,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טסטינג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להרחיב או להוריד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-להראות את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 הבלו-גרין אפליקטיבי עם תרשים גרפי, יפה ומפורט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להוסיף(?)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סקשן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להרצאה שדן ב/מדגים את חסרונות של הפתרון. או לסכם את זה באופן יותר חיובי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למקד את המסר בזה שניתן לפתח את זה באופן גנרי, ואז הפתרון הופך להיות הרבה יותר אטרקטיבי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Approach we have one DB. </a:t>
            </a:r>
          </a:p>
          <a:p>
            <a:r>
              <a:rPr lang="en-US" dirty="0"/>
              <a:t>Data is consistent. </a:t>
            </a:r>
          </a:p>
          <a:p>
            <a:r>
              <a:rPr lang="en-US" dirty="0"/>
              <a:t>But Schema needs to support two versions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User talks ”directly” to the app.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app deals with: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Green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Routing the user request to the correct operation-color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 DB is gray – It changes as schema and data migrations are applied, supporting “current” version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Switch</a:t>
            </a:r>
          </a:p>
          <a:p>
            <a:endParaRPr lang="en-US" dirty="0"/>
          </a:p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Blue/Green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Switch</a:t>
            </a:r>
          </a:p>
          <a:p>
            <a:endParaRPr lang="en-US" dirty="0"/>
          </a:p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Blue/Green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Open Sans Hebrew" pitchFamily="2" charset="-79"/>
                <a:cs typeface="Open Sans Hebrew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Open Sans Hebrew" pitchFamily="2" charset="-79"/>
                <a:cs typeface="Open Sans Hebrew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Open Sans Hebrew" pitchFamily="2" charset="-79"/>
          <a:ea typeface="+mj-ea"/>
          <a:cs typeface="Open Sans Hebrew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2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tammanor/bluegreenbooks/" TargetMode="External"/><Relationship Id="rId7" Type="http://schemas.openxmlformats.org/officeDocument/2006/relationships/hyperlink" Target="https://creativecommons.org/licenses/by-sa/4.0" TargetMode="External"/><Relationship Id="rId2" Type="http://schemas.openxmlformats.org/officeDocument/2006/relationships/hyperlink" Target="http://masschallenge.org/join-our-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0.awsstatic.com/whitepapers/AWS_Blue_Green_Deployments.pdf" TargetMode="External"/><Relationship Id="rId5" Type="http://schemas.openxmlformats.org/officeDocument/2006/relationships/hyperlink" Target="https://martinfowler.com/bliki/BlueGreenDeployment.html" TargetMode="External"/><Relationship Id="rId4" Type="http://schemas.openxmlformats.org/officeDocument/2006/relationships/hyperlink" Target="https://github.com/jazzband/django-host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832EC-110B-4945-A041-DDC2CDCC3FE2}"/>
              </a:ext>
            </a:extLst>
          </p:cNvPr>
          <p:cNvSpPr/>
          <p:nvPr/>
        </p:nvSpPr>
        <p:spPr>
          <a:xfrm>
            <a:off x="873550" y="2391602"/>
            <a:ext cx="103749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Hebrew" pitchFamily="2" charset="-79"/>
                <a:cs typeface="Open Sans Hebrew" pitchFamily="2" charset="-79"/>
              </a:rPr>
              <a:t>App-based Blue/Green Deployment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Hebrew" pitchFamily="2" charset="-79"/>
                <a:cs typeface="Open Sans Hebrew" pitchFamily="2" charset="-79"/>
              </a:rPr>
              <a:t>W. Django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258F-7613-614C-BB42-498440B4459C}"/>
              </a:ext>
            </a:extLst>
          </p:cNvPr>
          <p:cNvSpPr txBox="1"/>
          <p:nvPr/>
        </p:nvSpPr>
        <p:spPr>
          <a:xfrm>
            <a:off x="873550" y="5198533"/>
            <a:ext cx="9658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Hebrew" pitchFamily="2" charset="-79"/>
                <a:cs typeface="Open Sans Hebrew" pitchFamily="2" charset="-79"/>
              </a:rPr>
              <a:t>Yotam Manor, SW Eng. @ MassChallenge Inc.</a:t>
            </a:r>
          </a:p>
          <a:p>
            <a:r>
              <a:rPr lang="en-US" sz="3200" dirty="0">
                <a:latin typeface="Open Sans Hebrew" pitchFamily="2" charset="-79"/>
                <a:cs typeface="Open Sans Hebrew" pitchFamily="2" charset="-79"/>
              </a:rPr>
              <a:t>Feb 5</a:t>
            </a:r>
            <a:r>
              <a:rPr lang="en-US" sz="3200" baseline="30000" dirty="0">
                <a:latin typeface="Open Sans Hebrew" pitchFamily="2" charset="-79"/>
                <a:cs typeface="Open Sans Hebrew" pitchFamily="2" charset="-79"/>
              </a:rPr>
              <a:t>th</a:t>
            </a:r>
            <a:r>
              <a:rPr lang="en-US" sz="3200" dirty="0">
                <a:latin typeface="Open Sans Hebrew" pitchFamily="2" charset="-79"/>
                <a:cs typeface="Open Sans Hebrew" pitchFamily="2" charset="-79"/>
              </a:rPr>
              <a:t>, 2018. 	</a:t>
            </a:r>
            <a:r>
              <a:rPr lang="en-US" sz="3200" dirty="0" err="1">
                <a:latin typeface="Open Sans Hebrew" pitchFamily="2" charset="-79"/>
                <a:cs typeface="Open Sans Hebrew" pitchFamily="2" charset="-79"/>
              </a:rPr>
              <a:t>PyWeb</a:t>
            </a:r>
            <a:r>
              <a:rPr lang="en-US" sz="3200" dirty="0">
                <a:latin typeface="Open Sans Hebrew" pitchFamily="2" charset="-79"/>
                <a:cs typeface="Open Sans Hebrew" pitchFamily="2" charset="-79"/>
              </a:rPr>
              <a:t>-IL #73 </a:t>
            </a:r>
          </a:p>
        </p:txBody>
      </p:sp>
    </p:spTree>
    <p:extLst>
      <p:ext uri="{BB962C8B-B14F-4D97-AF65-F5344CB8AC3E}">
        <p14:creationId xmlns:p14="http://schemas.microsoft.com/office/powerpoint/2010/main" val="160903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7D0BD5B-1400-8044-8E9C-8777B9FFA10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hlinkClick r:id="rId4" action="ppaction://hlinksldjump"/>
            <a:extLst>
              <a:ext uri="{FF2B5EF4-FFF2-40B4-BE49-F238E27FC236}">
                <a16:creationId xmlns:a16="http://schemas.microsoft.com/office/drawing/2014/main" id="{E8C355E2-BD33-004B-9F1C-A74D7163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94BF57-6BC1-3D4F-8544-29B828CFB080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47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ADC713-9B42-9E4D-84D2-301F628010BD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426A72-13AA-FF43-8BD1-844A1A803BE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28" name="Picture 27">
            <a:hlinkClick r:id="rId4" action="ppaction://hlinksldjump"/>
            <a:extLst>
              <a:ext uri="{FF2B5EF4-FFF2-40B4-BE49-F238E27FC236}">
                <a16:creationId xmlns:a16="http://schemas.microsoft.com/office/drawing/2014/main" id="{70508A82-1A64-D84E-A5A6-00D2774F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9" name="Smiley Face 28">
            <a:extLst>
              <a:ext uri="{FF2B5EF4-FFF2-40B4-BE49-F238E27FC236}">
                <a16:creationId xmlns:a16="http://schemas.microsoft.com/office/drawing/2014/main" id="{C0842679-86EF-C94C-9760-7D3B2908E179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B13111-A0D5-CC40-BC9F-EED6246FD8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207" y="54312"/>
            <a:ext cx="3768378" cy="2483704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1D5E0-77EB-734E-9BB0-D7E95C2797A1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843-F8D0-5242-8F2D-8A6F4F21DC0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B13111-A0D5-CC40-BC9F-EED6246FD8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207" y="54312"/>
            <a:ext cx="3768378" cy="2483704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1D5E0-77EB-734E-9BB0-D7E95C2797A1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843-F8D0-5242-8F2D-8A6F4F21DC0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5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0BE7E48-C4C5-994F-A179-B7703B34841A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C907E-5A78-1346-907B-73D4A1CD53A6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2F9AB-622E-9A47-9AB0-88C6AE43FDBC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21534278-A179-D94A-A9E1-24C852383A4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8F1CDED3-62FC-BA48-AFE5-D1302A40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BDF631E4-AB57-D745-9E53-64E8F0E55206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BB087-974A-214B-A959-6DCAFC1583A3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5" action="ppaction://hlinksldjump"/>
            <a:extLst>
              <a:ext uri="{FF2B5EF4-FFF2-40B4-BE49-F238E27FC236}">
                <a16:creationId xmlns:a16="http://schemas.microsoft.com/office/drawing/2014/main" id="{ED9F4DC4-5AB8-F24E-99DA-35A3DB2CAC1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1ADBDAD-3FE3-864E-B02B-F9F459D9D42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36530">
            <a:off x="5070431" y="409341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3441FF7-D9D9-404D-866B-E8129F6F45C5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061-AE46-AB41-8764-9CCE430B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0CF-3350-6A46-8E72-A4B325ED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  <a:p>
            <a:r>
              <a:rPr lang="en-US" dirty="0"/>
              <a:t>Load Balancer </a:t>
            </a:r>
          </a:p>
          <a:p>
            <a:r>
              <a:rPr lang="en-US" dirty="0"/>
              <a:t>Configuration Management 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4524" y="211491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78" y="2306429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5350955" y="2969415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2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01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What’s The Problem Then?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DB023-CA01-9342-898E-A51FCF59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48"/>
          <a:stretch/>
        </p:blipFill>
        <p:spPr>
          <a:xfrm>
            <a:off x="4041986" y="2552824"/>
            <a:ext cx="4325003" cy="3614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75E9E4-B2CA-BE4C-84DF-9C518FF68940}"/>
              </a:ext>
            </a:extLst>
          </p:cNvPr>
          <p:cNvSpPr/>
          <p:nvPr/>
        </p:nvSpPr>
        <p:spPr>
          <a:xfrm>
            <a:off x="4169960" y="6167598"/>
            <a:ext cx="395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Adapted from: https://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"/>
              </a:rPr>
              <a:t>xkcd.com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/1171/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6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0F870-F3AA-FF4D-BA95-378ED27B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2638" y="21986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92869-1AEE-E940-9B3E-FAFA4830F7B3}"/>
              </a:ext>
            </a:extLst>
          </p:cNvPr>
          <p:cNvSpPr txBox="1"/>
          <p:nvPr/>
        </p:nvSpPr>
        <p:spPr>
          <a:xfrm>
            <a:off x="3686628" y="4838352"/>
            <a:ext cx="4818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Open Sans Hebrew" pitchFamily="2" charset="-79"/>
                <a:cs typeface="Open Sans Hebrew" pitchFamily="2" charset="-79"/>
              </a:rPr>
              <a:t>Structure + Data</a:t>
            </a:r>
          </a:p>
        </p:txBody>
      </p:sp>
    </p:spTree>
    <p:extLst>
      <p:ext uri="{BB962C8B-B14F-4D97-AF65-F5344CB8AC3E}">
        <p14:creationId xmlns:p14="http://schemas.microsoft.com/office/powerpoint/2010/main" val="285751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6794" y="2273189"/>
            <a:ext cx="2686724" cy="2639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7432" y="22731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D5C27-42FC-4042-B71C-0F57FB7848EC}"/>
              </a:ext>
            </a:extLst>
          </p:cNvPr>
          <p:cNvSpPr txBox="1"/>
          <p:nvPr/>
        </p:nvSpPr>
        <p:spPr>
          <a:xfrm>
            <a:off x="1170784" y="5157667"/>
            <a:ext cx="48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  <a:latin typeface="Open Sans Hebrew" pitchFamily="2" charset="-79"/>
                <a:cs typeface="Open Sans Hebrew" pitchFamily="2" charset="-79"/>
              </a:rPr>
              <a:t>Structure +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0A826-FFE4-5748-87BD-FADD3CE4FFE1}"/>
              </a:ext>
            </a:extLst>
          </p:cNvPr>
          <p:cNvSpPr txBox="1"/>
          <p:nvPr/>
        </p:nvSpPr>
        <p:spPr>
          <a:xfrm>
            <a:off x="6271422" y="5157666"/>
            <a:ext cx="48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Open Sans Hebrew" pitchFamily="2" charset="-79"/>
                <a:cs typeface="Open Sans Hebrew" pitchFamily="2" charset="-79"/>
              </a:rPr>
              <a:t>Structure + Data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89911A82-CC32-B347-8012-3DC9A4F4DE86}"/>
              </a:ext>
            </a:extLst>
          </p:cNvPr>
          <p:cNvSpPr/>
          <p:nvPr/>
        </p:nvSpPr>
        <p:spPr>
          <a:xfrm>
            <a:off x="9668445" y="5034455"/>
            <a:ext cx="949933" cy="92044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DDDED-0C74-7949-946F-59AEBF07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2423" y="4477818"/>
            <a:ext cx="3085638" cy="20337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1DE478-4059-2E45-918D-D23A87EC4DA3}"/>
              </a:ext>
            </a:extLst>
          </p:cNvPr>
          <p:cNvGrpSpPr/>
          <p:nvPr/>
        </p:nvGrpSpPr>
        <p:grpSpPr>
          <a:xfrm>
            <a:off x="4590322" y="401121"/>
            <a:ext cx="2291531" cy="2013296"/>
            <a:chOff x="4590322" y="401121"/>
            <a:chExt cx="2291531" cy="2013296"/>
          </a:xfrm>
        </p:grpSpPr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49308CE4-43F1-224E-B547-4322512DE933}"/>
                </a:ext>
              </a:extLst>
            </p:cNvPr>
            <p:cNvSpPr/>
            <p:nvPr/>
          </p:nvSpPr>
          <p:spPr>
            <a:xfrm>
              <a:off x="5370705" y="401121"/>
              <a:ext cx="1511148" cy="1500250"/>
            </a:xfrm>
            <a:prstGeom prst="smileyFac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06A6D9A-2E65-224E-A528-8266405BC5BF}"/>
                </a:ext>
              </a:extLst>
            </p:cNvPr>
            <p:cNvSpPr/>
            <p:nvPr/>
          </p:nvSpPr>
          <p:spPr>
            <a:xfrm rot="18948899" flipH="1">
              <a:off x="4590322" y="2117534"/>
              <a:ext cx="929839" cy="296883"/>
            </a:xfrm>
            <a:prstGeom prst="rightArrow">
              <a:avLst>
                <a:gd name="adj1" fmla="val 42000"/>
                <a:gd name="adj2" fmla="val 118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8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407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Solution!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ED36-78CD-3D42-9C71-DA945EA98247}"/>
              </a:ext>
            </a:extLst>
          </p:cNvPr>
          <p:cNvSpPr/>
          <p:nvPr/>
        </p:nvSpPr>
        <p:spPr>
          <a:xfrm>
            <a:off x="0" y="4236226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Open Sans Hebrew" pitchFamily="2" charset="-79"/>
                <a:cs typeface="Open Sans Hebrew" pitchFamily="2" charset="-79"/>
              </a:rPr>
              <a:t>One Database</a:t>
            </a:r>
          </a:p>
        </p:txBody>
      </p:sp>
    </p:spTree>
    <p:extLst>
      <p:ext uri="{BB962C8B-B14F-4D97-AF65-F5344CB8AC3E}">
        <p14:creationId xmlns:p14="http://schemas.microsoft.com/office/powerpoint/2010/main" val="79571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 rot="19942953">
            <a:off x="8957699" y="4010925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 rot="2204821">
            <a:off x="8862730" y="1957903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06D309-99EF-9149-AF75-0A8C25AF10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1877" y="2084771"/>
            <a:ext cx="2686724" cy="2639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60184-77C6-3844-B971-378A6C1393E9}"/>
              </a:ext>
            </a:extLst>
          </p:cNvPr>
          <p:cNvSpPr txBox="1"/>
          <p:nvPr/>
        </p:nvSpPr>
        <p:spPr>
          <a:xfrm>
            <a:off x="8696499" y="5219284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808D2C-386D-AA4A-AC7B-F80397A54CB8}"/>
              </a:ext>
            </a:extLst>
          </p:cNvPr>
          <p:cNvSpPr txBox="1"/>
          <p:nvPr/>
        </p:nvSpPr>
        <p:spPr>
          <a:xfrm>
            <a:off x="8702428" y="1214703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6AAE9-B226-7946-BF9E-138F7F9370CC}"/>
              </a:ext>
            </a:extLst>
          </p:cNvPr>
          <p:cNvSpPr txBox="1"/>
          <p:nvPr/>
        </p:nvSpPr>
        <p:spPr>
          <a:xfrm>
            <a:off x="10226627" y="2392181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V1.0+V1.1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834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656ED50-FE09-AC44-8ED2-D2C5DABC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1877" y="2084771"/>
            <a:ext cx="2686724" cy="26396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911004" y="2873050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83374-B4E2-C64D-803C-95788535C3A0}"/>
              </a:ext>
            </a:extLst>
          </p:cNvPr>
          <p:cNvGrpSpPr/>
          <p:nvPr/>
        </p:nvGrpSpPr>
        <p:grpSpPr>
          <a:xfrm>
            <a:off x="4853342" y="2244436"/>
            <a:ext cx="2190222" cy="2190221"/>
            <a:chOff x="4853342" y="2244436"/>
            <a:chExt cx="2190222" cy="21902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79"/>
            <a:stretch/>
          </p:blipFill>
          <p:spPr>
            <a:xfrm>
              <a:off x="4853343" y="3400425"/>
              <a:ext cx="2190221" cy="10342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2BCD13-F033-F148-B0E5-9D9A1F667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21"/>
            <a:stretch/>
          </p:blipFill>
          <p:spPr>
            <a:xfrm>
              <a:off x="4853342" y="2244436"/>
              <a:ext cx="2190221" cy="1155989"/>
            </a:xfrm>
            <a:prstGeom prst="rect">
              <a:avLst/>
            </a:prstGeom>
          </p:spPr>
        </p:pic>
      </p:grp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1A0D991-FDC0-6848-BDAD-2D7FCA96953F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CA05-8B72-6446-94ED-F30B93FDE233}"/>
              </a:ext>
            </a:extLst>
          </p:cNvPr>
          <p:cNvSpPr txBox="1"/>
          <p:nvPr/>
        </p:nvSpPr>
        <p:spPr>
          <a:xfrm>
            <a:off x="4817672" y="3972992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F2A50-D0AD-C14C-BD63-5929B015133C}"/>
              </a:ext>
            </a:extLst>
          </p:cNvPr>
          <p:cNvSpPr txBox="1"/>
          <p:nvPr/>
        </p:nvSpPr>
        <p:spPr>
          <a:xfrm>
            <a:off x="4793989" y="2350471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2375B-BEB7-AE4F-BFCD-32B44E27586F}"/>
              </a:ext>
            </a:extLst>
          </p:cNvPr>
          <p:cNvSpPr txBox="1"/>
          <p:nvPr/>
        </p:nvSpPr>
        <p:spPr>
          <a:xfrm>
            <a:off x="10238200" y="2361968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&lt;current&gt;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9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8FB3-F49D-384A-815E-C64BB52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E375-BABB-9E4B-99A3-543C9DE7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Customized Transition-related logic</a:t>
            </a:r>
          </a:p>
          <a:p>
            <a:endParaRPr lang="en-US" sz="3200" dirty="0"/>
          </a:p>
          <a:p>
            <a:r>
              <a:rPr lang="en-US" sz="3200" dirty="0"/>
              <a:t>You(=team/org) suck at Ops, great at Dev</a:t>
            </a:r>
          </a:p>
          <a:p>
            <a:endParaRPr lang="en-US" sz="3200" dirty="0"/>
          </a:p>
          <a:p>
            <a:r>
              <a:rPr lang="en-US" sz="3200" dirty="0"/>
              <a:t>Less Computing Resources</a:t>
            </a:r>
            <a:r>
              <a:rPr lang="en-US" sz="3200" dirty="0">
                <a:solidFill>
                  <a:srgbClr val="FF0000"/>
                </a:solidFill>
              </a:rPr>
              <a:t> – </a:t>
            </a:r>
            <a:r>
              <a:rPr lang="en-US" sz="3200" i="1" dirty="0">
                <a:solidFill>
                  <a:srgbClr val="FF0000"/>
                </a:solidFill>
              </a:rPr>
              <a:t>Bad motivation, it’s cheap</a:t>
            </a:r>
            <a:endParaRPr lang="en-US" sz="3200" i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7519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1F0D-698C-7A46-A618-6FB981CF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4" y="473868"/>
            <a:ext cx="5717017" cy="5717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E2BAD1-ECE6-AF4F-A990-ED29CFD085BA}"/>
              </a:ext>
            </a:extLst>
          </p:cNvPr>
          <p:cNvGrpSpPr/>
          <p:nvPr/>
        </p:nvGrpSpPr>
        <p:grpSpPr>
          <a:xfrm>
            <a:off x="1921028" y="2989651"/>
            <a:ext cx="876698" cy="52330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A6D8C81-549E-944B-9840-C59049F9FF63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E69743E-17CA-7145-BCA4-C014FAAEEE3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9167F175-077E-1E41-8001-E0218F017CE4}"/>
              </a:ext>
            </a:extLst>
          </p:cNvPr>
          <p:cNvSpPr/>
          <p:nvPr/>
        </p:nvSpPr>
        <p:spPr>
          <a:xfrm>
            <a:off x="603929" y="2685143"/>
            <a:ext cx="1094242" cy="1132324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DB">
            <a:extLst>
              <a:ext uri="{FF2B5EF4-FFF2-40B4-BE49-F238E27FC236}">
                <a16:creationId xmlns:a16="http://schemas.microsoft.com/office/drawing/2014/main" id="{1A93CF9F-BCC9-E441-8A6D-42AD6C8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4100" y="2569030"/>
            <a:ext cx="1636102" cy="1607444"/>
          </a:xfrm>
          <a:prstGeom prst="rect">
            <a:avLst/>
          </a:prstGeom>
        </p:spPr>
      </p:pic>
      <p:grpSp>
        <p:nvGrpSpPr>
          <p:cNvPr id="30" name="schematic app-db">
            <a:extLst>
              <a:ext uri="{FF2B5EF4-FFF2-40B4-BE49-F238E27FC236}">
                <a16:creationId xmlns:a16="http://schemas.microsoft.com/office/drawing/2014/main" id="{D32915AB-9199-BB45-9BD0-F587C88A88FF}"/>
              </a:ext>
            </a:extLst>
          </p:cNvPr>
          <p:cNvGrpSpPr/>
          <p:nvPr/>
        </p:nvGrpSpPr>
        <p:grpSpPr>
          <a:xfrm>
            <a:off x="8910282" y="3079098"/>
            <a:ext cx="970312" cy="524866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E7E49515-0693-EC48-89BE-7271FDE03D3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307C60EA-7A2D-F940-BEF2-84500AC5C723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witch asks DB">
            <a:extLst>
              <a:ext uri="{FF2B5EF4-FFF2-40B4-BE49-F238E27FC236}">
                <a16:creationId xmlns:a16="http://schemas.microsoft.com/office/drawing/2014/main" id="{EFACAE3F-DF81-0441-B0B4-CF8CFB611E02}"/>
              </a:ext>
            </a:extLst>
          </p:cNvPr>
          <p:cNvSpPr/>
          <p:nvPr/>
        </p:nvSpPr>
        <p:spPr>
          <a:xfrm flipH="1">
            <a:off x="8942972" y="3238232"/>
            <a:ext cx="819427" cy="180789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ue">
            <a:extLst>
              <a:ext uri="{FF2B5EF4-FFF2-40B4-BE49-F238E27FC236}">
                <a16:creationId xmlns:a16="http://schemas.microsoft.com/office/drawing/2014/main" id="{5E8CACAE-5E49-4A48-87F1-267E89FC4B35}"/>
              </a:ext>
            </a:extLst>
          </p:cNvPr>
          <p:cNvSpPr/>
          <p:nvPr/>
        </p:nvSpPr>
        <p:spPr>
          <a:xfrm>
            <a:off x="3020584" y="481358"/>
            <a:ext cx="5717017" cy="286466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Blue Behavior</a:t>
            </a:r>
          </a:p>
        </p:txBody>
      </p:sp>
      <p:sp>
        <p:nvSpPr>
          <p:cNvPr id="17" name="Green">
            <a:extLst>
              <a:ext uri="{FF2B5EF4-FFF2-40B4-BE49-F238E27FC236}">
                <a16:creationId xmlns:a16="http://schemas.microsoft.com/office/drawing/2014/main" id="{E944402D-1690-E94B-8630-29E9DB044122}"/>
              </a:ext>
            </a:extLst>
          </p:cNvPr>
          <p:cNvSpPr/>
          <p:nvPr/>
        </p:nvSpPr>
        <p:spPr>
          <a:xfrm>
            <a:off x="3020583" y="3346022"/>
            <a:ext cx="5717017" cy="286466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Green Behavior</a:t>
            </a:r>
          </a:p>
        </p:txBody>
      </p:sp>
      <p:sp>
        <p:nvSpPr>
          <p:cNvPr id="14" name="Router">
            <a:extLst>
              <a:ext uri="{FF2B5EF4-FFF2-40B4-BE49-F238E27FC236}">
                <a16:creationId xmlns:a16="http://schemas.microsoft.com/office/drawing/2014/main" id="{5747C0CC-80C4-4644-BA23-A6164B2D3784}"/>
              </a:ext>
            </a:extLst>
          </p:cNvPr>
          <p:cNvSpPr/>
          <p:nvPr/>
        </p:nvSpPr>
        <p:spPr>
          <a:xfrm>
            <a:off x="3020582" y="2569030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Router</a:t>
            </a:r>
          </a:p>
        </p:txBody>
      </p:sp>
      <p:sp>
        <p:nvSpPr>
          <p:cNvPr id="29" name="router asks switch">
            <a:extLst>
              <a:ext uri="{FF2B5EF4-FFF2-40B4-BE49-F238E27FC236}">
                <a16:creationId xmlns:a16="http://schemas.microsoft.com/office/drawing/2014/main" id="{F76F90DB-7368-2B4B-9EF9-287CCB0CCBA0}"/>
              </a:ext>
            </a:extLst>
          </p:cNvPr>
          <p:cNvSpPr/>
          <p:nvPr/>
        </p:nvSpPr>
        <p:spPr>
          <a:xfrm flipH="1">
            <a:off x="5086012" y="3076603"/>
            <a:ext cx="1470931" cy="441524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witch">
            <a:extLst>
              <a:ext uri="{FF2B5EF4-FFF2-40B4-BE49-F238E27FC236}">
                <a16:creationId xmlns:a16="http://schemas.microsoft.com/office/drawing/2014/main" id="{1AB91287-C3CD-A14D-959C-F2F486316F08}"/>
              </a:ext>
            </a:extLst>
          </p:cNvPr>
          <p:cNvSpPr/>
          <p:nvPr/>
        </p:nvSpPr>
        <p:spPr>
          <a:xfrm>
            <a:off x="6877542" y="2539593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Switch</a:t>
            </a:r>
          </a:p>
        </p:txBody>
      </p:sp>
      <p:grpSp>
        <p:nvGrpSpPr>
          <p:cNvPr id="18" name="Green&lt;-&gt;DB">
            <a:extLst>
              <a:ext uri="{FF2B5EF4-FFF2-40B4-BE49-F238E27FC236}">
                <a16:creationId xmlns:a16="http://schemas.microsoft.com/office/drawing/2014/main" id="{D1D688F4-47AB-CB45-877A-64307B2A6425}"/>
              </a:ext>
            </a:extLst>
          </p:cNvPr>
          <p:cNvGrpSpPr/>
          <p:nvPr/>
        </p:nvGrpSpPr>
        <p:grpSpPr>
          <a:xfrm rot="19942953">
            <a:off x="9108269" y="4512831"/>
            <a:ext cx="1011201" cy="581911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4CCDB4A-BCAC-454E-9774-79916F138844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0A5FB9B-AD4D-8C46-99DF-74D8AB6A6EF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Blue&lt;-&gt;DB">
            <a:extLst>
              <a:ext uri="{FF2B5EF4-FFF2-40B4-BE49-F238E27FC236}">
                <a16:creationId xmlns:a16="http://schemas.microsoft.com/office/drawing/2014/main" id="{441E1FB7-003D-A34F-9DF5-3CA44C3E9363}"/>
              </a:ext>
            </a:extLst>
          </p:cNvPr>
          <p:cNvGrpSpPr/>
          <p:nvPr/>
        </p:nvGrpSpPr>
        <p:grpSpPr>
          <a:xfrm rot="2204821">
            <a:off x="8948894" y="1605406"/>
            <a:ext cx="1011201" cy="593960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718F3FE-5568-654A-885C-AFDC2CFBFEE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1C8866C-4607-1D40-8A4B-0528F723C06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5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4" grpId="0" animBg="1"/>
      <p:bldP spid="29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9558FE-D94F-5E4D-9947-6605E292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2549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Walk Through</a:t>
            </a:r>
          </a:p>
        </p:txBody>
      </p:sp>
    </p:spTree>
    <p:extLst>
      <p:ext uri="{BB962C8B-B14F-4D97-AF65-F5344CB8AC3E}">
        <p14:creationId xmlns:p14="http://schemas.microsoft.com/office/powerpoint/2010/main" val="200857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52566-6530-244F-BD63-B2220EE68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r="53305"/>
          <a:stretch/>
        </p:blipFill>
        <p:spPr>
          <a:xfrm>
            <a:off x="6125028" y="1835828"/>
            <a:ext cx="5214257" cy="37203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51333B9-D35F-014D-9C7E-B3EE402D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2183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753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70C0E-16AC-6A4D-89A8-16881D8A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" r="49700"/>
          <a:stretch/>
        </p:blipFill>
        <p:spPr>
          <a:xfrm>
            <a:off x="6100519" y="1887924"/>
            <a:ext cx="5253281" cy="25882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809D798-D960-094C-8C39-C908CF871D84}"/>
              </a:ext>
            </a:extLst>
          </p:cNvPr>
          <p:cNvGrpSpPr/>
          <p:nvPr/>
        </p:nvGrpSpPr>
        <p:grpSpPr>
          <a:xfrm>
            <a:off x="-100021" y="3701226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406DB1-3980-854E-8023-354FDC155F32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Open Sans Hebrew" pitchFamily="2" charset="-79"/>
                  <a:cs typeface="Open Sans Hebrew" pitchFamily="2" charset="-79"/>
                </a:rPr>
                <a:t>Add Routing App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C46528B-7443-5C49-8F29-8976D29509E4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550BB24-1D41-D445-9518-D9FEF736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Routing App</a:t>
            </a:r>
          </a:p>
        </p:txBody>
      </p:sp>
    </p:spTree>
    <p:extLst>
      <p:ext uri="{BB962C8B-B14F-4D97-AF65-F5344CB8AC3E}">
        <p14:creationId xmlns:p14="http://schemas.microsoft.com/office/powerpoint/2010/main" val="336819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>
            <a:extLst>
              <a:ext uri="{FF2B5EF4-FFF2-40B4-BE49-F238E27FC236}">
                <a16:creationId xmlns:a16="http://schemas.microsoft.com/office/drawing/2014/main" id="{B5BE3016-5C6B-7C40-86A6-B874E6D4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666" y="30454"/>
            <a:ext cx="8540629" cy="6793682"/>
          </a:xfrm>
          <a:prstGeom prst="rect">
            <a:avLst/>
          </a:prstGeom>
        </p:spPr>
      </p:pic>
      <p:grpSp>
        <p:nvGrpSpPr>
          <p:cNvPr id="2" name="Green">
            <a:extLst>
              <a:ext uri="{FF2B5EF4-FFF2-40B4-BE49-F238E27FC236}">
                <a16:creationId xmlns:a16="http://schemas.microsoft.com/office/drawing/2014/main" id="{E351A365-41E4-D342-B6C1-AB3B05C6CE43}"/>
              </a:ext>
            </a:extLst>
          </p:cNvPr>
          <p:cNvGrpSpPr/>
          <p:nvPr/>
        </p:nvGrpSpPr>
        <p:grpSpPr>
          <a:xfrm>
            <a:off x="433303" y="3039837"/>
            <a:ext cx="6493001" cy="895288"/>
            <a:chOff x="372748" y="3023045"/>
            <a:chExt cx="6493001" cy="89528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54CA757A-E2C8-2C42-9A4D-5A48E81978CA}"/>
                </a:ext>
              </a:extLst>
            </p:cNvPr>
            <p:cNvSpPr/>
            <p:nvPr/>
          </p:nvSpPr>
          <p:spPr>
            <a:xfrm>
              <a:off x="4664990" y="3023045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F828C0-264B-824E-8D63-D90F1F9D2BC4}"/>
                </a:ext>
              </a:extLst>
            </p:cNvPr>
            <p:cNvSpPr txBox="1"/>
            <p:nvPr/>
          </p:nvSpPr>
          <p:spPr>
            <a:xfrm>
              <a:off x="372748" y="3148892"/>
              <a:ext cx="41671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Include </a:t>
              </a:r>
              <a:r>
                <a:rPr lang="en-US" sz="2400" b="1" dirty="0" err="1">
                  <a:latin typeface="Open Sans Hebrew" pitchFamily="2" charset="-79"/>
                  <a:cs typeface="Open Sans Hebrew" pitchFamily="2" charset="-79"/>
                </a:rPr>
                <a:t>green.urls</a:t>
              </a:r>
              <a:endParaRPr lang="en-US" sz="2400" b="1" dirty="0">
                <a:latin typeface="Open Sans Hebrew" pitchFamily="2" charset="-79"/>
                <a:cs typeface="Open Sans Hebrew" pitchFamily="2" charset="-79"/>
              </a:endParaRPr>
            </a:p>
            <a:p>
              <a:pPr algn="r"/>
              <a:r>
                <a:rPr lang="en-US" sz="2000" b="1" dirty="0">
                  <a:latin typeface="Open Sans Hebrew" pitchFamily="2" charset="-79"/>
                  <a:cs typeface="Open Sans Hebrew" pitchFamily="2" charset="-79"/>
                </a:rPr>
                <a:t>(same as ROOT_URLCONF)</a:t>
              </a:r>
            </a:p>
          </p:txBody>
        </p:sp>
      </p:grpSp>
      <p:grpSp>
        <p:nvGrpSpPr>
          <p:cNvPr id="3" name="Blue">
            <a:extLst>
              <a:ext uri="{FF2B5EF4-FFF2-40B4-BE49-F238E27FC236}">
                <a16:creationId xmlns:a16="http://schemas.microsoft.com/office/drawing/2014/main" id="{3F8DABC4-7E44-0E40-84AA-CDC0ECBF7CE1}"/>
              </a:ext>
            </a:extLst>
          </p:cNvPr>
          <p:cNvGrpSpPr/>
          <p:nvPr/>
        </p:nvGrpSpPr>
        <p:grpSpPr>
          <a:xfrm>
            <a:off x="433303" y="2264922"/>
            <a:ext cx="6493001" cy="774915"/>
            <a:chOff x="542079" y="2330789"/>
            <a:chExt cx="6493001" cy="774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223F1-1EEC-1B44-A03C-78BFB4CEF92F}"/>
                </a:ext>
              </a:extLst>
            </p:cNvPr>
            <p:cNvSpPr txBox="1"/>
            <p:nvPr/>
          </p:nvSpPr>
          <p:spPr>
            <a:xfrm>
              <a:off x="542079" y="2456636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Include </a:t>
              </a:r>
              <a:r>
                <a:rPr lang="en-US" sz="2400" b="1" dirty="0" err="1">
                  <a:latin typeface="Open Sans Hebrew" pitchFamily="2" charset="-79"/>
                  <a:cs typeface="Open Sans Hebrew" pitchFamily="2" charset="-79"/>
                </a:rPr>
                <a:t>blue.urls</a:t>
              </a:r>
              <a:endParaRPr lang="en-US" sz="2400" b="1" dirty="0">
                <a:latin typeface="Open Sans Hebrew" pitchFamily="2" charset="-79"/>
                <a:cs typeface="Open Sans Hebrew" pitchFamily="2" charset="-79"/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BA10F38-CB60-5A47-B824-9EA7DBBEDFB2}"/>
                </a:ext>
              </a:extLst>
            </p:cNvPr>
            <p:cNvSpPr/>
            <p:nvPr/>
          </p:nvSpPr>
          <p:spPr>
            <a:xfrm>
              <a:off x="4834321" y="2330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9FF9CF-4A00-F243-9FB1-F3075331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9CF30A-B2F8-F543-8476-E6165E011061}"/>
              </a:ext>
            </a:extLst>
          </p:cNvPr>
          <p:cNvGrpSpPr/>
          <p:nvPr/>
        </p:nvGrpSpPr>
        <p:grpSpPr>
          <a:xfrm>
            <a:off x="-41121" y="5425215"/>
            <a:ext cx="6323958" cy="1105897"/>
            <a:chOff x="-41121" y="5425215"/>
            <a:chExt cx="6323958" cy="1105897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DD87C493-6E67-4241-8067-C87ACA08C0A0}"/>
                </a:ext>
              </a:extLst>
            </p:cNvPr>
            <p:cNvSpPr/>
            <p:nvPr/>
          </p:nvSpPr>
          <p:spPr>
            <a:xfrm>
              <a:off x="4082078" y="5425215"/>
              <a:ext cx="2200759" cy="46758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4AFB75E-581C-CC4C-81F5-493F3357106E}"/>
                </a:ext>
              </a:extLst>
            </p:cNvPr>
            <p:cNvSpPr/>
            <p:nvPr/>
          </p:nvSpPr>
          <p:spPr>
            <a:xfrm>
              <a:off x="4082077" y="6063527"/>
              <a:ext cx="2200759" cy="46758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A7A8B5-3DBF-BA4C-8095-6457408CDD2D}"/>
                </a:ext>
              </a:extLst>
            </p:cNvPr>
            <p:cNvSpPr txBox="1"/>
            <p:nvPr/>
          </p:nvSpPr>
          <p:spPr>
            <a:xfrm>
              <a:off x="-41121" y="5680950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The Fun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0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A0C836-5E21-5246-995D-61BA21DCCD75}"/>
              </a:ext>
            </a:extLst>
          </p:cNvPr>
          <p:cNvGrpSpPr/>
          <p:nvPr/>
        </p:nvGrpSpPr>
        <p:grpSpPr>
          <a:xfrm>
            <a:off x="218806" y="1256224"/>
            <a:ext cx="11482911" cy="4710624"/>
            <a:chOff x="218806" y="1256224"/>
            <a:chExt cx="11482911" cy="4710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A9BB5A-CAC1-7B47-93C0-1009ED808045}"/>
                </a:ext>
              </a:extLst>
            </p:cNvPr>
            <p:cNvGrpSpPr/>
            <p:nvPr/>
          </p:nvGrpSpPr>
          <p:grpSpPr>
            <a:xfrm>
              <a:off x="218806" y="1256224"/>
              <a:ext cx="11482911" cy="4710624"/>
              <a:chOff x="1644650" y="1473200"/>
              <a:chExt cx="8902701" cy="330027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DC9CF2-15D2-044D-B696-AF2C19DFB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5629"/>
              <a:stretch/>
            </p:blipFill>
            <p:spPr>
              <a:xfrm>
                <a:off x="1644650" y="1473200"/>
                <a:ext cx="8902700" cy="330027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49F05C5-18A1-CD4C-ACBE-DA86F8B12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302" r="2368"/>
              <a:stretch/>
            </p:blipFill>
            <p:spPr>
              <a:xfrm>
                <a:off x="1644651" y="2681206"/>
                <a:ext cx="8902700" cy="203049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06636A-2585-D743-AA7C-60ED8AC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816" y="492652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672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FDD58-CC6D-304B-923B-D00E68CF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Inspect Applied Migrations: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 Switch Manually:</a:t>
            </a:r>
          </a:p>
          <a:p>
            <a:pPr lvl="1"/>
            <a:r>
              <a:rPr lang="en-US" dirty="0"/>
              <a:t>Feature Flipper (Django-Waffle)</a:t>
            </a:r>
          </a:p>
          <a:p>
            <a:pPr lvl="1"/>
            <a:r>
              <a:rPr lang="en-US" dirty="0"/>
              <a:t>Your own Model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61A4B6D-E6C2-0D4F-B524-9E7BCC87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4" t="498" r="15559" b="94440"/>
          <a:stretch/>
        </p:blipFill>
        <p:spPr>
          <a:xfrm>
            <a:off x="1549831" y="2805193"/>
            <a:ext cx="7463790" cy="619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5147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7FD96-C6DA-ED48-8575-5A277622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" r="43011" b="19302"/>
          <a:stretch/>
        </p:blipFill>
        <p:spPr>
          <a:xfrm>
            <a:off x="5352142" y="367694"/>
            <a:ext cx="5163458" cy="60706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0" y="1568789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Open Sans Hebrew" pitchFamily="2" charset="-79"/>
                  <a:cs typeface="Open Sans Hebrew" pitchFamily="2" charset="-79"/>
                </a:rPr>
                <a:t>Faked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6E1699-EA34-6644-A153-6C23D32EF475}"/>
              </a:ext>
            </a:extLst>
          </p:cNvPr>
          <p:cNvGrpSpPr/>
          <p:nvPr/>
        </p:nvGrpSpPr>
        <p:grpSpPr>
          <a:xfrm>
            <a:off x="0" y="3527455"/>
            <a:ext cx="6493001" cy="774915"/>
            <a:chOff x="-1693121" y="1568789"/>
            <a:chExt cx="6493001" cy="7749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FA61E0-AD3D-904C-894D-CA17A32ED6A1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Open Sans Hebrew" pitchFamily="2" charset="-79"/>
                  <a:cs typeface="Open Sans Hebrew" pitchFamily="2" charset="-79"/>
                </a:rPr>
                <a:t>Point to green tables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77300B9-F6E6-F240-9B45-42B3D6D91FA8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5679CB8-A3D4-374B-B73C-41058231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042" cy="1325563"/>
          </a:xfrm>
        </p:spPr>
        <p:txBody>
          <a:bodyPr/>
          <a:lstStyle/>
          <a:p>
            <a:r>
              <a:rPr lang="en-US" dirty="0"/>
              <a:t>Add Blue</a:t>
            </a:r>
          </a:p>
        </p:txBody>
      </p:sp>
    </p:spTree>
    <p:extLst>
      <p:ext uri="{BB962C8B-B14F-4D97-AF65-F5344CB8AC3E}">
        <p14:creationId xmlns:p14="http://schemas.microsoft.com/office/powerpoint/2010/main" val="25105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C7FAF-B970-244A-AE0F-860528AC0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1818"/>
          <a:stretch/>
        </p:blipFill>
        <p:spPr>
          <a:xfrm>
            <a:off x="6011333" y="287866"/>
            <a:ext cx="6519334" cy="650728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643467" y="1501056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The Switching Migration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1D4766C-1700-4243-8156-5FDDF45C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042" cy="1325563"/>
          </a:xfrm>
        </p:spPr>
        <p:txBody>
          <a:bodyPr/>
          <a:lstStyle/>
          <a:p>
            <a:r>
              <a:rPr lang="en-US" dirty="0"/>
              <a:t>Switch!</a:t>
            </a:r>
          </a:p>
        </p:txBody>
      </p:sp>
    </p:spTree>
    <p:extLst>
      <p:ext uri="{BB962C8B-B14F-4D97-AF65-F5344CB8AC3E}">
        <p14:creationId xmlns:p14="http://schemas.microsoft.com/office/powerpoint/2010/main" val="373025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1F0D-698C-7A46-A618-6FB981CF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4" y="473868"/>
            <a:ext cx="5717017" cy="5717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E2BAD1-ECE6-AF4F-A990-ED29CFD085BA}"/>
              </a:ext>
            </a:extLst>
          </p:cNvPr>
          <p:cNvGrpSpPr/>
          <p:nvPr/>
        </p:nvGrpSpPr>
        <p:grpSpPr>
          <a:xfrm>
            <a:off x="1921028" y="2989651"/>
            <a:ext cx="876698" cy="52330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A6D8C81-549E-944B-9840-C59049F9FF63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E69743E-17CA-7145-BCA4-C014FAAEEE3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9167F175-077E-1E41-8001-E0218F017CE4}"/>
              </a:ext>
            </a:extLst>
          </p:cNvPr>
          <p:cNvSpPr/>
          <p:nvPr/>
        </p:nvSpPr>
        <p:spPr>
          <a:xfrm>
            <a:off x="603929" y="2685143"/>
            <a:ext cx="1094242" cy="1132324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DB">
            <a:extLst>
              <a:ext uri="{FF2B5EF4-FFF2-40B4-BE49-F238E27FC236}">
                <a16:creationId xmlns:a16="http://schemas.microsoft.com/office/drawing/2014/main" id="{1A93CF9F-BCC9-E441-8A6D-42AD6C8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4100" y="2569030"/>
            <a:ext cx="1636102" cy="1607444"/>
          </a:xfrm>
          <a:prstGeom prst="rect">
            <a:avLst/>
          </a:prstGeom>
        </p:spPr>
      </p:pic>
      <p:sp>
        <p:nvSpPr>
          <p:cNvPr id="12" name="Switch asks DB">
            <a:extLst>
              <a:ext uri="{FF2B5EF4-FFF2-40B4-BE49-F238E27FC236}">
                <a16:creationId xmlns:a16="http://schemas.microsoft.com/office/drawing/2014/main" id="{EFACAE3F-DF81-0441-B0B4-CF8CFB611E02}"/>
              </a:ext>
            </a:extLst>
          </p:cNvPr>
          <p:cNvSpPr/>
          <p:nvPr/>
        </p:nvSpPr>
        <p:spPr>
          <a:xfrm flipH="1">
            <a:off x="8942972" y="3238232"/>
            <a:ext cx="819427" cy="180789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ue">
            <a:extLst>
              <a:ext uri="{FF2B5EF4-FFF2-40B4-BE49-F238E27FC236}">
                <a16:creationId xmlns:a16="http://schemas.microsoft.com/office/drawing/2014/main" id="{5E8CACAE-5E49-4A48-87F1-267E89FC4B35}"/>
              </a:ext>
            </a:extLst>
          </p:cNvPr>
          <p:cNvSpPr/>
          <p:nvPr/>
        </p:nvSpPr>
        <p:spPr>
          <a:xfrm>
            <a:off x="3020584" y="481358"/>
            <a:ext cx="5717017" cy="286466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Blue Behavior</a:t>
            </a:r>
          </a:p>
        </p:txBody>
      </p:sp>
      <p:sp>
        <p:nvSpPr>
          <p:cNvPr id="17" name="Green">
            <a:extLst>
              <a:ext uri="{FF2B5EF4-FFF2-40B4-BE49-F238E27FC236}">
                <a16:creationId xmlns:a16="http://schemas.microsoft.com/office/drawing/2014/main" id="{E944402D-1690-E94B-8630-29E9DB044122}"/>
              </a:ext>
            </a:extLst>
          </p:cNvPr>
          <p:cNvSpPr/>
          <p:nvPr/>
        </p:nvSpPr>
        <p:spPr>
          <a:xfrm>
            <a:off x="3020583" y="3346022"/>
            <a:ext cx="5717017" cy="286466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Green Behavior</a:t>
            </a:r>
          </a:p>
        </p:txBody>
      </p:sp>
      <p:sp>
        <p:nvSpPr>
          <p:cNvPr id="14" name="Router">
            <a:extLst>
              <a:ext uri="{FF2B5EF4-FFF2-40B4-BE49-F238E27FC236}">
                <a16:creationId xmlns:a16="http://schemas.microsoft.com/office/drawing/2014/main" id="{5747C0CC-80C4-4644-BA23-A6164B2D3784}"/>
              </a:ext>
            </a:extLst>
          </p:cNvPr>
          <p:cNvSpPr/>
          <p:nvPr/>
        </p:nvSpPr>
        <p:spPr>
          <a:xfrm>
            <a:off x="3020582" y="2569030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Router</a:t>
            </a:r>
          </a:p>
        </p:txBody>
      </p:sp>
      <p:sp>
        <p:nvSpPr>
          <p:cNvPr id="29" name="router asks switch">
            <a:extLst>
              <a:ext uri="{FF2B5EF4-FFF2-40B4-BE49-F238E27FC236}">
                <a16:creationId xmlns:a16="http://schemas.microsoft.com/office/drawing/2014/main" id="{F76F90DB-7368-2B4B-9EF9-287CCB0CCBA0}"/>
              </a:ext>
            </a:extLst>
          </p:cNvPr>
          <p:cNvSpPr/>
          <p:nvPr/>
        </p:nvSpPr>
        <p:spPr>
          <a:xfrm flipH="1">
            <a:off x="5086012" y="3076603"/>
            <a:ext cx="1470931" cy="441524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witch">
            <a:extLst>
              <a:ext uri="{FF2B5EF4-FFF2-40B4-BE49-F238E27FC236}">
                <a16:creationId xmlns:a16="http://schemas.microsoft.com/office/drawing/2014/main" id="{1AB91287-C3CD-A14D-959C-F2F486316F08}"/>
              </a:ext>
            </a:extLst>
          </p:cNvPr>
          <p:cNvSpPr/>
          <p:nvPr/>
        </p:nvSpPr>
        <p:spPr>
          <a:xfrm>
            <a:off x="6877542" y="2539593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Switch</a:t>
            </a:r>
          </a:p>
        </p:txBody>
      </p:sp>
      <p:grpSp>
        <p:nvGrpSpPr>
          <p:cNvPr id="18" name="Green&lt;-&gt;DB">
            <a:extLst>
              <a:ext uri="{FF2B5EF4-FFF2-40B4-BE49-F238E27FC236}">
                <a16:creationId xmlns:a16="http://schemas.microsoft.com/office/drawing/2014/main" id="{D1D688F4-47AB-CB45-877A-64307B2A6425}"/>
              </a:ext>
            </a:extLst>
          </p:cNvPr>
          <p:cNvGrpSpPr/>
          <p:nvPr/>
        </p:nvGrpSpPr>
        <p:grpSpPr>
          <a:xfrm rot="19942953">
            <a:off x="9108269" y="4512831"/>
            <a:ext cx="1011201" cy="581911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4CCDB4A-BCAC-454E-9774-79916F138844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0A5FB9B-AD4D-8C46-99DF-74D8AB6A6EF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Blue&lt;-&gt;DB">
            <a:extLst>
              <a:ext uri="{FF2B5EF4-FFF2-40B4-BE49-F238E27FC236}">
                <a16:creationId xmlns:a16="http://schemas.microsoft.com/office/drawing/2014/main" id="{441E1FB7-003D-A34F-9DF5-3CA44C3E9363}"/>
              </a:ext>
            </a:extLst>
          </p:cNvPr>
          <p:cNvGrpSpPr/>
          <p:nvPr/>
        </p:nvGrpSpPr>
        <p:grpSpPr>
          <a:xfrm rot="2204821">
            <a:off x="8948894" y="1605406"/>
            <a:ext cx="1011201" cy="593960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718F3FE-5568-654A-885C-AFDC2CFBFEE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1C8866C-4607-1D40-8A4B-0528F723C06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88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F1DDC-CD02-B344-8DFA-92A72E322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" r="37913" b="906"/>
          <a:stretch/>
        </p:blipFill>
        <p:spPr>
          <a:xfrm>
            <a:off x="5935132" y="406401"/>
            <a:ext cx="5427135" cy="6096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A2C8E2A-7EB9-EF4D-9D98-175D00B48925}"/>
              </a:ext>
            </a:extLst>
          </p:cNvPr>
          <p:cNvGrpSpPr/>
          <p:nvPr/>
        </p:nvGrpSpPr>
        <p:grpSpPr>
          <a:xfrm>
            <a:off x="795867" y="2798020"/>
            <a:ext cx="6493001" cy="774915"/>
            <a:chOff x="-1693121" y="1568789"/>
            <a:chExt cx="6493001" cy="7749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1020B6-7045-8A49-A56E-3ED2E3A17919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Include </a:t>
              </a:r>
              <a:r>
                <a:rPr lang="en-US" sz="2400" b="1" dirty="0" err="1">
                  <a:latin typeface="Open Sans Hebrew" pitchFamily="2" charset="-79"/>
                  <a:cs typeface="Open Sans Hebrew" pitchFamily="2" charset="-79"/>
                </a:rPr>
                <a:t>blue.urls</a:t>
              </a:r>
              <a:endParaRPr lang="en-US" sz="2400" b="1" dirty="0">
                <a:latin typeface="Open Sans Hebrew" pitchFamily="2" charset="-79"/>
                <a:cs typeface="Open Sans Hebrew" pitchFamily="2" charset="-79"/>
              </a:endParaRP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B784262-58E3-414A-8607-4EDA87B5B789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453DF4-BCD5-D64A-A960-480755A73239}"/>
              </a:ext>
            </a:extLst>
          </p:cNvPr>
          <p:cNvSpPr txBox="1"/>
          <p:nvPr/>
        </p:nvSpPr>
        <p:spPr>
          <a:xfrm>
            <a:off x="1537418" y="4070460"/>
            <a:ext cx="405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Remove Green app: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Fake Migrate to zero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Unregister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Delete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CB1394-08A5-9143-82F0-C61AB6D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042" cy="1325563"/>
          </a:xfrm>
        </p:spPr>
        <p:txBody>
          <a:bodyPr/>
          <a:lstStyle/>
          <a:p>
            <a:r>
              <a:rPr lang="en-US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426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Functionality Loss</a:t>
            </a:r>
          </a:p>
          <a:p>
            <a:endParaRPr lang="en-US" dirty="0"/>
          </a:p>
          <a:p>
            <a:r>
              <a:rPr lang="en-US" dirty="0"/>
              <a:t>One DB, Consistent Data</a:t>
            </a:r>
          </a:p>
          <a:p>
            <a:endParaRPr lang="en-US" dirty="0"/>
          </a:p>
          <a:p>
            <a:r>
              <a:rPr lang="en-US" dirty="0"/>
              <a:t>App&lt;</a:t>
            </a:r>
            <a:r>
              <a:rPr lang="en-US" dirty="0">
                <a:sym typeface="Wingdings" pitchFamily="2" charset="2"/>
              </a:rPr>
              <a:t>-&gt;DB Relationship Stays Simple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3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It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(Temporary) Code Duplication</a:t>
            </a:r>
          </a:p>
          <a:p>
            <a:endParaRPr lang="en-US" dirty="0"/>
          </a:p>
          <a:p>
            <a:r>
              <a:rPr lang="en-US" dirty="0"/>
              <a:t>Smells Bad</a:t>
            </a:r>
          </a:p>
          <a:p>
            <a:endParaRPr lang="en-US" dirty="0"/>
          </a:p>
          <a:p>
            <a:r>
              <a:rPr lang="en-US" dirty="0"/>
              <a:t>“DevOps"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99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No Silver Bullet</a:t>
            </a:r>
          </a:p>
        </p:txBody>
      </p:sp>
    </p:spTree>
    <p:extLst>
      <p:ext uri="{BB962C8B-B14F-4D97-AF65-F5344CB8AC3E}">
        <p14:creationId xmlns:p14="http://schemas.microsoft.com/office/powerpoint/2010/main" val="2758288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4A2-C006-A443-A623-9EA4D1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C</a:t>
            </a:r>
            <a:r>
              <a:rPr lang="en-US" dirty="0" err="1"/>
              <a:t>redit</a:t>
            </a:r>
            <a:r>
              <a:rPr lang="en-US" dirty="0"/>
              <a:t>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71BC-2A8C-8F44-92B1-3F65ED79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9667" cy="48630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Heavily Researched at </a:t>
            </a:r>
            <a:r>
              <a:rPr lang="en-US" dirty="0">
                <a:hlinkClick r:id="rId2"/>
              </a:rPr>
              <a:t>MassChallenge Inc.</a:t>
            </a:r>
            <a:endParaRPr lang="en-US" dirty="0"/>
          </a:p>
          <a:p>
            <a:r>
              <a:rPr lang="en-US" dirty="0"/>
              <a:t>Try it out, with my </a:t>
            </a:r>
            <a:r>
              <a:rPr lang="en-US" dirty="0">
                <a:hlinkClick r:id="rId3"/>
              </a:rPr>
              <a:t>Demo App</a:t>
            </a:r>
            <a:endParaRPr lang="en-US" dirty="0"/>
          </a:p>
          <a:p>
            <a:r>
              <a:rPr lang="en-US" dirty="0"/>
              <a:t>Inspired by </a:t>
            </a:r>
            <a:r>
              <a:rPr lang="en-US" dirty="0">
                <a:hlinkClick r:id="rId4"/>
              </a:rPr>
              <a:t>Django-hosts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more at </a:t>
            </a:r>
            <a:r>
              <a:rPr lang="en-US" dirty="0">
                <a:hlinkClick r:id="rId5"/>
              </a:rPr>
              <a:t>Martin Fowler's Blog</a:t>
            </a:r>
            <a:endParaRPr lang="en-US" dirty="0"/>
          </a:p>
          <a:p>
            <a:r>
              <a:rPr lang="en-US" dirty="0"/>
              <a:t>And in this </a:t>
            </a:r>
            <a:r>
              <a:rPr lang="en-US" dirty="0">
                <a:hlinkClick r:id="rId6"/>
              </a:rPr>
              <a:t>AWS Whitepaper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Icons By </a:t>
            </a:r>
            <a:r>
              <a:rPr lang="en-US" dirty="0" err="1"/>
              <a:t>Ahm</a:t>
            </a:r>
            <a:r>
              <a:rPr lang="en-US" dirty="0"/>
              <a:t> </a:t>
            </a:r>
            <a:r>
              <a:rPr lang="en-US" dirty="0" err="1"/>
              <a:t>masum</a:t>
            </a:r>
            <a:r>
              <a:rPr lang="en-US" dirty="0"/>
              <a:t> (Own work) </a:t>
            </a:r>
            <a:r>
              <a:rPr lang="en-US" dirty="0">
                <a:hlinkClick r:id="rId7"/>
              </a:rPr>
              <a:t>CC BY-SA 4.0</a:t>
            </a:r>
            <a:r>
              <a:rPr lang="en-US" dirty="0"/>
              <a:t>, via Wikimedia Commons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15919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7049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71B-6B19-434B-99F3-4E9DD053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EEF4-5D2F-754B-9385-02EE195A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Read-only mode</a:t>
            </a:r>
          </a:p>
          <a:p>
            <a:r>
              <a:rPr lang="en-US" dirty="0"/>
              <a:t>Immutable (Gray) request queue, applied twice</a:t>
            </a:r>
          </a:p>
          <a:p>
            <a:r>
              <a:rPr lang="en-US" dirty="0"/>
              <a:t>One (Gray) Database</a:t>
            </a:r>
          </a:p>
          <a:p>
            <a:pPr lvl="1"/>
            <a:r>
              <a:rPr lang="en-US" dirty="0"/>
              <a:t>Database Refactoring, supports both versions</a:t>
            </a:r>
          </a:p>
          <a:p>
            <a:pPr lvl="1"/>
            <a:r>
              <a:rPr lang="en-US" dirty="0"/>
              <a:t>Support one version, change </a:t>
            </a:r>
            <a:r>
              <a:rPr lang="en-US" i="1" dirty="0"/>
              <a:t>carefully</a:t>
            </a:r>
            <a:endParaRPr lang="en-US" dirty="0"/>
          </a:p>
          <a:p>
            <a:pPr lvl="1"/>
            <a:r>
              <a:rPr lang="en-US" dirty="0"/>
              <a:t>Support one version, w. app-based blue/green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83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 Degradation </a:t>
            </a: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b="1" dirty="0"/>
              <a:t>Data Inconsistency</a:t>
            </a:r>
            <a:r>
              <a:rPr lang="en-US" dirty="0"/>
              <a:t> Vs. </a:t>
            </a:r>
          </a:p>
          <a:p>
            <a:pPr marL="0" indent="0">
              <a:buNone/>
            </a:pPr>
            <a:r>
              <a:rPr lang="en-US" b="1" dirty="0"/>
              <a:t>Complexity (+Cost)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59725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DEE9988-274F-8141-B73A-D84E27B20B7D}"/>
              </a:ext>
            </a:extLst>
          </p:cNvPr>
          <p:cNvSpPr/>
          <p:nvPr/>
        </p:nvSpPr>
        <p:spPr>
          <a:xfrm flipH="1">
            <a:off x="8752929" y="5090018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7BD515C-D780-E04D-9EB7-041C60B45C1B}"/>
              </a:ext>
            </a:extLst>
          </p:cNvPr>
          <p:cNvSpPr/>
          <p:nvPr/>
        </p:nvSpPr>
        <p:spPr>
          <a:xfrm rot="2362447" flipH="1">
            <a:off x="5094760" y="4404593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3CD7F39-3EAE-314F-B610-208E93C980B6}"/>
              </a:ext>
            </a:extLst>
          </p:cNvPr>
          <p:cNvSpPr/>
          <p:nvPr/>
        </p:nvSpPr>
        <p:spPr>
          <a:xfrm flipH="1">
            <a:off x="2303183" y="3102863"/>
            <a:ext cx="724511" cy="296883"/>
          </a:xfrm>
          <a:prstGeom prst="rightArrow">
            <a:avLst>
              <a:gd name="adj1" fmla="val 42000"/>
              <a:gd name="adj2" fmla="val 118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CFFEE0F-8588-8A41-92C3-0B62530F37A4}"/>
              </a:ext>
            </a:extLst>
          </p:cNvPr>
          <p:cNvSpPr/>
          <p:nvPr/>
        </p:nvSpPr>
        <p:spPr>
          <a:xfrm flipH="1">
            <a:off x="8752929" y="1190119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AAA3507-3758-D34B-9024-76AE51B1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59" y="-76091"/>
            <a:ext cx="5895832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180373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87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D683F8F-9C24-B540-BEE1-79D309B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60" y="-76091"/>
            <a:ext cx="6746925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Gray Request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4F480-E34B-A442-B51F-82D1E322DA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8633732" y="2589960"/>
            <a:ext cx="1518570" cy="151857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C0895-2B25-DE46-9FC9-01BFE1968E12}"/>
              </a:ext>
            </a:extLst>
          </p:cNvPr>
          <p:cNvGrpSpPr/>
          <p:nvPr/>
        </p:nvGrpSpPr>
        <p:grpSpPr>
          <a:xfrm rot="20264919">
            <a:off x="8078421" y="3472365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D4AA3E3-5C4B-8A46-8662-4BC656F1AEBD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5FB86D29-92D5-BE42-BE28-F7D5FD86FF85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BABFB3-FC67-1548-A796-4E83B7F67492}"/>
              </a:ext>
            </a:extLst>
          </p:cNvPr>
          <p:cNvGrpSpPr/>
          <p:nvPr/>
        </p:nvGrpSpPr>
        <p:grpSpPr>
          <a:xfrm rot="1578667">
            <a:off x="9709409" y="3646041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B93CAF20-15AE-5E41-88C6-8488D1ACD0CC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6A1A8CC-CA83-044A-84BB-7D1A7BBDC471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B1E2FD-1722-8647-A6F8-532820E70A2F}"/>
              </a:ext>
            </a:extLst>
          </p:cNvPr>
          <p:cNvGrpSpPr/>
          <p:nvPr/>
        </p:nvGrpSpPr>
        <p:grpSpPr>
          <a:xfrm rot="20264919">
            <a:off x="9731776" y="2633813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D24CDF3F-3081-1D4B-AFE3-7AD8E8034F18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67EB1B2-4839-C44F-85DD-17E2A4F8F00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53DD8A-B3C2-1E46-9B78-2BC8DA57B614}"/>
              </a:ext>
            </a:extLst>
          </p:cNvPr>
          <p:cNvGrpSpPr/>
          <p:nvPr/>
        </p:nvGrpSpPr>
        <p:grpSpPr>
          <a:xfrm rot="1578667">
            <a:off x="8074620" y="2539542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A82430D2-2A06-7A4C-A9B9-891CC84F41DE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60C93274-A446-6E49-A238-F7E0CB24E07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095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AC85C5E9-DA64-824D-82ED-0C3861665FBA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1" grpId="0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C356-DE75-DF4E-98A9-1994F099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6334-2CC3-C145-9C14-E058D7BF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649"/>
            <a:ext cx="10958206" cy="43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CE6E-2EE6-574E-936C-92EE29BB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8E40E-05F3-7A49-B20F-F27C1B42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535"/>
            <a:ext cx="10722754" cy="26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8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D85-E247-1948-8A09-77C4E5C3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BD6-CDA4-9C43-983C-C0ADBBD1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2261"/>
          </a:xfrm>
        </p:spPr>
        <p:txBody>
          <a:bodyPr>
            <a:normAutofit/>
          </a:bodyPr>
          <a:lstStyle/>
          <a:p>
            <a:r>
              <a:rPr lang="en-US" dirty="0"/>
              <a:t>Apply code changes to </a:t>
            </a:r>
            <a:r>
              <a:rPr lang="en-US" b="1" dirty="0"/>
              <a:t>core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while </a:t>
            </a:r>
            <a:r>
              <a:rPr lang="en-US" b="1" dirty="0" err="1"/>
              <a:t>core_old</a:t>
            </a:r>
            <a:r>
              <a:rPr lang="en-US" dirty="0"/>
              <a:t> serves current version</a:t>
            </a:r>
          </a:p>
          <a:p>
            <a:r>
              <a:rPr lang="en-US" dirty="0"/>
              <a:t>Create the </a:t>
            </a:r>
            <a:r>
              <a:rPr lang="en-US" b="1" dirty="0"/>
              <a:t>switching migration</a:t>
            </a:r>
            <a:r>
              <a:rPr lang="en-US" dirty="0"/>
              <a:t> in </a:t>
            </a:r>
            <a:r>
              <a:rPr lang="en-US" b="1" dirty="0"/>
              <a:t>core</a:t>
            </a:r>
            <a:endParaRPr lang="en-US" dirty="0"/>
          </a:p>
          <a:p>
            <a:r>
              <a:rPr lang="en-US" dirty="0"/>
              <a:t>Apply </a:t>
            </a:r>
            <a:r>
              <a:rPr lang="en-US" b="1" dirty="0"/>
              <a:t>migration</a:t>
            </a:r>
          </a:p>
          <a:p>
            <a:pPr lvl="1"/>
            <a:r>
              <a:rPr lang="en-US" dirty="0"/>
              <a:t>Requires restart server</a:t>
            </a:r>
          </a:p>
          <a:p>
            <a:r>
              <a:rPr lang="en-US" dirty="0"/>
              <a:t>Delete </a:t>
            </a:r>
            <a:r>
              <a:rPr lang="en-US" b="1" dirty="0" err="1"/>
              <a:t>core_old</a:t>
            </a:r>
            <a:endParaRPr lang="en-US" b="1" dirty="0"/>
          </a:p>
          <a:p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097399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30C-36ED-C249-BCD9-8538ACF1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Lower-level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E94D-032B-2E43-859C-34B44208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8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7E8-D2EE-394C-9382-7B677E2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AACB9-64A1-7140-837D-41E5E454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9401" y="2052920"/>
            <a:ext cx="2686724" cy="263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25746-8594-C84C-9D00-BEB5AD18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55" y="2244436"/>
            <a:ext cx="2190221" cy="21902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6AEBD0-A24C-4E49-ACA4-70497A28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7380" y="3230088"/>
            <a:ext cx="2468800" cy="246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F31D0-638B-4540-B468-B01E052900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7762" y="4004479"/>
            <a:ext cx="3768378" cy="248370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53E34141-6398-6144-B586-8AC820C356D3}"/>
              </a:ext>
            </a:extLst>
          </p:cNvPr>
          <p:cNvSpPr/>
          <p:nvPr/>
        </p:nvSpPr>
        <p:spPr>
          <a:xfrm>
            <a:off x="2185697" y="1840714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738F1EC6-B612-C846-BD34-AECCDE323E16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407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The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ED36-78CD-3D42-9C71-DA945EA98247}"/>
              </a:ext>
            </a:extLst>
          </p:cNvPr>
          <p:cNvSpPr/>
          <p:nvPr/>
        </p:nvSpPr>
        <p:spPr>
          <a:xfrm>
            <a:off x="0" y="4236226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Open Sans Hebrew" pitchFamily="2" charset="-79"/>
                <a:cs typeface="Open Sans Hebrew" pitchFamily="2" charset="-79"/>
              </a:rPr>
              <a:t>Blue/Green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39343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C7A6B5B-3D5B-5249-AD1A-A3F421BDA0D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EF8DF-83D2-3C4D-B05D-522D0CF2F429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48A5BE9-B3FD-AB4D-BE84-716AECCB8D4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25B26B-D90A-BA42-BA51-3BCBDF87494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207292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12857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275897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hlinkClick r:id="rId4" action="ppaction://hlinksldjump"/>
            <a:extLst>
              <a:ext uri="{FF2B5EF4-FFF2-40B4-BE49-F238E27FC236}">
                <a16:creationId xmlns:a16="http://schemas.microsoft.com/office/drawing/2014/main" id="{157B3B9A-3124-7E4B-BCF0-CF25A3ED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>
            <a:off x="5349580" y="2785976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4E138A9C-DE26-8946-A374-CCF8442FF1E7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11555</TotalTime>
  <Words>524</Words>
  <Application>Microsoft Macintosh PowerPoint</Application>
  <PresentationFormat>Widescreen</PresentationFormat>
  <Paragraphs>198</Paragraphs>
  <Slides>54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Lucida</vt:lpstr>
      <vt:lpstr>Open Sans Hebrew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Route?</vt:lpstr>
      <vt:lpstr>What’s The Problem Then?</vt:lpstr>
      <vt:lpstr>PowerPoint Presentation</vt:lpstr>
      <vt:lpstr>PowerPoint Presentation</vt:lpstr>
      <vt:lpstr>Solution!</vt:lpstr>
      <vt:lpstr>PowerPoint Presentation</vt:lpstr>
      <vt:lpstr>PowerPoint Presentation</vt:lpstr>
      <vt:lpstr>Motivation For This Approach</vt:lpstr>
      <vt:lpstr>PowerPoint Presentation</vt:lpstr>
      <vt:lpstr>Walk Through</vt:lpstr>
      <vt:lpstr>Initial Project Structure</vt:lpstr>
      <vt:lpstr>Add Routing App</vt:lpstr>
      <vt:lpstr>Router</vt:lpstr>
      <vt:lpstr>PowerPoint Presentation</vt:lpstr>
      <vt:lpstr>Switch</vt:lpstr>
      <vt:lpstr>Add Blue</vt:lpstr>
      <vt:lpstr>Switch!</vt:lpstr>
      <vt:lpstr>PowerPoint Presentation</vt:lpstr>
      <vt:lpstr>Clean</vt:lpstr>
      <vt:lpstr>What Did We Get?</vt:lpstr>
      <vt:lpstr>What Did It Cost?</vt:lpstr>
      <vt:lpstr>No Silver Bullet</vt:lpstr>
      <vt:lpstr>Credit &amp; Further Reading</vt:lpstr>
      <vt:lpstr>Questions?</vt:lpstr>
      <vt:lpstr>Thanks</vt:lpstr>
      <vt:lpstr>Ensuring Data Consistency</vt:lpstr>
      <vt:lpstr>No Silver Bullet</vt:lpstr>
      <vt:lpstr>Read-Only</vt:lpstr>
      <vt:lpstr>PowerPoint Presentation</vt:lpstr>
      <vt:lpstr>Gray Request Queue</vt:lpstr>
      <vt:lpstr>PowerPoint Presentation</vt:lpstr>
      <vt:lpstr>Routing + Behavior</vt:lpstr>
      <vt:lpstr>Routing + Behavior</vt:lpstr>
      <vt:lpstr>Routing + Behavior</vt:lpstr>
      <vt:lpstr>Lower-level Implementation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Yotam Manor</dc:creator>
  <cp:lastModifiedBy>Yotam Manor</cp:lastModifiedBy>
  <cp:revision>72</cp:revision>
  <dcterms:created xsi:type="dcterms:W3CDTF">2018-01-19T01:23:53Z</dcterms:created>
  <dcterms:modified xsi:type="dcterms:W3CDTF">2018-02-05T17:31:41Z</dcterms:modified>
</cp:coreProperties>
</file>