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4D8D2-11DB-4724-9AB4-A56A9C37EBFD}" v="45" dt="2021-01-23T17:36:47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8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7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5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4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5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3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5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0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9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6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74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42D0-FA23-4824-AB10-766C767EC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90" y="1541754"/>
            <a:ext cx="6153150" cy="1985963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/>
              <a:t>Advanced software Development</a:t>
            </a:r>
            <a:endParaRPr lang="en-IL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C791E-AE19-42D8-A85F-5D1B60182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90" y="5334001"/>
            <a:ext cx="7648047" cy="19859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#6000098</a:t>
            </a:r>
          </a:p>
          <a:p>
            <a:pPr algn="l"/>
            <a:r>
              <a:rPr lang="en-US" dirty="0"/>
              <a:t>Lecturer: Dr. </a:t>
            </a:r>
            <a:r>
              <a:rPr lang="en-US" dirty="0" err="1"/>
              <a:t>Eliahu</a:t>
            </a:r>
            <a:r>
              <a:rPr lang="en-US" dirty="0"/>
              <a:t> </a:t>
            </a:r>
            <a:r>
              <a:rPr lang="en-US" dirty="0" err="1"/>
              <a:t>Khalastchi</a:t>
            </a:r>
            <a:endParaRPr lang="en-US" dirty="0"/>
          </a:p>
          <a:p>
            <a:pPr algn="l"/>
            <a:r>
              <a:rPr lang="en-US" dirty="0"/>
              <a:t>Project by: </a:t>
            </a:r>
            <a:r>
              <a:rPr lang="en-US" dirty="0" err="1"/>
              <a:t>Yotam</a:t>
            </a:r>
            <a:r>
              <a:rPr lang="en-US" dirty="0"/>
              <a:t> </a:t>
            </a:r>
            <a:r>
              <a:rPr lang="en-US" dirty="0" err="1"/>
              <a:t>saadon</a:t>
            </a:r>
            <a:r>
              <a:rPr lang="en-US" dirty="0"/>
              <a:t> and Yulia </a:t>
            </a:r>
            <a:r>
              <a:rPr lang="en-US" dirty="0" err="1"/>
              <a:t>Rozenblum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81F71-4039-4A23-9175-B2319EF6C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08" r="11099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pic>
        <p:nvPicPr>
          <p:cNvPr id="10" name="Picture 9" descr="logo1_big (1)">
            <a:extLst>
              <a:ext uri="{FF2B5EF4-FFF2-40B4-BE49-F238E27FC236}">
                <a16:creationId xmlns:a16="http://schemas.microsoft.com/office/drawing/2014/main" id="{62C9B148-FE0F-48EA-AF3F-D433C76840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853" y="76200"/>
            <a:ext cx="1891427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0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8467494-38AA-470E-B9C2-B17E011E1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62" b="10771"/>
          <a:stretch/>
        </p:blipFill>
        <p:spPr>
          <a:xfrm>
            <a:off x="20" y="0"/>
            <a:ext cx="12191980" cy="1952625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F6284C-1771-45BE-ADEA-4799CCCB927F}"/>
              </a:ext>
            </a:extLst>
          </p:cNvPr>
          <p:cNvSpPr/>
          <p:nvPr/>
        </p:nvSpPr>
        <p:spPr>
          <a:xfrm>
            <a:off x="961456" y="4461203"/>
            <a:ext cx="1908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DFF66D-AB46-4097-B649-6F879A8D73BB}"/>
              </a:ext>
            </a:extLst>
          </p:cNvPr>
          <p:cNvSpPr/>
          <p:nvPr/>
        </p:nvSpPr>
        <p:spPr>
          <a:xfrm>
            <a:off x="2868856" y="4460803"/>
            <a:ext cx="1944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01053F-AA43-4825-A3C4-436C927721C3}"/>
              </a:ext>
            </a:extLst>
          </p:cNvPr>
          <p:cNvSpPr/>
          <p:nvPr/>
        </p:nvSpPr>
        <p:spPr>
          <a:xfrm>
            <a:off x="4790338" y="4461203"/>
            <a:ext cx="1926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093292-1B90-4C6E-9BB3-CC9E3881914F}"/>
              </a:ext>
            </a:extLst>
          </p:cNvPr>
          <p:cNvSpPr/>
          <p:nvPr/>
        </p:nvSpPr>
        <p:spPr>
          <a:xfrm>
            <a:off x="6712974" y="4461203"/>
            <a:ext cx="194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5" name="그룹 541">
            <a:extLst>
              <a:ext uri="{FF2B5EF4-FFF2-40B4-BE49-F238E27FC236}">
                <a16:creationId xmlns:a16="http://schemas.microsoft.com/office/drawing/2014/main" id="{31AFBC50-C9DE-4967-8122-38DBC1285DD5}"/>
              </a:ext>
            </a:extLst>
          </p:cNvPr>
          <p:cNvGrpSpPr/>
          <p:nvPr/>
        </p:nvGrpSpPr>
        <p:grpSpPr>
          <a:xfrm>
            <a:off x="1859800" y="3961248"/>
            <a:ext cx="1008112" cy="1008112"/>
            <a:chOff x="2186592" y="3408140"/>
            <a:chExt cx="1008112" cy="1008112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C395A52-D05E-4CAC-8C6E-A126DC6E068A}"/>
                </a:ext>
              </a:extLst>
            </p:cNvPr>
            <p:cNvSpPr/>
            <p:nvPr/>
          </p:nvSpPr>
          <p:spPr>
            <a:xfrm>
              <a:off x="2186592" y="3408140"/>
              <a:ext cx="1008112" cy="1008112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5FE1704-BF1D-46B0-B6AE-C28BF7157200}"/>
                </a:ext>
              </a:extLst>
            </p:cNvPr>
            <p:cNvSpPr/>
            <p:nvPr/>
          </p:nvSpPr>
          <p:spPr>
            <a:xfrm>
              <a:off x="2384648" y="3606196"/>
              <a:ext cx="612000" cy="61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4" name="직사각형 113">
              <a:extLst>
                <a:ext uri="{FF2B5EF4-FFF2-40B4-BE49-F238E27FC236}">
                  <a16:creationId xmlns:a16="http://schemas.microsoft.com/office/drawing/2014/main" id="{19FD44EA-B9B1-402B-A907-01E47657D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020" y="3732043"/>
              <a:ext cx="8404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charset="0"/>
                </a:rPr>
                <a:t>1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545">
            <a:extLst>
              <a:ext uri="{FF2B5EF4-FFF2-40B4-BE49-F238E27FC236}">
                <a16:creationId xmlns:a16="http://schemas.microsoft.com/office/drawing/2014/main" id="{BBABD937-3620-4039-A0F1-A8725D3A5AFC}"/>
              </a:ext>
            </a:extLst>
          </p:cNvPr>
          <p:cNvGrpSpPr/>
          <p:nvPr/>
        </p:nvGrpSpPr>
        <p:grpSpPr>
          <a:xfrm>
            <a:off x="3786878" y="3961248"/>
            <a:ext cx="1008112" cy="1008112"/>
            <a:chOff x="4206972" y="3408140"/>
            <a:chExt cx="1008112" cy="1008112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859C8A6-BDAB-43F6-8923-5DB6C947C521}"/>
                </a:ext>
              </a:extLst>
            </p:cNvPr>
            <p:cNvSpPr/>
            <p:nvPr/>
          </p:nvSpPr>
          <p:spPr>
            <a:xfrm>
              <a:off x="4206972" y="3408140"/>
              <a:ext cx="1008112" cy="1008112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EF4B8E5-58EE-4760-A83F-FEBC005D3637}"/>
                </a:ext>
              </a:extLst>
            </p:cNvPr>
            <p:cNvSpPr/>
            <p:nvPr/>
          </p:nvSpPr>
          <p:spPr>
            <a:xfrm>
              <a:off x="4405028" y="3606196"/>
              <a:ext cx="612000" cy="61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1" name="TextBox 548">
              <a:extLst>
                <a:ext uri="{FF2B5EF4-FFF2-40B4-BE49-F238E27FC236}">
                  <a16:creationId xmlns:a16="http://schemas.microsoft.com/office/drawing/2014/main" id="{F8C0663E-9EB6-47AB-82D5-CF4946E92ABE}"/>
                </a:ext>
              </a:extLst>
            </p:cNvPr>
            <p:cNvSpPr txBox="1"/>
            <p:nvPr/>
          </p:nvSpPr>
          <p:spPr>
            <a:xfrm>
              <a:off x="4287285" y="3732043"/>
              <a:ext cx="853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그룹 549">
            <a:extLst>
              <a:ext uri="{FF2B5EF4-FFF2-40B4-BE49-F238E27FC236}">
                <a16:creationId xmlns:a16="http://schemas.microsoft.com/office/drawing/2014/main" id="{FE185653-9B67-4A6C-B80F-12757C323A80}"/>
              </a:ext>
            </a:extLst>
          </p:cNvPr>
          <p:cNvGrpSpPr/>
          <p:nvPr/>
        </p:nvGrpSpPr>
        <p:grpSpPr>
          <a:xfrm>
            <a:off x="5713957" y="3961248"/>
            <a:ext cx="1008112" cy="1008112"/>
            <a:chOff x="5611128" y="3408140"/>
            <a:chExt cx="1008112" cy="1008112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25A2101-21EC-49D5-8B62-661DA2BC7EC7}"/>
                </a:ext>
              </a:extLst>
            </p:cNvPr>
            <p:cNvSpPr/>
            <p:nvPr/>
          </p:nvSpPr>
          <p:spPr>
            <a:xfrm>
              <a:off x="5611128" y="3408140"/>
              <a:ext cx="1008112" cy="1008112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8244D87-471E-4C24-A0F6-C58056A42647}"/>
                </a:ext>
              </a:extLst>
            </p:cNvPr>
            <p:cNvSpPr/>
            <p:nvPr/>
          </p:nvSpPr>
          <p:spPr>
            <a:xfrm>
              <a:off x="5809184" y="3606196"/>
              <a:ext cx="612000" cy="61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8" name="TextBox 552">
              <a:extLst>
                <a:ext uri="{FF2B5EF4-FFF2-40B4-BE49-F238E27FC236}">
                  <a16:creationId xmlns:a16="http://schemas.microsoft.com/office/drawing/2014/main" id="{04790C4B-8B7D-4AED-850B-4B8BFC9032A4}"/>
                </a:ext>
              </a:extLst>
            </p:cNvPr>
            <p:cNvSpPr txBox="1"/>
            <p:nvPr/>
          </p:nvSpPr>
          <p:spPr>
            <a:xfrm>
              <a:off x="5695902" y="3732043"/>
              <a:ext cx="853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그룹 561">
            <a:extLst>
              <a:ext uri="{FF2B5EF4-FFF2-40B4-BE49-F238E27FC236}">
                <a16:creationId xmlns:a16="http://schemas.microsoft.com/office/drawing/2014/main" id="{E629B657-C8DF-464A-B395-83B1E5C903C3}"/>
              </a:ext>
            </a:extLst>
          </p:cNvPr>
          <p:cNvGrpSpPr/>
          <p:nvPr/>
        </p:nvGrpSpPr>
        <p:grpSpPr>
          <a:xfrm>
            <a:off x="1028104" y="4990751"/>
            <a:ext cx="2671503" cy="897117"/>
            <a:chOff x="1906939" y="4922207"/>
            <a:chExt cx="1534904" cy="897117"/>
          </a:xfrm>
        </p:grpSpPr>
        <p:sp>
          <p:nvSpPr>
            <p:cNvPr id="78" name="TextBox 562">
              <a:extLst>
                <a:ext uri="{FF2B5EF4-FFF2-40B4-BE49-F238E27FC236}">
                  <a16:creationId xmlns:a16="http://schemas.microsoft.com/office/drawing/2014/main" id="{E3412F27-EE8D-4ECF-A179-B974E410E1B5}"/>
                </a:ext>
              </a:extLst>
            </p:cNvPr>
            <p:cNvSpPr txBox="1"/>
            <p:nvPr/>
          </p:nvSpPr>
          <p:spPr>
            <a:xfrm>
              <a:off x="1906939" y="4922207"/>
              <a:ext cx="1458318" cy="27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Server Side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563">
              <a:extLst>
                <a:ext uri="{FF2B5EF4-FFF2-40B4-BE49-F238E27FC236}">
                  <a16:creationId xmlns:a16="http://schemas.microsoft.com/office/drawing/2014/main" id="{AD57DF75-6B30-4C5C-81FB-76D8D448A4B7}"/>
                </a:ext>
              </a:extLst>
            </p:cNvPr>
            <p:cNvSpPr txBox="1"/>
            <p:nvPr/>
          </p:nvSpPr>
          <p:spPr>
            <a:xfrm>
              <a:off x="1983525" y="5172993"/>
              <a:ext cx="1458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Creating class infrastructure for server side using Solid and Grasp principles</a:t>
              </a:r>
            </a:p>
          </p:txBody>
        </p:sp>
      </p:grpSp>
      <p:grpSp>
        <p:nvGrpSpPr>
          <p:cNvPr id="41" name="그룹 564">
            <a:extLst>
              <a:ext uri="{FF2B5EF4-FFF2-40B4-BE49-F238E27FC236}">
                <a16:creationId xmlns:a16="http://schemas.microsoft.com/office/drawing/2014/main" id="{B52DE34D-1E7A-41AE-83EA-056BFEEDD872}"/>
              </a:ext>
            </a:extLst>
          </p:cNvPr>
          <p:cNvGrpSpPr/>
          <p:nvPr/>
        </p:nvGrpSpPr>
        <p:grpSpPr>
          <a:xfrm>
            <a:off x="2950949" y="2845338"/>
            <a:ext cx="2700238" cy="1258149"/>
            <a:chOff x="3606342" y="2440760"/>
            <a:chExt cx="1462891" cy="1258149"/>
          </a:xfrm>
        </p:grpSpPr>
        <p:sp>
          <p:nvSpPr>
            <p:cNvPr id="76" name="TextBox 565">
              <a:extLst>
                <a:ext uri="{FF2B5EF4-FFF2-40B4-BE49-F238E27FC236}">
                  <a16:creationId xmlns:a16="http://schemas.microsoft.com/office/drawing/2014/main" id="{EC9C26F2-64AB-419B-A017-66917CE1DDEE}"/>
                </a:ext>
              </a:extLst>
            </p:cNvPr>
            <p:cNvSpPr txBox="1"/>
            <p:nvPr/>
          </p:nvSpPr>
          <p:spPr>
            <a:xfrm>
              <a:off x="3606342" y="2440760"/>
              <a:ext cx="1458318" cy="27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Server Side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566">
              <a:extLst>
                <a:ext uri="{FF2B5EF4-FFF2-40B4-BE49-F238E27FC236}">
                  <a16:creationId xmlns:a16="http://schemas.microsoft.com/office/drawing/2014/main" id="{6657AF8A-4126-4305-A6CF-BF5E6CF084A1}"/>
                </a:ext>
              </a:extLst>
            </p:cNvPr>
            <p:cNvSpPr txBox="1"/>
            <p:nvPr/>
          </p:nvSpPr>
          <p:spPr>
            <a:xfrm>
              <a:off x="3610915" y="2683246"/>
              <a:ext cx="14583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Implementing the "problem solver" server for a simple test problem using file streaming and cache management</a:t>
              </a:r>
            </a:p>
          </p:txBody>
        </p:sp>
      </p:grpSp>
      <p:grpSp>
        <p:nvGrpSpPr>
          <p:cNvPr id="42" name="그룹 567">
            <a:extLst>
              <a:ext uri="{FF2B5EF4-FFF2-40B4-BE49-F238E27FC236}">
                <a16:creationId xmlns:a16="http://schemas.microsoft.com/office/drawing/2014/main" id="{2C1F386E-B61A-4ECE-9FD1-5A49C3E82C11}"/>
              </a:ext>
            </a:extLst>
          </p:cNvPr>
          <p:cNvGrpSpPr/>
          <p:nvPr/>
        </p:nvGrpSpPr>
        <p:grpSpPr>
          <a:xfrm>
            <a:off x="4890870" y="5013591"/>
            <a:ext cx="2866313" cy="723618"/>
            <a:chOff x="5363850" y="4995956"/>
            <a:chExt cx="1458318" cy="723618"/>
          </a:xfrm>
        </p:grpSpPr>
        <p:sp>
          <p:nvSpPr>
            <p:cNvPr id="74" name="TextBox 568">
              <a:extLst>
                <a:ext uri="{FF2B5EF4-FFF2-40B4-BE49-F238E27FC236}">
                  <a16:creationId xmlns:a16="http://schemas.microsoft.com/office/drawing/2014/main" id="{477548C0-D67C-4853-A4D3-36F34EEC81EB}"/>
                </a:ext>
              </a:extLst>
            </p:cNvPr>
            <p:cNvSpPr txBox="1"/>
            <p:nvPr/>
          </p:nvSpPr>
          <p:spPr>
            <a:xfrm>
              <a:off x="5363850" y="4995956"/>
              <a:ext cx="1458318" cy="27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Algorithms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5" name="TextBox 569">
              <a:extLst>
                <a:ext uri="{FF2B5EF4-FFF2-40B4-BE49-F238E27FC236}">
                  <a16:creationId xmlns:a16="http://schemas.microsoft.com/office/drawing/2014/main" id="{FE4A7DC0-701E-42C7-AD94-269E35638D38}"/>
                </a:ext>
              </a:extLst>
            </p:cNvPr>
            <p:cNvSpPr txBox="1"/>
            <p:nvPr/>
          </p:nvSpPr>
          <p:spPr>
            <a:xfrm>
              <a:off x="5363850" y="5257909"/>
              <a:ext cx="1458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Implementing several search algorithms, A* and BFS ,comparing who is the most successful, and</a:t>
              </a:r>
            </a:p>
          </p:txBody>
        </p:sp>
      </p:grpSp>
      <p:grpSp>
        <p:nvGrpSpPr>
          <p:cNvPr id="43" name="그룹 570">
            <a:extLst>
              <a:ext uri="{FF2B5EF4-FFF2-40B4-BE49-F238E27FC236}">
                <a16:creationId xmlns:a16="http://schemas.microsoft.com/office/drawing/2014/main" id="{817B264C-BF86-4306-97B8-000D4292443A}"/>
              </a:ext>
            </a:extLst>
          </p:cNvPr>
          <p:cNvGrpSpPr/>
          <p:nvPr/>
        </p:nvGrpSpPr>
        <p:grpSpPr>
          <a:xfrm>
            <a:off x="6357445" y="3036531"/>
            <a:ext cx="3445609" cy="908284"/>
            <a:chOff x="7100257" y="4995956"/>
            <a:chExt cx="1458318" cy="908284"/>
          </a:xfrm>
        </p:grpSpPr>
        <p:sp>
          <p:nvSpPr>
            <p:cNvPr id="72" name="TextBox 571">
              <a:extLst>
                <a:ext uri="{FF2B5EF4-FFF2-40B4-BE49-F238E27FC236}">
                  <a16:creationId xmlns:a16="http://schemas.microsoft.com/office/drawing/2014/main" id="{84178B73-BB8A-4A88-B9C7-E8F2F4426F0F}"/>
                </a:ext>
              </a:extLst>
            </p:cNvPr>
            <p:cNvSpPr txBox="1"/>
            <p:nvPr/>
          </p:nvSpPr>
          <p:spPr>
            <a:xfrm>
              <a:off x="7100257" y="4995956"/>
              <a:ext cx="1458318" cy="27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Interpreter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572">
              <a:extLst>
                <a:ext uri="{FF2B5EF4-FFF2-40B4-BE49-F238E27FC236}">
                  <a16:creationId xmlns:a16="http://schemas.microsoft.com/office/drawing/2014/main" id="{001B7229-7F55-4604-971F-8A7CA3B88C56}"/>
                </a:ext>
              </a:extLst>
            </p:cNvPr>
            <p:cNvSpPr txBox="1"/>
            <p:nvPr/>
          </p:nvSpPr>
          <p:spPr>
            <a:xfrm>
              <a:off x="7100257" y="5257909"/>
              <a:ext cx="1458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Custom language interpreter that converts text to commands using command pattern</a:t>
              </a:r>
            </a:p>
          </p:txBody>
        </p:sp>
      </p:grpSp>
      <p:grpSp>
        <p:nvGrpSpPr>
          <p:cNvPr id="44" name="그룹 573">
            <a:extLst>
              <a:ext uri="{FF2B5EF4-FFF2-40B4-BE49-F238E27FC236}">
                <a16:creationId xmlns:a16="http://schemas.microsoft.com/office/drawing/2014/main" id="{BC865031-930C-4F82-965B-1D8A44C0E81E}"/>
              </a:ext>
            </a:extLst>
          </p:cNvPr>
          <p:cNvGrpSpPr/>
          <p:nvPr/>
        </p:nvGrpSpPr>
        <p:grpSpPr>
          <a:xfrm>
            <a:off x="8656974" y="4997158"/>
            <a:ext cx="2629965" cy="1462282"/>
            <a:chOff x="8836664" y="4995956"/>
            <a:chExt cx="1458318" cy="1462282"/>
          </a:xfrm>
        </p:grpSpPr>
        <p:sp>
          <p:nvSpPr>
            <p:cNvPr id="70" name="TextBox 574">
              <a:extLst>
                <a:ext uri="{FF2B5EF4-FFF2-40B4-BE49-F238E27FC236}">
                  <a16:creationId xmlns:a16="http://schemas.microsoft.com/office/drawing/2014/main" id="{4D8F553A-496A-4482-ABAB-D6415A0F7C46}"/>
                </a:ext>
              </a:extLst>
            </p:cNvPr>
            <p:cNvSpPr txBox="1"/>
            <p:nvPr/>
          </p:nvSpPr>
          <p:spPr>
            <a:xfrm>
              <a:off x="8836664" y="4995956"/>
              <a:ext cx="1458318" cy="27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 Project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575">
              <a:extLst>
                <a:ext uri="{FF2B5EF4-FFF2-40B4-BE49-F238E27FC236}">
                  <a16:creationId xmlns:a16="http://schemas.microsoft.com/office/drawing/2014/main" id="{22E61AF4-3108-474D-837E-C562417E42A7}"/>
                </a:ext>
              </a:extLst>
            </p:cNvPr>
            <p:cNvSpPr txBox="1"/>
            <p:nvPr/>
          </p:nvSpPr>
          <p:spPr>
            <a:xfrm>
              <a:off x="8836664" y="5257909"/>
              <a:ext cx="14583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Creating a GUI desktop app to the simulator using JavaFX that calculating the flight path and flight of the aircraft</a:t>
              </a: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1E825B75-F377-4FDD-B4C5-9A014E70CB12}"/>
              </a:ext>
            </a:extLst>
          </p:cNvPr>
          <p:cNvSpPr/>
          <p:nvPr/>
        </p:nvSpPr>
        <p:spPr>
          <a:xfrm>
            <a:off x="8132429" y="4461282"/>
            <a:ext cx="194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9" name="그룹 557">
            <a:extLst>
              <a:ext uri="{FF2B5EF4-FFF2-40B4-BE49-F238E27FC236}">
                <a16:creationId xmlns:a16="http://schemas.microsoft.com/office/drawing/2014/main" id="{DE14C55B-24B2-4C37-A09D-A62C9CA80723}"/>
              </a:ext>
            </a:extLst>
          </p:cNvPr>
          <p:cNvGrpSpPr/>
          <p:nvPr/>
        </p:nvGrpSpPr>
        <p:grpSpPr>
          <a:xfrm>
            <a:off x="9568114" y="3961248"/>
            <a:ext cx="1008112" cy="1008112"/>
            <a:chOff x="9045606" y="3408140"/>
            <a:chExt cx="1008112" cy="100811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FDC5092-4EBF-431C-8A4A-AD034D8EF096}"/>
                </a:ext>
              </a:extLst>
            </p:cNvPr>
            <p:cNvSpPr/>
            <p:nvPr/>
          </p:nvSpPr>
          <p:spPr>
            <a:xfrm>
              <a:off x="9045606" y="3408140"/>
              <a:ext cx="1008112" cy="1008112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32BE22E-FE43-4441-8AD7-C115857077B0}"/>
                </a:ext>
              </a:extLst>
            </p:cNvPr>
            <p:cNvSpPr/>
            <p:nvPr/>
          </p:nvSpPr>
          <p:spPr>
            <a:xfrm>
              <a:off x="9243662" y="3606196"/>
              <a:ext cx="612000" cy="61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2" name="TextBox 560">
              <a:extLst>
                <a:ext uri="{FF2B5EF4-FFF2-40B4-BE49-F238E27FC236}">
                  <a16:creationId xmlns:a16="http://schemas.microsoft.com/office/drawing/2014/main" id="{70F8A736-C551-4FDD-A822-8F549B7DBCEF}"/>
                </a:ext>
              </a:extLst>
            </p:cNvPr>
            <p:cNvSpPr txBox="1"/>
            <p:nvPr/>
          </p:nvSpPr>
          <p:spPr>
            <a:xfrm>
              <a:off x="9139303" y="3742676"/>
              <a:ext cx="853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5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그룹 553">
            <a:extLst>
              <a:ext uri="{FF2B5EF4-FFF2-40B4-BE49-F238E27FC236}">
                <a16:creationId xmlns:a16="http://schemas.microsoft.com/office/drawing/2014/main" id="{1B1305CB-AB2D-4C4C-93FA-B169141575D9}"/>
              </a:ext>
            </a:extLst>
          </p:cNvPr>
          <p:cNvGrpSpPr/>
          <p:nvPr/>
        </p:nvGrpSpPr>
        <p:grpSpPr>
          <a:xfrm>
            <a:off x="7641036" y="3956747"/>
            <a:ext cx="1008112" cy="1008112"/>
            <a:chOff x="7015284" y="3403639"/>
            <a:chExt cx="1008112" cy="1008112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C691D58-E449-46C2-8F07-A840C0FCBBEE}"/>
                </a:ext>
              </a:extLst>
            </p:cNvPr>
            <p:cNvSpPr/>
            <p:nvPr/>
          </p:nvSpPr>
          <p:spPr>
            <a:xfrm>
              <a:off x="7015284" y="3403639"/>
              <a:ext cx="1008112" cy="1008112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B43A061-98B4-4B83-A9A7-6CDE107B2219}"/>
                </a:ext>
              </a:extLst>
            </p:cNvPr>
            <p:cNvSpPr/>
            <p:nvPr/>
          </p:nvSpPr>
          <p:spPr>
            <a:xfrm>
              <a:off x="7213340" y="3601695"/>
              <a:ext cx="612000" cy="61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5" name="TextBox 556">
              <a:extLst>
                <a:ext uri="{FF2B5EF4-FFF2-40B4-BE49-F238E27FC236}">
                  <a16:creationId xmlns:a16="http://schemas.microsoft.com/office/drawing/2014/main" id="{14824D7A-C9DF-4A76-8352-FC7A50E8EAF8}"/>
                </a:ext>
              </a:extLst>
            </p:cNvPr>
            <p:cNvSpPr txBox="1"/>
            <p:nvPr/>
          </p:nvSpPr>
          <p:spPr>
            <a:xfrm>
              <a:off x="7104519" y="3732043"/>
              <a:ext cx="853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3C42D0-FA23-4824-AB10-766C767EC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55794" y="-973671"/>
            <a:ext cx="9639299" cy="1985963"/>
          </a:xfrm>
        </p:spPr>
        <p:txBody>
          <a:bodyPr>
            <a:normAutofit/>
          </a:bodyPr>
          <a:lstStyle/>
          <a:p>
            <a:pPr algn="r"/>
            <a:r>
              <a:rPr lang="en-US" sz="6800" dirty="0">
                <a:solidFill>
                  <a:schemeClr val="bg1"/>
                </a:solidFill>
              </a:rPr>
              <a:t>Project Milestones</a:t>
            </a:r>
            <a:endParaRPr lang="en-IL" sz="6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70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8467494-38AA-470E-B9C2-B17E011E1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62" b="10771"/>
          <a:stretch/>
        </p:blipFill>
        <p:spPr>
          <a:xfrm>
            <a:off x="20" y="0"/>
            <a:ext cx="12191980" cy="1952625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3C42D0-FA23-4824-AB10-766C767EC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20159" y="-929456"/>
            <a:ext cx="9639299" cy="1985963"/>
          </a:xfrm>
        </p:spPr>
        <p:txBody>
          <a:bodyPr>
            <a:normAutofit/>
          </a:bodyPr>
          <a:lstStyle/>
          <a:p>
            <a:pPr algn="r"/>
            <a:r>
              <a:rPr lang="en-US" sz="6800" dirty="0">
                <a:solidFill>
                  <a:schemeClr val="bg1"/>
                </a:solidFill>
              </a:rPr>
              <a:t>Server-Side UML  </a:t>
            </a:r>
            <a:endParaRPr lang="en-IL" sz="6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14FA21-FDBE-4ECF-9D64-FD50D23E52F4}"/>
              </a:ext>
            </a:extLst>
          </p:cNvPr>
          <p:cNvSpPr/>
          <p:nvPr/>
        </p:nvSpPr>
        <p:spPr>
          <a:xfrm>
            <a:off x="230909" y="2649105"/>
            <a:ext cx="3223490" cy="7782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accent1"/>
                </a:solidFill>
              </a:rPr>
              <a:t>open(</a:t>
            </a:r>
            <a:r>
              <a:rPr lang="en-US" sz="1100" dirty="0" err="1">
                <a:solidFill>
                  <a:schemeClr val="accent1"/>
                </a:solidFill>
              </a:rPr>
              <a:t>port:int,cleintHandler:ClientHandker</a:t>
            </a:r>
            <a:r>
              <a:rPr lang="en-US" sz="11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stop()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53D4CB-C368-4194-9AB6-50BD6A5637C8}"/>
              </a:ext>
            </a:extLst>
          </p:cNvPr>
          <p:cNvSpPr/>
          <p:nvPr/>
        </p:nvSpPr>
        <p:spPr>
          <a:xfrm>
            <a:off x="637307" y="4474832"/>
            <a:ext cx="2364509" cy="3309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7400C3-A3F5-41A3-9D61-3A55E8AA1CFB}"/>
              </a:ext>
            </a:extLst>
          </p:cNvPr>
          <p:cNvSpPr/>
          <p:nvPr/>
        </p:nvSpPr>
        <p:spPr>
          <a:xfrm>
            <a:off x="3896888" y="2642236"/>
            <a:ext cx="3297381" cy="79200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accent3"/>
                </a:solidFill>
              </a:rPr>
              <a:t>handleClient(:</a:t>
            </a:r>
            <a:r>
              <a:rPr lang="en-US" sz="1100" dirty="0" err="1">
                <a:solidFill>
                  <a:schemeClr val="accent3"/>
                </a:solidFill>
              </a:rPr>
              <a:t>inputStream</a:t>
            </a:r>
            <a:r>
              <a:rPr lang="en-US" sz="1100" dirty="0">
                <a:solidFill>
                  <a:schemeClr val="accent3"/>
                </a:solidFill>
              </a:rPr>
              <a:t>, OutputStream)</a:t>
            </a:r>
            <a:endParaRPr lang="en-IL" sz="1100" dirty="0">
              <a:solidFill>
                <a:schemeClr val="accent3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B84F57-07C7-4DEA-935B-079163DB5675}"/>
              </a:ext>
            </a:extLst>
          </p:cNvPr>
          <p:cNvSpPr/>
          <p:nvPr/>
        </p:nvSpPr>
        <p:spPr>
          <a:xfrm>
            <a:off x="4363323" y="4144084"/>
            <a:ext cx="2364509" cy="33074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3"/>
                </a:solidFill>
              </a:rPr>
              <a:t>MyClientHandler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3B4292-991A-438E-86E5-196B5273B94A}"/>
              </a:ext>
            </a:extLst>
          </p:cNvPr>
          <p:cNvSpPr/>
          <p:nvPr/>
        </p:nvSpPr>
        <p:spPr>
          <a:xfrm>
            <a:off x="8331611" y="5133053"/>
            <a:ext cx="2544415" cy="67662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accent6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8600331-FC23-44E4-826F-DDBD06C84A95}"/>
              </a:ext>
            </a:extLst>
          </p:cNvPr>
          <p:cNvSpPr/>
          <p:nvPr/>
        </p:nvSpPr>
        <p:spPr>
          <a:xfrm>
            <a:off x="7989866" y="2649104"/>
            <a:ext cx="2364509" cy="81139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accent6"/>
                </a:solidFill>
              </a:rPr>
              <a:t>solve(:Problem):Solution</a:t>
            </a:r>
            <a:endParaRPr lang="en-IL" sz="1100" dirty="0">
              <a:solidFill>
                <a:schemeClr val="accent6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45327D-CDAE-4E14-A945-8A82DEBC1411}"/>
              </a:ext>
            </a:extLst>
          </p:cNvPr>
          <p:cNvSpPr/>
          <p:nvPr/>
        </p:nvSpPr>
        <p:spPr>
          <a:xfrm>
            <a:off x="8331612" y="3699375"/>
            <a:ext cx="2364509" cy="9372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78C048-902F-472F-B3FB-FACA24A19FEC}"/>
              </a:ext>
            </a:extLst>
          </p:cNvPr>
          <p:cNvSpPr/>
          <p:nvPr/>
        </p:nvSpPr>
        <p:spPr>
          <a:xfrm>
            <a:off x="230908" y="2083600"/>
            <a:ext cx="3223490" cy="5517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&lt;&lt;Interface&gt;&gt;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Server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01E776-1AC8-45EB-BA07-3061A8F06913}"/>
              </a:ext>
            </a:extLst>
          </p:cNvPr>
          <p:cNvSpPr/>
          <p:nvPr/>
        </p:nvSpPr>
        <p:spPr>
          <a:xfrm>
            <a:off x="637307" y="4144084"/>
            <a:ext cx="2364509" cy="3307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1"/>
                </a:solidFill>
              </a:rPr>
              <a:t>MySerialServer</a:t>
            </a:r>
            <a:endParaRPr lang="en-IL" sz="16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702C5C-9D55-41FD-A462-4D7A09387F6F}"/>
              </a:ext>
            </a:extLst>
          </p:cNvPr>
          <p:cNvCxnSpPr>
            <a:cxnSpLocks/>
          </p:cNvCxnSpPr>
          <p:nvPr/>
        </p:nvCxnSpPr>
        <p:spPr>
          <a:xfrm flipV="1">
            <a:off x="1699491" y="3444482"/>
            <a:ext cx="0" cy="699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60451E4-3F3B-4B07-9C4E-E41B4C4A8125}"/>
              </a:ext>
            </a:extLst>
          </p:cNvPr>
          <p:cNvSpPr/>
          <p:nvPr/>
        </p:nvSpPr>
        <p:spPr>
          <a:xfrm>
            <a:off x="3896888" y="2097337"/>
            <a:ext cx="3297381" cy="53803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&lt;&lt;Interface&gt;&gt;</a:t>
            </a:r>
          </a:p>
          <a:p>
            <a:pPr algn="ctr"/>
            <a:r>
              <a:rPr lang="en-US" b="1" dirty="0" err="1">
                <a:solidFill>
                  <a:schemeClr val="accent3"/>
                </a:solidFill>
              </a:rPr>
              <a:t>ClientHandler</a:t>
            </a:r>
            <a:endParaRPr lang="en-IL" b="1" dirty="0">
              <a:solidFill>
                <a:schemeClr val="accent3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875FC6-8C06-4BE6-BAAA-F456B0787061}"/>
              </a:ext>
            </a:extLst>
          </p:cNvPr>
          <p:cNvSpPr/>
          <p:nvPr/>
        </p:nvSpPr>
        <p:spPr>
          <a:xfrm>
            <a:off x="4363322" y="4475071"/>
            <a:ext cx="2364509" cy="55434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accent3"/>
                </a:solidFill>
              </a:rPr>
              <a:t>solver:Solver</a:t>
            </a:r>
            <a:endParaRPr lang="en-US" sz="1100" dirty="0">
              <a:solidFill>
                <a:schemeClr val="accent3"/>
              </a:solidFill>
            </a:endParaRPr>
          </a:p>
          <a:p>
            <a:r>
              <a:rPr lang="en-US" sz="1100" dirty="0" err="1">
                <a:solidFill>
                  <a:schemeClr val="accent3"/>
                </a:solidFill>
              </a:rPr>
              <a:t>cm:CachManger</a:t>
            </a:r>
            <a:endParaRPr lang="en-IL" sz="1100" dirty="0">
              <a:solidFill>
                <a:schemeClr val="accent3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06889D-AE3C-404A-B9CD-EC3AC31C46EE}"/>
              </a:ext>
            </a:extLst>
          </p:cNvPr>
          <p:cNvCxnSpPr>
            <a:cxnSpLocks/>
          </p:cNvCxnSpPr>
          <p:nvPr/>
        </p:nvCxnSpPr>
        <p:spPr>
          <a:xfrm flipV="1">
            <a:off x="5592618" y="3432698"/>
            <a:ext cx="0" cy="69960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0831AE4-B6BF-4D99-A632-AC9D6361AEF3}"/>
              </a:ext>
            </a:extLst>
          </p:cNvPr>
          <p:cNvSpPr/>
          <p:nvPr/>
        </p:nvSpPr>
        <p:spPr>
          <a:xfrm>
            <a:off x="7989866" y="2119582"/>
            <a:ext cx="2364509" cy="53964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&lt;&lt;Interface&gt;&gt;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Solver</a:t>
            </a:r>
            <a:endParaRPr lang="en-IL" b="1" dirty="0">
              <a:solidFill>
                <a:schemeClr val="accent6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E6431D-2BF5-4F08-B401-FEA79F92330D}"/>
              </a:ext>
            </a:extLst>
          </p:cNvPr>
          <p:cNvSpPr/>
          <p:nvPr/>
        </p:nvSpPr>
        <p:spPr>
          <a:xfrm>
            <a:off x="8331611" y="3699375"/>
            <a:ext cx="2364509" cy="53964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&lt;&lt;Interface&gt;&gt;</a:t>
            </a:r>
          </a:p>
          <a:p>
            <a:pPr algn="ctr"/>
            <a:r>
              <a:rPr lang="en-US" b="1" dirty="0" err="1">
                <a:solidFill>
                  <a:schemeClr val="accent6"/>
                </a:solidFill>
              </a:rPr>
              <a:t>CacheManager</a:t>
            </a:r>
            <a:endParaRPr lang="en-IL" b="1" dirty="0">
              <a:solidFill>
                <a:schemeClr val="accent6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1FE2BE-6E23-4F71-A89C-222694287CD4}"/>
              </a:ext>
            </a:extLst>
          </p:cNvPr>
          <p:cNvSpPr/>
          <p:nvPr/>
        </p:nvSpPr>
        <p:spPr>
          <a:xfrm>
            <a:off x="8331612" y="5107709"/>
            <a:ext cx="2544414" cy="37869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6"/>
                </a:solidFill>
              </a:rPr>
              <a:t>FileCacheManager</a:t>
            </a:r>
            <a:endParaRPr lang="en-IL" b="1" dirty="0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89BA1A-F82E-4DA1-9F7C-A1E0FD4D8B26}"/>
              </a:ext>
            </a:extLst>
          </p:cNvPr>
          <p:cNvCxnSpPr>
            <a:stCxn id="19" idx="0"/>
          </p:cNvCxnSpPr>
          <p:nvPr/>
        </p:nvCxnSpPr>
        <p:spPr>
          <a:xfrm flipV="1">
            <a:off x="9603819" y="4636655"/>
            <a:ext cx="1999" cy="47105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42046257-86DD-4B2D-84A9-73172FA1F23E}"/>
              </a:ext>
            </a:extLst>
          </p:cNvPr>
          <p:cNvSpPr/>
          <p:nvPr/>
        </p:nvSpPr>
        <p:spPr>
          <a:xfrm>
            <a:off x="6727831" y="4509562"/>
            <a:ext cx="250240" cy="254186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C56CE13-98CE-4356-9C51-24CE5F2B26B1}"/>
              </a:ext>
            </a:extLst>
          </p:cNvPr>
          <p:cNvCxnSpPr>
            <a:stCxn id="7" idx="3"/>
            <a:endCxn id="52" idx="1"/>
          </p:cNvCxnSpPr>
          <p:nvPr/>
        </p:nvCxnSpPr>
        <p:spPr>
          <a:xfrm flipV="1">
            <a:off x="6978071" y="3054802"/>
            <a:ext cx="1011795" cy="1581853"/>
          </a:xfrm>
          <a:prstGeom prst="bentConnector3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8519727-75DA-4B46-8236-7FC4B4DFC6FD}"/>
              </a:ext>
            </a:extLst>
          </p:cNvPr>
          <p:cNvCxnSpPr>
            <a:cxnSpLocks/>
          </p:cNvCxnSpPr>
          <p:nvPr/>
        </p:nvCxnSpPr>
        <p:spPr>
          <a:xfrm flipV="1">
            <a:off x="7404188" y="4227824"/>
            <a:ext cx="929604" cy="408831"/>
          </a:xfrm>
          <a:prstGeom prst="bentConnector3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9AD3794-37D8-43CD-90DE-1AD94F92C08B}"/>
              </a:ext>
            </a:extLst>
          </p:cNvPr>
          <p:cNvCxnSpPr>
            <a:cxnSpLocks/>
          </p:cNvCxnSpPr>
          <p:nvPr/>
        </p:nvCxnSpPr>
        <p:spPr>
          <a:xfrm flipV="1">
            <a:off x="3445162" y="2635369"/>
            <a:ext cx="442489" cy="23858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87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8467494-38AA-470E-B9C2-B17E011E1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62" b="10771"/>
          <a:stretch/>
        </p:blipFill>
        <p:spPr>
          <a:xfrm>
            <a:off x="20" y="0"/>
            <a:ext cx="12191980" cy="1952625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3C42D0-FA23-4824-AB10-766C767EC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20160" y="-1063864"/>
            <a:ext cx="9639299" cy="1985963"/>
          </a:xfrm>
        </p:spPr>
        <p:txBody>
          <a:bodyPr>
            <a:normAutofit/>
          </a:bodyPr>
          <a:lstStyle/>
          <a:p>
            <a:pPr algn="r"/>
            <a:r>
              <a:rPr lang="en-US" sz="6800" dirty="0">
                <a:solidFill>
                  <a:schemeClr val="bg1"/>
                </a:solidFill>
              </a:rPr>
              <a:t>Server-Side UML </a:t>
            </a:r>
            <a:endParaRPr lang="en-IL" sz="6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14FA21-FDBE-4ECF-9D64-FD50D23E52F4}"/>
              </a:ext>
            </a:extLst>
          </p:cNvPr>
          <p:cNvSpPr/>
          <p:nvPr/>
        </p:nvSpPr>
        <p:spPr>
          <a:xfrm>
            <a:off x="1274617" y="2725700"/>
            <a:ext cx="3980873" cy="7782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accent1"/>
                </a:solidFill>
              </a:rPr>
              <a:t>Search(Searchable &lt;T&gt;searchable)</a:t>
            </a:r>
            <a:r>
              <a:rPr lang="he-IL" sz="1100" dirty="0">
                <a:solidFill>
                  <a:schemeClr val="accent1"/>
                </a:solidFill>
              </a:rPr>
              <a:t>:</a:t>
            </a:r>
            <a:r>
              <a:rPr lang="en-US" sz="1100" dirty="0">
                <a:solidFill>
                  <a:schemeClr val="accent1"/>
                </a:solidFill>
              </a:rPr>
              <a:t>List&lt;State&lt;T&gt;&gt;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53D4CB-C368-4194-9AB6-50BD6A5637C8}"/>
              </a:ext>
            </a:extLst>
          </p:cNvPr>
          <p:cNvSpPr/>
          <p:nvPr/>
        </p:nvSpPr>
        <p:spPr>
          <a:xfrm>
            <a:off x="517236" y="4489381"/>
            <a:ext cx="2364509" cy="3309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7400C3-A3F5-41A3-9D61-3A55E8AA1CFB}"/>
              </a:ext>
            </a:extLst>
          </p:cNvPr>
          <p:cNvSpPr/>
          <p:nvPr/>
        </p:nvSpPr>
        <p:spPr>
          <a:xfrm>
            <a:off x="6797106" y="2745059"/>
            <a:ext cx="2882603" cy="79200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accent3"/>
                </a:solidFill>
              </a:rPr>
              <a:t>getInitialState</a:t>
            </a:r>
            <a:r>
              <a:rPr lang="en-US" sz="1100" dirty="0">
                <a:solidFill>
                  <a:schemeClr val="accent3"/>
                </a:solidFill>
              </a:rPr>
              <a:t>(): State&lt;T&gt;</a:t>
            </a:r>
          </a:p>
          <a:p>
            <a:r>
              <a:rPr lang="en-US" sz="1100" dirty="0" err="1">
                <a:solidFill>
                  <a:schemeClr val="accent3"/>
                </a:solidFill>
              </a:rPr>
              <a:t>isGoal</a:t>
            </a:r>
            <a:r>
              <a:rPr lang="en-US" sz="1100" dirty="0">
                <a:solidFill>
                  <a:schemeClr val="accent3"/>
                </a:solidFill>
              </a:rPr>
              <a:t>: </a:t>
            </a:r>
            <a:r>
              <a:rPr lang="en-US" sz="1100" dirty="0" err="1">
                <a:solidFill>
                  <a:schemeClr val="accent3"/>
                </a:solidFill>
              </a:rPr>
              <a:t>boolean</a:t>
            </a:r>
            <a:endParaRPr lang="en-US" sz="1100" dirty="0">
              <a:solidFill>
                <a:schemeClr val="accent3"/>
              </a:solidFill>
            </a:endParaRPr>
          </a:p>
          <a:p>
            <a:r>
              <a:rPr lang="en-US" sz="1100" dirty="0" err="1">
                <a:solidFill>
                  <a:schemeClr val="accent3"/>
                </a:solidFill>
              </a:rPr>
              <a:t>getAllPossibleStates</a:t>
            </a:r>
            <a:r>
              <a:rPr lang="en-US" sz="1100" dirty="0">
                <a:solidFill>
                  <a:schemeClr val="accent3"/>
                </a:solidFill>
              </a:rPr>
              <a:t>: List&lt;State&lt;T&gt;&gt;</a:t>
            </a:r>
            <a:endParaRPr lang="en-IL" sz="1100" dirty="0">
              <a:solidFill>
                <a:schemeClr val="accent3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B84F57-07C7-4DEA-935B-079163DB5675}"/>
              </a:ext>
            </a:extLst>
          </p:cNvPr>
          <p:cNvSpPr/>
          <p:nvPr/>
        </p:nvSpPr>
        <p:spPr>
          <a:xfrm>
            <a:off x="6096000" y="4158633"/>
            <a:ext cx="2364509" cy="33074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3"/>
                </a:solidFill>
              </a:rPr>
              <a:t>MatrixProblem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78C048-902F-472F-B3FB-FACA24A19FEC}"/>
              </a:ext>
            </a:extLst>
          </p:cNvPr>
          <p:cNvSpPr/>
          <p:nvPr/>
        </p:nvSpPr>
        <p:spPr>
          <a:xfrm>
            <a:off x="1274618" y="2162148"/>
            <a:ext cx="3980872" cy="5517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&lt;&lt;Interface&gt;&gt;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Searcher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01E776-1AC8-45EB-BA07-3061A8F06913}"/>
              </a:ext>
            </a:extLst>
          </p:cNvPr>
          <p:cNvSpPr/>
          <p:nvPr/>
        </p:nvSpPr>
        <p:spPr>
          <a:xfrm>
            <a:off x="517236" y="4158633"/>
            <a:ext cx="2364509" cy="3307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BFS</a:t>
            </a:r>
            <a:endParaRPr lang="en-IL" sz="16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0451E4-3F3B-4B07-9C4E-E41B4C4A8125}"/>
              </a:ext>
            </a:extLst>
          </p:cNvPr>
          <p:cNvSpPr/>
          <p:nvPr/>
        </p:nvSpPr>
        <p:spPr>
          <a:xfrm>
            <a:off x="6797106" y="2204024"/>
            <a:ext cx="2882603" cy="53803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&lt;&lt;Interface&gt;&gt;</a:t>
            </a:r>
          </a:p>
          <a:p>
            <a:pPr algn="ctr"/>
            <a:r>
              <a:rPr lang="en-US" b="1" dirty="0">
                <a:solidFill>
                  <a:schemeClr val="accent3"/>
                </a:solidFill>
              </a:rPr>
              <a:t>Searchable</a:t>
            </a:r>
            <a:endParaRPr lang="en-IL" b="1" dirty="0">
              <a:solidFill>
                <a:schemeClr val="accent3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875FC6-8C06-4BE6-BAAA-F456B0787061}"/>
              </a:ext>
            </a:extLst>
          </p:cNvPr>
          <p:cNvSpPr/>
          <p:nvPr/>
        </p:nvSpPr>
        <p:spPr>
          <a:xfrm>
            <a:off x="6095999" y="4489620"/>
            <a:ext cx="2364509" cy="33074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EE7AD8-B342-4643-9104-9B970A0ADC4D}"/>
              </a:ext>
            </a:extLst>
          </p:cNvPr>
          <p:cNvSpPr/>
          <p:nvPr/>
        </p:nvSpPr>
        <p:spPr>
          <a:xfrm>
            <a:off x="8829105" y="4158633"/>
            <a:ext cx="2364509" cy="33074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3"/>
                </a:solidFill>
              </a:rPr>
              <a:t>GraphProblem</a:t>
            </a:r>
            <a:endParaRPr lang="en-IL" dirty="0">
              <a:solidFill>
                <a:schemeClr val="accent3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869D6F-F035-4A51-8741-3095DF0339F0}"/>
              </a:ext>
            </a:extLst>
          </p:cNvPr>
          <p:cNvSpPr/>
          <p:nvPr/>
        </p:nvSpPr>
        <p:spPr>
          <a:xfrm>
            <a:off x="8829104" y="4489620"/>
            <a:ext cx="2364509" cy="33074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F2021F-FB38-4CD6-B3DA-878D127D6FF9}"/>
              </a:ext>
            </a:extLst>
          </p:cNvPr>
          <p:cNvSpPr/>
          <p:nvPr/>
        </p:nvSpPr>
        <p:spPr>
          <a:xfrm>
            <a:off x="3370411" y="4490770"/>
            <a:ext cx="2364509" cy="3309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75F64F-CECC-46EA-AC64-0621BD0BDDF4}"/>
              </a:ext>
            </a:extLst>
          </p:cNvPr>
          <p:cNvSpPr/>
          <p:nvPr/>
        </p:nvSpPr>
        <p:spPr>
          <a:xfrm>
            <a:off x="3370411" y="4160022"/>
            <a:ext cx="2364509" cy="3307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A*</a:t>
            </a:r>
            <a:endParaRPr lang="en-IL" sz="1600" dirty="0">
              <a:solidFill>
                <a:schemeClr val="accent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9BF82BD-5DB2-45F6-8450-2033ED219D46}"/>
              </a:ext>
            </a:extLst>
          </p:cNvPr>
          <p:cNvCxnSpPr>
            <a:stCxn id="55" idx="0"/>
            <a:endCxn id="3" idx="2"/>
          </p:cNvCxnSpPr>
          <p:nvPr/>
        </p:nvCxnSpPr>
        <p:spPr>
          <a:xfrm rot="5400000" flipH="1" flipV="1">
            <a:off x="2154940" y="3048520"/>
            <a:ext cx="654665" cy="156556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30781D7-20DA-409F-8B54-430D3E39D396}"/>
              </a:ext>
            </a:extLst>
          </p:cNvPr>
          <p:cNvCxnSpPr>
            <a:stCxn id="20" idx="0"/>
            <a:endCxn id="3" idx="2"/>
          </p:cNvCxnSpPr>
          <p:nvPr/>
        </p:nvCxnSpPr>
        <p:spPr>
          <a:xfrm rot="16200000" flipV="1">
            <a:off x="3580833" y="3188189"/>
            <a:ext cx="656054" cy="1287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848BB22-6681-4920-B3EA-F1037CC05530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rot="5400000" flipH="1" flipV="1">
            <a:off x="7447547" y="3367773"/>
            <a:ext cx="621569" cy="960153"/>
          </a:xfrm>
          <a:prstGeom prst="bentConnector3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37F820C-5B3A-4E61-BFCD-3BB3053F38B7}"/>
              </a:ext>
            </a:extLst>
          </p:cNvPr>
          <p:cNvCxnSpPr>
            <a:stCxn id="17" idx="0"/>
            <a:endCxn id="47" idx="2"/>
          </p:cNvCxnSpPr>
          <p:nvPr/>
        </p:nvCxnSpPr>
        <p:spPr>
          <a:xfrm rot="16200000" flipV="1">
            <a:off x="8814100" y="2961373"/>
            <a:ext cx="621569" cy="1772952"/>
          </a:xfrm>
          <a:prstGeom prst="bentConnector3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7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8467494-38AA-470E-B9C2-B17E011E1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62" b="10771"/>
          <a:stretch/>
        </p:blipFill>
        <p:spPr>
          <a:xfrm>
            <a:off x="20" y="0"/>
            <a:ext cx="12191980" cy="1952625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3C42D0-FA23-4824-AB10-766C767EC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4859" y="-1034955"/>
            <a:ext cx="12191980" cy="2069909"/>
          </a:xfrm>
        </p:spPr>
        <p:txBody>
          <a:bodyPr>
            <a:normAutofit/>
          </a:bodyPr>
          <a:lstStyle/>
          <a:p>
            <a:pPr algn="r"/>
            <a:r>
              <a:rPr lang="en-US" sz="6800" dirty="0">
                <a:solidFill>
                  <a:schemeClr val="bg1"/>
                </a:solidFill>
              </a:rPr>
              <a:t>Client-Side JavaFX - MVVM </a:t>
            </a:r>
            <a:endParaRPr lang="en-IL" sz="68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7B450-1F3E-4633-A914-4E359F1EF8B7}"/>
              </a:ext>
            </a:extLst>
          </p:cNvPr>
          <p:cNvSpPr/>
          <p:nvPr/>
        </p:nvSpPr>
        <p:spPr>
          <a:xfrm>
            <a:off x="4200559" y="5047470"/>
            <a:ext cx="2090688" cy="4351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accent1"/>
                </a:solidFill>
              </a:rPr>
              <a:t>FXML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UI Logic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952175-7CBF-42D7-A5D9-716200A83B75}"/>
              </a:ext>
            </a:extLst>
          </p:cNvPr>
          <p:cNvSpPr/>
          <p:nvPr/>
        </p:nvSpPr>
        <p:spPr>
          <a:xfrm>
            <a:off x="6096000" y="3118600"/>
            <a:ext cx="3297381" cy="79200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accent4"/>
                </a:solidFill>
              </a:rPr>
              <a:t>Presentatiom Logic</a:t>
            </a:r>
            <a:endParaRPr lang="en-IL" sz="1100" dirty="0">
              <a:solidFill>
                <a:schemeClr val="accent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5CF600-FB4F-4027-9E2E-2CDA413A9B78}"/>
              </a:ext>
            </a:extLst>
          </p:cNvPr>
          <p:cNvSpPr/>
          <p:nvPr/>
        </p:nvSpPr>
        <p:spPr>
          <a:xfrm>
            <a:off x="9400983" y="5137667"/>
            <a:ext cx="2090688" cy="47114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accent6"/>
                </a:solidFill>
              </a:rPr>
              <a:t>Business Logic</a:t>
            </a:r>
            <a:endParaRPr lang="en-IL" sz="1100" dirty="0">
              <a:solidFill>
                <a:schemeClr val="accent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45DFD4-724A-4802-8FAE-2F18F4012F96}"/>
              </a:ext>
            </a:extLst>
          </p:cNvPr>
          <p:cNvSpPr/>
          <p:nvPr/>
        </p:nvSpPr>
        <p:spPr>
          <a:xfrm>
            <a:off x="4200558" y="4481965"/>
            <a:ext cx="2090688" cy="5517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&lt;&lt;Interface&gt;&gt;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View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D1A12-7C04-4B58-88A4-F360FBD325E3}"/>
              </a:ext>
            </a:extLst>
          </p:cNvPr>
          <p:cNvSpPr/>
          <p:nvPr/>
        </p:nvSpPr>
        <p:spPr>
          <a:xfrm>
            <a:off x="6096000" y="2573701"/>
            <a:ext cx="3297381" cy="53803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ViewModel</a:t>
            </a:r>
            <a:endParaRPr lang="en-IL" b="1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4C94D4-CC0F-4C23-A9CE-123E7020F638}"/>
              </a:ext>
            </a:extLst>
          </p:cNvPr>
          <p:cNvSpPr/>
          <p:nvPr/>
        </p:nvSpPr>
        <p:spPr>
          <a:xfrm>
            <a:off x="9400983" y="4608144"/>
            <a:ext cx="2090688" cy="53964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&lt;&lt;Interface&gt;&gt;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Model</a:t>
            </a:r>
            <a:endParaRPr lang="en-IL" b="1" dirty="0">
              <a:solidFill>
                <a:schemeClr val="accent6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D581F61-2B9E-4F94-8D0A-831091E75C47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5201302" y="3587266"/>
            <a:ext cx="967361" cy="82203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C7441A2-E8CC-4C4C-A896-3EBE5EF20A38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9393381" y="3514603"/>
            <a:ext cx="1052946" cy="1093541"/>
          </a:xfrm>
          <a:prstGeom prst="bent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B3A495-92F6-4661-BF75-0AB61065D394}"/>
              </a:ext>
            </a:extLst>
          </p:cNvPr>
          <p:cNvSpPr txBox="1"/>
          <p:nvPr/>
        </p:nvSpPr>
        <p:spPr>
          <a:xfrm>
            <a:off x="4821291" y="3233727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Commands</a:t>
            </a:r>
            <a:endParaRPr lang="en-IL" sz="1400" b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B50D9-D283-452B-8749-5B1401B78D31}"/>
              </a:ext>
            </a:extLst>
          </p:cNvPr>
          <p:cNvSpPr txBox="1"/>
          <p:nvPr/>
        </p:nvSpPr>
        <p:spPr>
          <a:xfrm>
            <a:off x="9400983" y="3206825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</a:rPr>
              <a:t>Commands</a:t>
            </a:r>
            <a:endParaRPr lang="en-IL" sz="1400" b="1" dirty="0">
              <a:solidFill>
                <a:schemeClr val="accent3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3181D5B-21FA-4313-A409-FE16B394CA45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7744691" y="3910605"/>
            <a:ext cx="1648690" cy="1237184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4A9928-011B-4973-8A4C-C1689E5B099F}"/>
              </a:ext>
            </a:extLst>
          </p:cNvPr>
          <p:cNvSpPr txBox="1"/>
          <p:nvPr/>
        </p:nvSpPr>
        <p:spPr>
          <a:xfrm>
            <a:off x="7927915" y="5219349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Notifications</a:t>
            </a:r>
            <a:endParaRPr lang="en-IL" sz="1400" b="1" dirty="0">
              <a:solidFill>
                <a:schemeClr val="accent6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641E130-CE19-41E4-ADD5-0C16C22DE0E6}"/>
              </a:ext>
            </a:extLst>
          </p:cNvPr>
          <p:cNvCxnSpPr>
            <a:cxnSpLocks/>
          </p:cNvCxnSpPr>
          <p:nvPr/>
        </p:nvCxnSpPr>
        <p:spPr>
          <a:xfrm rot="5400000">
            <a:off x="6435597" y="3803027"/>
            <a:ext cx="1136865" cy="1352020"/>
          </a:xfrm>
          <a:prstGeom prst="bent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1C4CD08-6114-4736-930B-4F0A1A07D8C2}"/>
              </a:ext>
            </a:extLst>
          </p:cNvPr>
          <p:cNvSpPr txBox="1"/>
          <p:nvPr/>
        </p:nvSpPr>
        <p:spPr>
          <a:xfrm>
            <a:off x="6271296" y="5035907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Notifications</a:t>
            </a:r>
            <a:endParaRPr lang="en-IL" sz="1400" b="1" dirty="0">
              <a:solidFill>
                <a:schemeClr val="accent4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EA362A1-F717-4327-A4E2-04199AC4D6E1}"/>
              </a:ext>
            </a:extLst>
          </p:cNvPr>
          <p:cNvCxnSpPr/>
          <p:nvPr/>
        </p:nvCxnSpPr>
        <p:spPr>
          <a:xfrm rot="5400000">
            <a:off x="5939816" y="4090833"/>
            <a:ext cx="568433" cy="207975"/>
          </a:xfrm>
          <a:prstGeom prst="bentConnector3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8F5DC65-4765-4408-8B65-3CFC53610B2E}"/>
              </a:ext>
            </a:extLst>
          </p:cNvPr>
          <p:cNvSpPr txBox="1"/>
          <p:nvPr/>
        </p:nvSpPr>
        <p:spPr>
          <a:xfrm>
            <a:off x="6132773" y="4159698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Data Binding</a:t>
            </a:r>
            <a:endParaRPr lang="en-IL" sz="1400" b="1" dirty="0">
              <a:solidFill>
                <a:schemeClr val="tx2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12C3A8-6914-4F6F-8EAA-36B8584E51AB}"/>
              </a:ext>
            </a:extLst>
          </p:cNvPr>
          <p:cNvSpPr/>
          <p:nvPr/>
        </p:nvSpPr>
        <p:spPr>
          <a:xfrm>
            <a:off x="600364" y="2842716"/>
            <a:ext cx="286327" cy="269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072A433-C805-4F51-B438-8D0DB4278700}"/>
              </a:ext>
            </a:extLst>
          </p:cNvPr>
          <p:cNvSpPr/>
          <p:nvPr/>
        </p:nvSpPr>
        <p:spPr>
          <a:xfrm>
            <a:off x="600363" y="4688360"/>
            <a:ext cx="286327" cy="26901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7B6BA43-BACC-46F9-A98C-EC34074A0755}"/>
              </a:ext>
            </a:extLst>
          </p:cNvPr>
          <p:cNvSpPr/>
          <p:nvPr/>
        </p:nvSpPr>
        <p:spPr>
          <a:xfrm>
            <a:off x="600364" y="3611761"/>
            <a:ext cx="286327" cy="26901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36FC62-A43A-4CEC-8A4E-9F6A8C058352}"/>
              </a:ext>
            </a:extLst>
          </p:cNvPr>
          <p:cNvSpPr txBox="1"/>
          <p:nvPr/>
        </p:nvSpPr>
        <p:spPr>
          <a:xfrm>
            <a:off x="886690" y="3602542"/>
            <a:ext cx="2978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</a:rPr>
              <a:t>Testability</a:t>
            </a:r>
            <a:r>
              <a:rPr lang="en-US" sz="1400" dirty="0">
                <a:solidFill>
                  <a:schemeClr val="accent3"/>
                </a:solidFill>
              </a:rPr>
              <a:t> – make sure it works right when written and keeps working even when thing change n maintenance</a:t>
            </a:r>
            <a:endParaRPr lang="en-IL" sz="1400" dirty="0">
              <a:solidFill>
                <a:schemeClr val="accent3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466EC3-F299-41AF-BF3B-79FF0C6FC128}"/>
              </a:ext>
            </a:extLst>
          </p:cNvPr>
          <p:cNvSpPr txBox="1"/>
          <p:nvPr/>
        </p:nvSpPr>
        <p:spPr>
          <a:xfrm>
            <a:off x="886689" y="2822322"/>
            <a:ext cx="297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Extensibility</a:t>
            </a:r>
            <a:r>
              <a:rPr lang="en-US" sz="1400" dirty="0">
                <a:solidFill>
                  <a:schemeClr val="accent1"/>
                </a:solidFill>
              </a:rPr>
              <a:t> - can replace or 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add new pieces of the code</a:t>
            </a:r>
            <a:endParaRPr lang="en-IL" sz="1400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5E68B7-C484-43E5-8885-88ED0C717985}"/>
              </a:ext>
            </a:extLst>
          </p:cNvPr>
          <p:cNvSpPr txBox="1"/>
          <p:nvPr/>
        </p:nvSpPr>
        <p:spPr>
          <a:xfrm>
            <a:off x="886688" y="4688360"/>
            <a:ext cx="2978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Maintainability</a:t>
            </a:r>
            <a:r>
              <a:rPr lang="en-US" sz="1400" b="1" dirty="0">
                <a:ln>
                  <a:solidFill>
                    <a:schemeClr val="accent6"/>
                  </a:solidFill>
                </a:ln>
                <a:solidFill>
                  <a:schemeClr val="accent3"/>
                </a:solidFill>
              </a:rPr>
              <a:t> – </a:t>
            </a:r>
            <a:r>
              <a:rPr lang="en-US" sz="1400" dirty="0">
                <a:ln>
                  <a:solidFill>
                    <a:schemeClr val="accent6"/>
                  </a:solidFill>
                </a:ln>
                <a:solidFill>
                  <a:schemeClr val="accent3"/>
                </a:solidFill>
              </a:rPr>
              <a:t>separation between different kinds of code and accelerate new releases</a:t>
            </a:r>
          </a:p>
        </p:txBody>
      </p:sp>
    </p:spTree>
    <p:extLst>
      <p:ext uri="{BB962C8B-B14F-4D97-AF65-F5344CB8AC3E}">
        <p14:creationId xmlns:p14="http://schemas.microsoft.com/office/powerpoint/2010/main" val="339697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8467494-38AA-470E-B9C2-B17E011E1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62" b="10771"/>
          <a:stretch/>
        </p:blipFill>
        <p:spPr>
          <a:xfrm>
            <a:off x="20" y="0"/>
            <a:ext cx="12191980" cy="1952625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3C42D0-FA23-4824-AB10-766C767EC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992982"/>
            <a:ext cx="9639299" cy="1985963"/>
          </a:xfrm>
        </p:spPr>
        <p:txBody>
          <a:bodyPr>
            <a:normAutofit/>
          </a:bodyPr>
          <a:lstStyle/>
          <a:p>
            <a:pPr algn="l"/>
            <a:r>
              <a:rPr lang="en-US" sz="6800" dirty="0">
                <a:solidFill>
                  <a:schemeClr val="bg1"/>
                </a:solidFill>
              </a:rPr>
              <a:t>Thank you</a:t>
            </a:r>
            <a:endParaRPr lang="en-IL" sz="6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F55EF7-7967-4AC2-A641-52BB4AA12840}"/>
              </a:ext>
            </a:extLst>
          </p:cNvPr>
          <p:cNvSpPr/>
          <p:nvPr/>
        </p:nvSpPr>
        <p:spPr>
          <a:xfrm>
            <a:off x="2396972" y="2414726"/>
            <a:ext cx="2343705" cy="21128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61A556-01DB-4A4E-A6AC-9938D2A5D911}"/>
              </a:ext>
            </a:extLst>
          </p:cNvPr>
          <p:cNvSpPr/>
          <p:nvPr/>
        </p:nvSpPr>
        <p:spPr>
          <a:xfrm>
            <a:off x="7094738" y="2414726"/>
            <a:ext cx="2343705" cy="21128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6" name="그룹 561">
            <a:extLst>
              <a:ext uri="{FF2B5EF4-FFF2-40B4-BE49-F238E27FC236}">
                <a16:creationId xmlns:a16="http://schemas.microsoft.com/office/drawing/2014/main" id="{E2CFE87C-634F-40A4-8EBF-2BA75B37D7A4}"/>
              </a:ext>
            </a:extLst>
          </p:cNvPr>
          <p:cNvGrpSpPr/>
          <p:nvPr/>
        </p:nvGrpSpPr>
        <p:grpSpPr>
          <a:xfrm>
            <a:off x="6621726" y="4785887"/>
            <a:ext cx="3686283" cy="712451"/>
            <a:chOff x="1906939" y="4922207"/>
            <a:chExt cx="1534904" cy="712451"/>
          </a:xfrm>
        </p:grpSpPr>
        <p:sp>
          <p:nvSpPr>
            <p:cNvPr id="7" name="TextBox 562">
              <a:extLst>
                <a:ext uri="{FF2B5EF4-FFF2-40B4-BE49-F238E27FC236}">
                  <a16:creationId xmlns:a16="http://schemas.microsoft.com/office/drawing/2014/main" id="{BFDD8787-2BCE-455C-8165-EEFBD82C0B72}"/>
                </a:ext>
              </a:extLst>
            </p:cNvPr>
            <p:cNvSpPr txBox="1"/>
            <p:nvPr/>
          </p:nvSpPr>
          <p:spPr>
            <a:xfrm>
              <a:off x="1906939" y="4922207"/>
              <a:ext cx="1458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Yulia </a:t>
              </a:r>
              <a:r>
                <a:rPr lang="en-US" sz="1600" dirty="0" err="1"/>
                <a:t>Rozenblum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563">
              <a:extLst>
                <a:ext uri="{FF2B5EF4-FFF2-40B4-BE49-F238E27FC236}">
                  <a16:creationId xmlns:a16="http://schemas.microsoft.com/office/drawing/2014/main" id="{4EBD2BDC-35D3-46D3-9CC6-707E728470C4}"/>
                </a:ext>
              </a:extLst>
            </p:cNvPr>
            <p:cNvSpPr txBox="1"/>
            <p:nvPr/>
          </p:nvSpPr>
          <p:spPr>
            <a:xfrm>
              <a:off x="1983525" y="5172993"/>
              <a:ext cx="1458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B.sc.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Computer Science Student 3</a:t>
              </a:r>
              <a:r>
                <a:rPr lang="en-US" altLang="ko-KR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year</a:t>
              </a:r>
            </a:p>
          </p:txBody>
        </p:sp>
      </p:grpSp>
      <p:grpSp>
        <p:nvGrpSpPr>
          <p:cNvPr id="9" name="그룹 561">
            <a:extLst>
              <a:ext uri="{FF2B5EF4-FFF2-40B4-BE49-F238E27FC236}">
                <a16:creationId xmlns:a16="http://schemas.microsoft.com/office/drawing/2014/main" id="{C629B605-0641-4AC8-AC92-CB86C6AA0C8F}"/>
              </a:ext>
            </a:extLst>
          </p:cNvPr>
          <p:cNvGrpSpPr/>
          <p:nvPr/>
        </p:nvGrpSpPr>
        <p:grpSpPr>
          <a:xfrm>
            <a:off x="1854861" y="4785887"/>
            <a:ext cx="3686283" cy="712451"/>
            <a:chOff x="1906939" y="4922207"/>
            <a:chExt cx="1534904" cy="712451"/>
          </a:xfrm>
        </p:grpSpPr>
        <p:sp>
          <p:nvSpPr>
            <p:cNvPr id="10" name="TextBox 562">
              <a:extLst>
                <a:ext uri="{FF2B5EF4-FFF2-40B4-BE49-F238E27FC236}">
                  <a16:creationId xmlns:a16="http://schemas.microsoft.com/office/drawing/2014/main" id="{8690FCE1-6778-452E-B7BF-693CFF7CC236}"/>
                </a:ext>
              </a:extLst>
            </p:cNvPr>
            <p:cNvSpPr txBox="1"/>
            <p:nvPr/>
          </p:nvSpPr>
          <p:spPr>
            <a:xfrm>
              <a:off x="1906939" y="4922207"/>
              <a:ext cx="1458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err="1"/>
                <a:t>Yotam</a:t>
              </a:r>
              <a:r>
                <a:rPr lang="en-US" sz="1600" dirty="0"/>
                <a:t> </a:t>
              </a:r>
              <a:r>
                <a:rPr lang="en-US" sz="1600" dirty="0" err="1"/>
                <a:t>saadon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563">
              <a:extLst>
                <a:ext uri="{FF2B5EF4-FFF2-40B4-BE49-F238E27FC236}">
                  <a16:creationId xmlns:a16="http://schemas.microsoft.com/office/drawing/2014/main" id="{BACCC359-34C8-48A6-A6E2-726A72AA907F}"/>
                </a:ext>
              </a:extLst>
            </p:cNvPr>
            <p:cNvSpPr txBox="1"/>
            <p:nvPr/>
          </p:nvSpPr>
          <p:spPr>
            <a:xfrm>
              <a:off x="1983525" y="5172993"/>
              <a:ext cx="1458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B.sc.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Computer Science Student 3</a:t>
              </a:r>
              <a:r>
                <a:rPr lang="en-US" altLang="ko-KR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year</a:t>
              </a:r>
            </a:p>
          </p:txBody>
        </p:sp>
      </p:grpSp>
      <p:sp>
        <p:nvSpPr>
          <p:cNvPr id="12" name="TextBox 563">
            <a:extLst>
              <a:ext uri="{FF2B5EF4-FFF2-40B4-BE49-F238E27FC236}">
                <a16:creationId xmlns:a16="http://schemas.microsoft.com/office/drawing/2014/main" id="{D2EA4648-76B5-476C-A7F9-0A37ED0B6079}"/>
              </a:ext>
            </a:extLst>
          </p:cNvPr>
          <p:cNvSpPr txBox="1"/>
          <p:nvPr/>
        </p:nvSpPr>
        <p:spPr>
          <a:xfrm>
            <a:off x="2038793" y="5507002"/>
            <a:ext cx="350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link</a:t>
            </a:r>
          </a:p>
        </p:txBody>
      </p:sp>
      <p:sp>
        <p:nvSpPr>
          <p:cNvPr id="13" name="TextBox 563">
            <a:extLst>
              <a:ext uri="{FF2B5EF4-FFF2-40B4-BE49-F238E27FC236}">
                <a16:creationId xmlns:a16="http://schemas.microsoft.com/office/drawing/2014/main" id="{535D79A3-74F2-4718-B811-2F21A579C0AC}"/>
              </a:ext>
            </a:extLst>
          </p:cNvPr>
          <p:cNvSpPr txBox="1"/>
          <p:nvPr/>
        </p:nvSpPr>
        <p:spPr>
          <a:xfrm>
            <a:off x="2038793" y="5776391"/>
            <a:ext cx="350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2D1E8E-3F55-4C72-B1C9-85FB1CE4C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274" y="5528257"/>
            <a:ext cx="209550" cy="209550"/>
          </a:xfrm>
          <a:prstGeom prst="rect">
            <a:avLst/>
          </a:prstGeom>
        </p:spPr>
      </p:pic>
      <p:sp>
        <p:nvSpPr>
          <p:cNvPr id="22" name="TextBox 563">
            <a:extLst>
              <a:ext uri="{FF2B5EF4-FFF2-40B4-BE49-F238E27FC236}">
                <a16:creationId xmlns:a16="http://schemas.microsoft.com/office/drawing/2014/main" id="{BBD631A5-CFF0-43D3-AFCD-360A404EAD9C}"/>
              </a:ext>
            </a:extLst>
          </p:cNvPr>
          <p:cNvSpPr txBox="1"/>
          <p:nvPr/>
        </p:nvSpPr>
        <p:spPr>
          <a:xfrm>
            <a:off x="6805657" y="5795290"/>
            <a:ext cx="350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yulkar90@gmail.com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C9261FF-A21C-466F-A729-753CB3A52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43676" y="5822586"/>
            <a:ext cx="225148" cy="1696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68D038-346D-496E-8944-8EA2FA4D3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464394" y="5848940"/>
            <a:ext cx="225148" cy="1696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A84488-21B8-4F49-9A7F-CD7B32F62B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84"/>
          <a:stretch/>
        </p:blipFill>
        <p:spPr>
          <a:xfrm>
            <a:off x="7089024" y="2414727"/>
            <a:ext cx="2343706" cy="211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2936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LeftStep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BE9A87"/>
      </a:accent1>
      <a:accent2>
        <a:srgbClr val="BA7F83"/>
      </a:accent2>
      <a:accent3>
        <a:srgbClr val="C594AC"/>
      </a:accent3>
      <a:accent4>
        <a:srgbClr val="BA7FB5"/>
      </a:accent4>
      <a:accent5>
        <a:srgbClr val="B796C6"/>
      </a:accent5>
      <a:accent6>
        <a:srgbClr val="8E7FBA"/>
      </a:accent6>
      <a:hlink>
        <a:srgbClr val="5B879D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311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Verdana Pro</vt:lpstr>
      <vt:lpstr>Verdana Pro Cond SemiBold</vt:lpstr>
      <vt:lpstr>TornVTI</vt:lpstr>
      <vt:lpstr>Advanced software Development</vt:lpstr>
      <vt:lpstr>Project Milestones</vt:lpstr>
      <vt:lpstr>Server-Side UML  </vt:lpstr>
      <vt:lpstr>Server-Side UML </vt:lpstr>
      <vt:lpstr>Client-Side JavaFX - MVVM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Development</dc:title>
  <dc:creator>Yulia R</dc:creator>
  <cp:lastModifiedBy>Yulia R</cp:lastModifiedBy>
  <cp:revision>7</cp:revision>
  <dcterms:created xsi:type="dcterms:W3CDTF">2021-01-21T04:58:40Z</dcterms:created>
  <dcterms:modified xsi:type="dcterms:W3CDTF">2021-01-23T19:52:29Z</dcterms:modified>
</cp:coreProperties>
</file>