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63" r:id="rId5"/>
    <p:sldId id="259" r:id="rId6"/>
    <p:sldId id="260" r:id="rId7"/>
    <p:sldId id="261" r:id="rId8"/>
    <p:sldId id="262" r:id="rId9"/>
    <p:sldId id="264" r:id="rId10"/>
    <p:sldId id="266" r:id="rId11"/>
    <p:sldId id="267" r:id="rId12"/>
    <p:sldId id="268" r:id="rId13"/>
    <p:sldId id="265"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82" d="100"/>
          <a:sy n="82" d="100"/>
        </p:scale>
        <p:origin x="39" y="17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66FF1480-87E0-46E6-ADC0-6F07D83A9709}" type="datetimeFigureOut">
              <a:rPr kumimoji="1" lang="ja-JP" altLang="en-US" smtClean="0"/>
              <a:t>2019/9/11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286BEDC-2CA6-4AAD-9FD0-677BF0449923}" type="slidenum">
              <a:rPr kumimoji="1" lang="ja-JP" altLang="en-US" smtClean="0"/>
              <a:t>‹#›</a:t>
            </a:fld>
            <a:endParaRPr kumimoji="1" lang="ja-JP"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71174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66FF1480-87E0-46E6-ADC0-6F07D83A9709}" type="datetimeFigureOut">
              <a:rPr kumimoji="1" lang="ja-JP" altLang="en-US" smtClean="0"/>
              <a:t>2019/9/11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286BEDC-2CA6-4AAD-9FD0-677BF0449923}" type="slidenum">
              <a:rPr kumimoji="1" lang="ja-JP" altLang="en-US" smtClean="0"/>
              <a:t>‹#›</a:t>
            </a:fld>
            <a:endParaRPr kumimoji="1" lang="ja-JP" altLang="en-US"/>
          </a:p>
        </p:txBody>
      </p:sp>
    </p:spTree>
    <p:extLst>
      <p:ext uri="{BB962C8B-B14F-4D97-AF65-F5344CB8AC3E}">
        <p14:creationId xmlns:p14="http://schemas.microsoft.com/office/powerpoint/2010/main" val="38296773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66FF1480-87E0-46E6-ADC0-6F07D83A9709}" type="datetimeFigureOut">
              <a:rPr kumimoji="1" lang="ja-JP" altLang="en-US" smtClean="0"/>
              <a:t>2019/9/11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286BEDC-2CA6-4AAD-9FD0-677BF0449923}" type="slidenum">
              <a:rPr kumimoji="1" lang="ja-JP" altLang="en-US" smtClean="0"/>
              <a:t>‹#›</a:t>
            </a:fld>
            <a:endParaRPr kumimoji="1" lang="ja-JP" altLang="en-US"/>
          </a:p>
        </p:txBody>
      </p:sp>
    </p:spTree>
    <p:extLst>
      <p:ext uri="{BB962C8B-B14F-4D97-AF65-F5344CB8AC3E}">
        <p14:creationId xmlns:p14="http://schemas.microsoft.com/office/powerpoint/2010/main" val="7080421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66FF1480-87E0-46E6-ADC0-6F07D83A9709}" type="datetimeFigureOut">
              <a:rPr kumimoji="1" lang="ja-JP" altLang="en-US" smtClean="0"/>
              <a:t>2019/9/11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286BEDC-2CA6-4AAD-9FD0-677BF0449923}" type="slidenum">
              <a:rPr kumimoji="1" lang="ja-JP" altLang="en-US" smtClean="0"/>
              <a:t>‹#›</a:t>
            </a:fld>
            <a:endParaRPr kumimoji="1" lang="ja-JP" altLang="en-US"/>
          </a:p>
        </p:txBody>
      </p:sp>
    </p:spTree>
    <p:extLst>
      <p:ext uri="{BB962C8B-B14F-4D97-AF65-F5344CB8AC3E}">
        <p14:creationId xmlns:p14="http://schemas.microsoft.com/office/powerpoint/2010/main" val="2093205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66FF1480-87E0-46E6-ADC0-6F07D83A9709}" type="datetimeFigureOut">
              <a:rPr kumimoji="1" lang="ja-JP" altLang="en-US" smtClean="0"/>
              <a:t>2019/9/11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286BEDC-2CA6-4AAD-9FD0-677BF0449923}" type="slidenum">
              <a:rPr kumimoji="1" lang="ja-JP" altLang="en-US" smtClean="0"/>
              <a:t>‹#›</a:t>
            </a:fld>
            <a:endParaRPr kumimoji="1" lang="ja-JP"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57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097278" y="1845734"/>
            <a:ext cx="4937760" cy="4023359"/>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66FF1480-87E0-46E6-ADC0-6F07D83A9709}" type="datetimeFigureOut">
              <a:rPr kumimoji="1" lang="ja-JP" altLang="en-US" smtClean="0"/>
              <a:t>2019/9/11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286BEDC-2CA6-4AAD-9FD0-677BF0449923}" type="slidenum">
              <a:rPr kumimoji="1" lang="ja-JP" altLang="en-US" smtClean="0"/>
              <a:t>‹#›</a:t>
            </a:fld>
            <a:endParaRPr kumimoji="1" lang="ja-JP" altLang="en-US"/>
          </a:p>
        </p:txBody>
      </p:sp>
    </p:spTree>
    <p:extLst>
      <p:ext uri="{BB962C8B-B14F-4D97-AF65-F5344CB8AC3E}">
        <p14:creationId xmlns:p14="http://schemas.microsoft.com/office/powerpoint/2010/main" val="14671004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lumMod val="9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1097280" y="2582334"/>
            <a:ext cx="4937760" cy="33782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lumMod val="9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217920" y="2582334"/>
            <a:ext cx="4937760" cy="33782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66FF1480-87E0-46E6-ADC0-6F07D83A9709}" type="datetimeFigureOut">
              <a:rPr kumimoji="1" lang="ja-JP" altLang="en-US" smtClean="0"/>
              <a:t>2019/9/11</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4286BEDC-2CA6-4AAD-9FD0-677BF0449923}" type="slidenum">
              <a:rPr kumimoji="1" lang="ja-JP" altLang="en-US" smtClean="0"/>
              <a:t>‹#›</a:t>
            </a:fld>
            <a:endParaRPr kumimoji="1" lang="ja-JP" altLang="en-US"/>
          </a:p>
        </p:txBody>
      </p:sp>
    </p:spTree>
    <p:extLst>
      <p:ext uri="{BB962C8B-B14F-4D97-AF65-F5344CB8AC3E}">
        <p14:creationId xmlns:p14="http://schemas.microsoft.com/office/powerpoint/2010/main" val="21134525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66FF1480-87E0-46E6-ADC0-6F07D83A9709}" type="datetimeFigureOut">
              <a:rPr kumimoji="1" lang="ja-JP" altLang="en-US" smtClean="0"/>
              <a:t>2019/9/11</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4286BEDC-2CA6-4AAD-9FD0-677BF0449923}" type="slidenum">
              <a:rPr kumimoji="1" lang="ja-JP" altLang="en-US" smtClean="0"/>
              <a:t>‹#›</a:t>
            </a:fld>
            <a:endParaRPr kumimoji="1" lang="ja-JP" altLang="en-US"/>
          </a:p>
        </p:txBody>
      </p:sp>
    </p:spTree>
    <p:extLst>
      <p:ext uri="{BB962C8B-B14F-4D97-AF65-F5344CB8AC3E}">
        <p14:creationId xmlns:p14="http://schemas.microsoft.com/office/powerpoint/2010/main" val="39583629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6FF1480-87E0-46E6-ADC0-6F07D83A9709}" type="datetimeFigureOut">
              <a:rPr kumimoji="1" lang="ja-JP" altLang="en-US" smtClean="0"/>
              <a:t>2019/9/11</a:t>
            </a:fld>
            <a:endParaRPr kumimoji="1" lang="ja-JP"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kumimoji="1" lang="ja-JP" altLang="en-US"/>
          </a:p>
        </p:txBody>
      </p:sp>
      <p:sp>
        <p:nvSpPr>
          <p:cNvPr id="9" name="Slide Number Placeholder 8"/>
          <p:cNvSpPr>
            <a:spLocks noGrp="1"/>
          </p:cNvSpPr>
          <p:nvPr>
            <p:ph type="sldNum" sz="quarter" idx="12"/>
          </p:nvPr>
        </p:nvSpPr>
        <p:spPr/>
        <p:txBody>
          <a:bodyPr/>
          <a:lstStyle/>
          <a:p>
            <a:fld id="{4286BEDC-2CA6-4AAD-9FD0-677BF0449923}" type="slidenum">
              <a:rPr kumimoji="1" lang="ja-JP" altLang="en-US" smtClean="0"/>
              <a:t>‹#›</a:t>
            </a:fld>
            <a:endParaRPr kumimoji="1" lang="ja-JP" altLang="en-US"/>
          </a:p>
        </p:txBody>
      </p:sp>
    </p:spTree>
    <p:extLst>
      <p:ext uri="{BB962C8B-B14F-4D97-AF65-F5344CB8AC3E}">
        <p14:creationId xmlns:p14="http://schemas.microsoft.com/office/powerpoint/2010/main" val="4071773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コンテンツ">
    <p:spTree>
      <p:nvGrpSpPr>
        <p:cNvPr id="1" name=""/>
        <p:cNvGrpSpPr/>
        <p:nvPr/>
      </p:nvGrpSpPr>
      <p:grpSpPr>
        <a:xfrm>
          <a:off x="0" y="0"/>
          <a:ext cx="0" cy="0"/>
          <a:chOff x="0" y="0"/>
          <a:chExt cx="0" cy="0"/>
        </a:xfrm>
      </p:grpSpPr>
      <p:sp>
        <p:nvSpPr>
          <p:cNvPr id="8" name="Rectangle 7"/>
          <p:cNvSpPr/>
          <p:nvPr/>
        </p:nvSpPr>
        <p:spPr>
          <a:xfrm>
            <a:off x="0" y="0"/>
            <a:ext cx="4050791"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ja-JP" altLang="en-US"/>
              <a:t>マスター タイトルの書式設定</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66FF1480-87E0-46E6-ADC0-6F07D83A9709}" type="datetimeFigureOut">
              <a:rPr kumimoji="1" lang="ja-JP" altLang="en-US" smtClean="0"/>
              <a:t>2019/9/11</a:t>
            </a:fld>
            <a:endParaRPr kumimoji="1" lang="ja-JP"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kumimoji="1" lang="ja-JP"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286BEDC-2CA6-4AAD-9FD0-677BF0449923}" type="slidenum">
              <a:rPr kumimoji="1" lang="ja-JP" altLang="en-US" smtClean="0"/>
              <a:t>‹#›</a:t>
            </a:fld>
            <a:endParaRPr kumimoji="1" lang="ja-JP" altLang="en-US"/>
          </a:p>
        </p:txBody>
      </p:sp>
    </p:spTree>
    <p:extLst>
      <p:ext uri="{BB962C8B-B14F-4D97-AF65-F5344CB8AC3E}">
        <p14:creationId xmlns:p14="http://schemas.microsoft.com/office/powerpoint/2010/main" val="14525112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chemeClr val="tx1"/>
                </a:solidFill>
              </a:defRPr>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15" y="0"/>
            <a:ext cx="12191985" cy="4915076"/>
          </a:xfrm>
          <a:solidFill>
            <a:schemeClr val="bg1">
              <a:lumMod val="50000"/>
              <a:lumOff val="5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lvl1pPr>
              <a:defRPr>
                <a:solidFill>
                  <a:schemeClr val="tx2"/>
                </a:solidFill>
              </a:defRPr>
            </a:lvl1pPr>
          </a:lstStyle>
          <a:p>
            <a:fld id="{66FF1480-87E0-46E6-ADC0-6F07D83A9709}" type="datetimeFigureOut">
              <a:rPr kumimoji="1" lang="ja-JP" altLang="en-US" smtClean="0"/>
              <a:t>2019/9/11</a:t>
            </a:fld>
            <a:endParaRPr kumimoji="1" lang="ja-JP" altLang="en-US"/>
          </a:p>
        </p:txBody>
      </p:sp>
      <p:sp>
        <p:nvSpPr>
          <p:cNvPr id="6" name="Footer Placeholder 5"/>
          <p:cNvSpPr>
            <a:spLocks noGrp="1"/>
          </p:cNvSpPr>
          <p:nvPr>
            <p:ph type="ftr" sz="quarter" idx="11"/>
          </p:nvPr>
        </p:nvSpPr>
        <p:spPr/>
        <p:txBody>
          <a:bodyPr/>
          <a:lstStyle>
            <a:lvl1pPr>
              <a:defRPr>
                <a:solidFill>
                  <a:schemeClr val="tx2"/>
                </a:solidFill>
              </a:defRPr>
            </a:lvl1pPr>
          </a:lstStyle>
          <a:p>
            <a:endParaRPr kumimoji="1" lang="ja-JP"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286BEDC-2CA6-4AAD-9FD0-677BF0449923}" type="slidenum">
              <a:rPr kumimoji="1" lang="ja-JP" altLang="en-US" smtClean="0"/>
              <a:t>‹#›</a:t>
            </a:fld>
            <a:endParaRPr kumimoji="1" lang="ja-JP" altLang="en-US"/>
          </a:p>
        </p:txBody>
      </p:sp>
    </p:spTree>
    <p:extLst>
      <p:ext uri="{BB962C8B-B14F-4D97-AF65-F5344CB8AC3E}">
        <p14:creationId xmlns:p14="http://schemas.microsoft.com/office/powerpoint/2010/main" val="41183804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66FF1480-87E0-46E6-ADC0-6F07D83A9709}" type="datetimeFigureOut">
              <a:rPr kumimoji="1" lang="ja-JP" altLang="en-US" smtClean="0"/>
              <a:t>2019/9/11</a:t>
            </a:fld>
            <a:endParaRPr kumimoji="1" lang="ja-JP"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kumimoji="1" lang="ja-JP"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286BEDC-2CA6-4AAD-9FD0-677BF0449923}" type="slidenum">
              <a:rPr kumimoji="1" lang="ja-JP" altLang="en-US" smtClean="0"/>
              <a:t>‹#›</a:t>
            </a:fld>
            <a:endParaRPr kumimoji="1" lang="ja-JP"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5819732"/>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3"/>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3"/>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3"/>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3"/>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3"/>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3"/>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3"/>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3"/>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3"/>
        </a:buClr>
        <a:buFont typeface="Calibri" pitchFamily="34" charset="0"/>
        <a:buChar char="◦"/>
        <a:defRPr kumimoji="1"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52F192D-2808-4310-8381-3A02ADD89734}"/>
              </a:ext>
            </a:extLst>
          </p:cNvPr>
          <p:cNvSpPr>
            <a:spLocks noGrp="1"/>
          </p:cNvSpPr>
          <p:nvPr>
            <p:ph type="ctrTitle"/>
          </p:nvPr>
        </p:nvSpPr>
        <p:spPr/>
        <p:txBody>
          <a:bodyPr>
            <a:normAutofit/>
          </a:bodyPr>
          <a:lstStyle/>
          <a:p>
            <a:r>
              <a:rPr kumimoji="1" lang="ja-JP" altLang="en-US" sz="4000" dirty="0"/>
              <a:t>バーチャルプラント向け</a:t>
            </a:r>
            <a:br>
              <a:rPr kumimoji="1" lang="en-US" altLang="ja-JP" sz="4000" dirty="0"/>
            </a:br>
            <a:r>
              <a:rPr kumimoji="1" lang="ja-JP" altLang="en-US" sz="4000" dirty="0"/>
              <a:t>蓄電池群制御アルゴリズムの改善・評価</a:t>
            </a:r>
          </a:p>
        </p:txBody>
      </p:sp>
      <p:sp>
        <p:nvSpPr>
          <p:cNvPr id="3" name="字幕 2">
            <a:extLst>
              <a:ext uri="{FF2B5EF4-FFF2-40B4-BE49-F238E27FC236}">
                <a16:creationId xmlns:a16="http://schemas.microsoft.com/office/drawing/2014/main" id="{C6FB5074-F893-4A22-8FA8-E6A1FF103726}"/>
              </a:ext>
            </a:extLst>
          </p:cNvPr>
          <p:cNvSpPr>
            <a:spLocks noGrp="1"/>
          </p:cNvSpPr>
          <p:nvPr>
            <p:ph type="subTitle" idx="1"/>
          </p:nvPr>
        </p:nvSpPr>
        <p:spPr/>
        <p:txBody>
          <a:bodyPr>
            <a:normAutofit/>
          </a:bodyPr>
          <a:lstStyle/>
          <a:p>
            <a:r>
              <a:rPr kumimoji="1" lang="ja-JP" altLang="en-US" sz="2000" dirty="0"/>
              <a:t>京都大学情報学研究科先端数理科学専攻</a:t>
            </a:r>
            <a:endParaRPr kumimoji="1" lang="en-US" altLang="ja-JP" sz="2000" dirty="0"/>
          </a:p>
          <a:p>
            <a:r>
              <a:rPr kumimoji="1" lang="ja-JP" altLang="en-US" sz="2000" dirty="0"/>
              <a:t>修士一回生　　野中 陽太</a:t>
            </a:r>
          </a:p>
        </p:txBody>
      </p:sp>
    </p:spTree>
    <p:extLst>
      <p:ext uri="{BB962C8B-B14F-4D97-AF65-F5344CB8AC3E}">
        <p14:creationId xmlns:p14="http://schemas.microsoft.com/office/powerpoint/2010/main" val="6584876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452CE04-A02C-4DCB-A6C7-BCDA5BD86E82}"/>
              </a:ext>
            </a:extLst>
          </p:cNvPr>
          <p:cNvSpPr>
            <a:spLocks noGrp="1"/>
          </p:cNvSpPr>
          <p:nvPr>
            <p:ph type="title"/>
          </p:nvPr>
        </p:nvSpPr>
        <p:spPr/>
        <p:txBody>
          <a:bodyPr>
            <a:normAutofit/>
          </a:bodyPr>
          <a:lstStyle/>
          <a:p>
            <a:r>
              <a:rPr lang="ja-JP" altLang="en-US" sz="3200" dirty="0"/>
              <a:t>考察：ガウス過程が有効でなかった理由</a:t>
            </a:r>
            <a:r>
              <a:rPr lang="en-US" altLang="ja-JP" sz="3200" dirty="0"/>
              <a:t>(2)</a:t>
            </a:r>
            <a:endParaRPr kumimoji="1" lang="ja-JP" altLang="en-US" sz="3200" dirty="0"/>
          </a:p>
        </p:txBody>
      </p:sp>
      <p:pic>
        <p:nvPicPr>
          <p:cNvPr id="6" name="図 5">
            <a:extLst>
              <a:ext uri="{FF2B5EF4-FFF2-40B4-BE49-F238E27FC236}">
                <a16:creationId xmlns:a16="http://schemas.microsoft.com/office/drawing/2014/main" id="{1BA46503-5A9E-47E7-B9C2-2ABE815FC0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22323" y="2018584"/>
            <a:ext cx="4272400" cy="2813556"/>
          </a:xfrm>
          <a:prstGeom prst="rect">
            <a:avLst/>
          </a:prstGeom>
        </p:spPr>
      </p:pic>
      <p:pic>
        <p:nvPicPr>
          <p:cNvPr id="9" name="図 8">
            <a:extLst>
              <a:ext uri="{FF2B5EF4-FFF2-40B4-BE49-F238E27FC236}">
                <a16:creationId xmlns:a16="http://schemas.microsoft.com/office/drawing/2014/main" id="{8035C75E-2475-4A6A-9CA9-79B6D41FFE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7279" y="2024176"/>
            <a:ext cx="4272400" cy="2802373"/>
          </a:xfrm>
          <a:prstGeom prst="rect">
            <a:avLst/>
          </a:prstGeom>
        </p:spPr>
      </p:pic>
      <p:sp>
        <p:nvSpPr>
          <p:cNvPr id="10" name="テキスト ボックス 9">
            <a:extLst>
              <a:ext uri="{FF2B5EF4-FFF2-40B4-BE49-F238E27FC236}">
                <a16:creationId xmlns:a16="http://schemas.microsoft.com/office/drawing/2014/main" id="{4B601254-87F4-40CC-8792-F15B23110466}"/>
              </a:ext>
            </a:extLst>
          </p:cNvPr>
          <p:cNvSpPr txBox="1"/>
          <p:nvPr/>
        </p:nvSpPr>
        <p:spPr>
          <a:xfrm>
            <a:off x="3348023" y="5477107"/>
            <a:ext cx="5556913" cy="646331"/>
          </a:xfrm>
          <a:prstGeom prst="rect">
            <a:avLst/>
          </a:prstGeom>
          <a:noFill/>
        </p:spPr>
        <p:txBody>
          <a:bodyPr wrap="square" rtlCol="0">
            <a:spAutoFit/>
          </a:bodyPr>
          <a:lstStyle/>
          <a:p>
            <a:r>
              <a:rPr kumimoji="1" lang="ja-JP" altLang="en-US" dirty="0"/>
              <a:t>短期のトレンドの自己相関が大きい→逐次追跡が有効</a:t>
            </a:r>
            <a:endParaRPr kumimoji="1" lang="en-US" altLang="ja-JP" dirty="0"/>
          </a:p>
          <a:p>
            <a:r>
              <a:rPr kumimoji="1" lang="en-US" altLang="ja-JP" dirty="0"/>
              <a:t>※</a:t>
            </a:r>
            <a:r>
              <a:rPr kumimoji="1" lang="ja-JP" altLang="en-US" dirty="0"/>
              <a:t>長期のトレンドを短くする→逐次追跡に帰着してしまう</a:t>
            </a:r>
          </a:p>
        </p:txBody>
      </p:sp>
      <p:sp>
        <p:nvSpPr>
          <p:cNvPr id="11" name="テキスト ボックス 10">
            <a:extLst>
              <a:ext uri="{FF2B5EF4-FFF2-40B4-BE49-F238E27FC236}">
                <a16:creationId xmlns:a16="http://schemas.microsoft.com/office/drawing/2014/main" id="{8BAAA76D-37CA-4362-99E9-8217C29E269A}"/>
              </a:ext>
            </a:extLst>
          </p:cNvPr>
          <p:cNvSpPr txBox="1"/>
          <p:nvPr/>
        </p:nvSpPr>
        <p:spPr>
          <a:xfrm>
            <a:off x="1701681" y="4967162"/>
            <a:ext cx="2778457" cy="369332"/>
          </a:xfrm>
          <a:prstGeom prst="rect">
            <a:avLst/>
          </a:prstGeom>
          <a:noFill/>
        </p:spPr>
        <p:txBody>
          <a:bodyPr wrap="square" rtlCol="0">
            <a:spAutoFit/>
          </a:bodyPr>
          <a:lstStyle/>
          <a:p>
            <a:r>
              <a:rPr kumimoji="1" lang="ja-JP" altLang="en-US" dirty="0"/>
              <a:t>電力消費量の長期トレンド</a:t>
            </a:r>
          </a:p>
        </p:txBody>
      </p:sp>
      <p:sp>
        <p:nvSpPr>
          <p:cNvPr id="12" name="テキスト ボックス 11">
            <a:extLst>
              <a:ext uri="{FF2B5EF4-FFF2-40B4-BE49-F238E27FC236}">
                <a16:creationId xmlns:a16="http://schemas.microsoft.com/office/drawing/2014/main" id="{2B867339-1AE0-4F3A-9316-4D9C6B513DB7}"/>
              </a:ext>
            </a:extLst>
          </p:cNvPr>
          <p:cNvSpPr txBox="1"/>
          <p:nvPr/>
        </p:nvSpPr>
        <p:spPr>
          <a:xfrm>
            <a:off x="7711863" y="4967162"/>
            <a:ext cx="2778457" cy="369332"/>
          </a:xfrm>
          <a:prstGeom prst="rect">
            <a:avLst/>
          </a:prstGeom>
          <a:noFill/>
        </p:spPr>
        <p:txBody>
          <a:bodyPr wrap="square" rtlCol="0">
            <a:spAutoFit/>
          </a:bodyPr>
          <a:lstStyle/>
          <a:p>
            <a:r>
              <a:rPr kumimoji="1" lang="ja-JP" altLang="en-US" dirty="0"/>
              <a:t>短期トレンドの自己相関</a:t>
            </a:r>
          </a:p>
        </p:txBody>
      </p:sp>
    </p:spTree>
    <p:extLst>
      <p:ext uri="{BB962C8B-B14F-4D97-AF65-F5344CB8AC3E}">
        <p14:creationId xmlns:p14="http://schemas.microsoft.com/office/powerpoint/2010/main" val="30259444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452CE04-A02C-4DCB-A6C7-BCDA5BD86E82}"/>
              </a:ext>
            </a:extLst>
          </p:cNvPr>
          <p:cNvSpPr>
            <a:spLocks noGrp="1"/>
          </p:cNvSpPr>
          <p:nvPr>
            <p:ph type="title"/>
          </p:nvPr>
        </p:nvSpPr>
        <p:spPr/>
        <p:txBody>
          <a:bodyPr>
            <a:normAutofit/>
          </a:bodyPr>
          <a:lstStyle/>
          <a:p>
            <a:r>
              <a:rPr kumimoji="1" lang="en-US" altLang="ja-JP" sz="3200" dirty="0"/>
              <a:t>LSTM(Long Short-Term Memory)</a:t>
            </a:r>
            <a:endParaRPr kumimoji="1" lang="ja-JP" altLang="en-US" sz="3200" dirty="0"/>
          </a:p>
        </p:txBody>
      </p:sp>
      <p:sp>
        <p:nvSpPr>
          <p:cNvPr id="3" name="コンテンツ プレースホルダー 2">
            <a:extLst>
              <a:ext uri="{FF2B5EF4-FFF2-40B4-BE49-F238E27FC236}">
                <a16:creationId xmlns:a16="http://schemas.microsoft.com/office/drawing/2014/main" id="{AB485309-AD04-451E-822B-657E7CE59FFA}"/>
              </a:ext>
            </a:extLst>
          </p:cNvPr>
          <p:cNvSpPr>
            <a:spLocks noGrp="1"/>
          </p:cNvSpPr>
          <p:nvPr>
            <p:ph idx="1"/>
          </p:nvPr>
        </p:nvSpPr>
        <p:spPr>
          <a:xfrm>
            <a:off x="1097280" y="1964784"/>
            <a:ext cx="10276573" cy="917753"/>
          </a:xfrm>
        </p:spPr>
        <p:txBody>
          <a:bodyPr>
            <a:normAutofit/>
          </a:bodyPr>
          <a:lstStyle/>
          <a:p>
            <a:pPr marL="0" indent="0">
              <a:buNone/>
            </a:pPr>
            <a:r>
              <a:rPr lang="en-US" altLang="ja-JP" dirty="0"/>
              <a:t>RNN(Recurrent Neural Network)</a:t>
            </a:r>
            <a:r>
              <a:rPr lang="ja-JP" altLang="en-US" dirty="0"/>
              <a:t>の一種、逐次追跡の誤差を学習</a:t>
            </a:r>
            <a:endParaRPr lang="en-US" altLang="ja-JP" dirty="0"/>
          </a:p>
          <a:p>
            <a:pPr marL="0" indent="0">
              <a:buNone/>
            </a:pPr>
            <a:r>
              <a:rPr lang="en-US" altLang="ja-JP" dirty="0"/>
              <a:t>※</a:t>
            </a:r>
            <a:r>
              <a:rPr lang="ja-JP" altLang="en-US" dirty="0"/>
              <a:t>訓練データが大量に必要になるため別のデータセットを利用</a:t>
            </a:r>
            <a:endParaRPr lang="en-US" altLang="ja-JP" dirty="0"/>
          </a:p>
        </p:txBody>
      </p:sp>
      <p:graphicFrame>
        <p:nvGraphicFramePr>
          <p:cNvPr id="10" name="表 9">
            <a:extLst>
              <a:ext uri="{FF2B5EF4-FFF2-40B4-BE49-F238E27FC236}">
                <a16:creationId xmlns:a16="http://schemas.microsoft.com/office/drawing/2014/main" id="{170E638E-1A8E-461C-B720-51A85CF4C0B9}"/>
              </a:ext>
            </a:extLst>
          </p:cNvPr>
          <p:cNvGraphicFramePr>
            <a:graphicFrameLocks noGrp="1"/>
          </p:cNvGraphicFramePr>
          <p:nvPr>
            <p:extLst>
              <p:ext uri="{D42A27DB-BD31-4B8C-83A1-F6EECF244321}">
                <p14:modId xmlns:p14="http://schemas.microsoft.com/office/powerpoint/2010/main" val="4266991966"/>
              </p:ext>
            </p:extLst>
          </p:nvPr>
        </p:nvGraphicFramePr>
        <p:xfrm>
          <a:off x="7092074" y="3566348"/>
          <a:ext cx="4638285" cy="1010920"/>
        </p:xfrm>
        <a:graphic>
          <a:graphicData uri="http://schemas.openxmlformats.org/drawingml/2006/table">
            <a:tbl>
              <a:tblPr firstRow="1" bandRow="1">
                <a:tableStyleId>{5C22544A-7EE6-4342-B048-85BDC9FD1C3A}</a:tableStyleId>
              </a:tblPr>
              <a:tblGrid>
                <a:gridCol w="1546095">
                  <a:extLst>
                    <a:ext uri="{9D8B030D-6E8A-4147-A177-3AD203B41FA5}">
                      <a16:colId xmlns:a16="http://schemas.microsoft.com/office/drawing/2014/main" val="1913265876"/>
                    </a:ext>
                  </a:extLst>
                </a:gridCol>
                <a:gridCol w="1546095">
                  <a:extLst>
                    <a:ext uri="{9D8B030D-6E8A-4147-A177-3AD203B41FA5}">
                      <a16:colId xmlns:a16="http://schemas.microsoft.com/office/drawing/2014/main" val="438326855"/>
                    </a:ext>
                  </a:extLst>
                </a:gridCol>
                <a:gridCol w="1546095">
                  <a:extLst>
                    <a:ext uri="{9D8B030D-6E8A-4147-A177-3AD203B41FA5}">
                      <a16:colId xmlns:a16="http://schemas.microsoft.com/office/drawing/2014/main" val="818997680"/>
                    </a:ext>
                  </a:extLst>
                </a:gridCol>
              </a:tblGrid>
              <a:tr h="370840">
                <a:tc>
                  <a:txBody>
                    <a:bodyPr/>
                    <a:lstStyle/>
                    <a:p>
                      <a:pPr algn="ctr"/>
                      <a:endParaRPr kumimoji="1" lang="ja-JP" altLang="en-US" dirty="0"/>
                    </a:p>
                  </a:txBody>
                  <a:tcPr/>
                </a:tc>
                <a:tc>
                  <a:txBody>
                    <a:bodyPr/>
                    <a:lstStyle/>
                    <a:p>
                      <a:pPr algn="ctr"/>
                      <a:r>
                        <a:rPr kumimoji="1" lang="ja-JP" altLang="en-US" dirty="0"/>
                        <a:t>逐次追跡</a:t>
                      </a:r>
                      <a:r>
                        <a:rPr kumimoji="1" lang="en-US" altLang="ja-JP" dirty="0"/>
                        <a:t>(W/min)</a:t>
                      </a:r>
                      <a:endParaRPr kumimoji="1" lang="ja-JP" altLang="en-US" dirty="0"/>
                    </a:p>
                  </a:txBody>
                  <a:tcPr/>
                </a:tc>
                <a:tc>
                  <a:txBody>
                    <a:bodyPr/>
                    <a:lstStyle/>
                    <a:p>
                      <a:pPr algn="ctr"/>
                      <a:r>
                        <a:rPr kumimoji="1" lang="en-US" altLang="ja-JP" dirty="0"/>
                        <a:t>LSTM</a:t>
                      </a:r>
                    </a:p>
                    <a:p>
                      <a:pPr algn="ctr"/>
                      <a:r>
                        <a:rPr kumimoji="1" lang="en-US" altLang="ja-JP" dirty="0"/>
                        <a:t>(W/min)</a:t>
                      </a:r>
                      <a:endParaRPr kumimoji="1" lang="ja-JP" altLang="en-US" dirty="0"/>
                    </a:p>
                  </a:txBody>
                  <a:tcPr/>
                </a:tc>
                <a:extLst>
                  <a:ext uri="{0D108BD9-81ED-4DB2-BD59-A6C34878D82A}">
                    <a16:rowId xmlns:a16="http://schemas.microsoft.com/office/drawing/2014/main" val="1753892868"/>
                  </a:ext>
                </a:extLst>
              </a:tr>
              <a:tr h="370840">
                <a:tc>
                  <a:txBody>
                    <a:bodyPr/>
                    <a:lstStyle/>
                    <a:p>
                      <a:pPr algn="ctr"/>
                      <a:r>
                        <a:rPr kumimoji="1" lang="en-US" altLang="ja-JP" dirty="0"/>
                        <a:t>(</a:t>
                      </a:r>
                      <a:r>
                        <a:rPr kumimoji="1" lang="ja-JP" altLang="en-US" dirty="0"/>
                        <a:t>テストデータ</a:t>
                      </a:r>
                      <a:r>
                        <a:rPr kumimoji="1" lang="en-US" altLang="ja-JP" dirty="0"/>
                        <a:t>)</a:t>
                      </a:r>
                      <a:endParaRPr kumimoji="1" lang="ja-JP" altLang="en-US" dirty="0"/>
                    </a:p>
                  </a:txBody>
                  <a:tcPr/>
                </a:tc>
                <a:tc>
                  <a:txBody>
                    <a:bodyPr/>
                    <a:lstStyle/>
                    <a:p>
                      <a:pPr algn="ctr"/>
                      <a:r>
                        <a:rPr kumimoji="1" lang="en-US" altLang="ja-JP" dirty="0"/>
                        <a:t>410.0</a:t>
                      </a:r>
                      <a:endParaRPr kumimoji="1" lang="ja-JP" altLang="en-US" dirty="0"/>
                    </a:p>
                  </a:txBody>
                  <a:tcPr/>
                </a:tc>
                <a:tc>
                  <a:txBody>
                    <a:bodyPr/>
                    <a:lstStyle/>
                    <a:p>
                      <a:pPr algn="ctr"/>
                      <a:r>
                        <a:rPr kumimoji="1" lang="en-US" altLang="ja-JP" dirty="0"/>
                        <a:t>401.0</a:t>
                      </a:r>
                      <a:endParaRPr kumimoji="1" lang="ja-JP" altLang="en-US" dirty="0"/>
                    </a:p>
                  </a:txBody>
                  <a:tcPr/>
                </a:tc>
                <a:extLst>
                  <a:ext uri="{0D108BD9-81ED-4DB2-BD59-A6C34878D82A}">
                    <a16:rowId xmlns:a16="http://schemas.microsoft.com/office/drawing/2014/main" val="3963692300"/>
                  </a:ext>
                </a:extLst>
              </a:tr>
            </a:tbl>
          </a:graphicData>
        </a:graphic>
      </p:graphicFrame>
      <p:sp>
        <p:nvSpPr>
          <p:cNvPr id="11" name="矢印: 右 10">
            <a:extLst>
              <a:ext uri="{FF2B5EF4-FFF2-40B4-BE49-F238E27FC236}">
                <a16:creationId xmlns:a16="http://schemas.microsoft.com/office/drawing/2014/main" id="{A1D6B2FC-AFF6-441B-97DB-60CC8CEC154B}"/>
              </a:ext>
            </a:extLst>
          </p:cNvPr>
          <p:cNvSpPr/>
          <p:nvPr/>
        </p:nvSpPr>
        <p:spPr>
          <a:xfrm>
            <a:off x="5933459" y="4360659"/>
            <a:ext cx="604214" cy="64807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6" name="図 5">
            <a:extLst>
              <a:ext uri="{FF2B5EF4-FFF2-40B4-BE49-F238E27FC236}">
                <a16:creationId xmlns:a16="http://schemas.microsoft.com/office/drawing/2014/main" id="{16282B5D-EDCD-4506-9D60-2645CE9FC1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8147" y="2882537"/>
            <a:ext cx="4790346" cy="3193564"/>
          </a:xfrm>
          <a:prstGeom prst="rect">
            <a:avLst/>
          </a:prstGeom>
        </p:spPr>
      </p:pic>
      <p:sp>
        <p:nvSpPr>
          <p:cNvPr id="9" name="コンテンツ プレースホルダー 2">
            <a:extLst>
              <a:ext uri="{FF2B5EF4-FFF2-40B4-BE49-F238E27FC236}">
                <a16:creationId xmlns:a16="http://schemas.microsoft.com/office/drawing/2014/main" id="{CBC47115-7038-4429-9A04-93379E01DC2E}"/>
              </a:ext>
            </a:extLst>
          </p:cNvPr>
          <p:cNvSpPr txBox="1">
            <a:spLocks/>
          </p:cNvSpPr>
          <p:nvPr/>
        </p:nvSpPr>
        <p:spPr>
          <a:xfrm>
            <a:off x="8354991" y="4937044"/>
            <a:ext cx="2914843" cy="64807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3"/>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3"/>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3"/>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3"/>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3"/>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3"/>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3"/>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3"/>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3"/>
              </a:buClr>
              <a:buFont typeface="Calibri" pitchFamily="34" charset="0"/>
              <a:buChar char="◦"/>
              <a:defRPr kumimoji="1" sz="1400" kern="1200">
                <a:solidFill>
                  <a:schemeClr val="tx1">
                    <a:lumMod val="75000"/>
                    <a:lumOff val="25000"/>
                  </a:schemeClr>
                </a:solidFill>
                <a:latin typeface="+mn-lt"/>
                <a:ea typeface="+mn-ea"/>
                <a:cs typeface="+mn-cs"/>
              </a:defRPr>
            </a:lvl9pPr>
          </a:lstStyle>
          <a:p>
            <a:pPr marL="0" indent="0">
              <a:buFont typeface="Calibri" panose="020F0502020204030204" pitchFamily="34" charset="0"/>
              <a:buNone/>
            </a:pPr>
            <a:r>
              <a:rPr lang="ja-JP" altLang="en-US" dirty="0"/>
              <a:t>約</a:t>
            </a:r>
            <a:r>
              <a:rPr lang="en-US" altLang="ja-JP" dirty="0"/>
              <a:t>2.3%</a:t>
            </a:r>
            <a:r>
              <a:rPr lang="ja-JP" altLang="en-US" dirty="0"/>
              <a:t>の改善が見られた</a:t>
            </a:r>
            <a:endParaRPr lang="en-US" altLang="ja-JP" dirty="0"/>
          </a:p>
        </p:txBody>
      </p:sp>
    </p:spTree>
    <p:extLst>
      <p:ext uri="{BB962C8B-B14F-4D97-AF65-F5344CB8AC3E}">
        <p14:creationId xmlns:p14="http://schemas.microsoft.com/office/powerpoint/2010/main" val="13863819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452CE04-A02C-4DCB-A6C7-BCDA5BD86E82}"/>
              </a:ext>
            </a:extLst>
          </p:cNvPr>
          <p:cNvSpPr>
            <a:spLocks noGrp="1"/>
          </p:cNvSpPr>
          <p:nvPr>
            <p:ph type="title"/>
          </p:nvPr>
        </p:nvSpPr>
        <p:spPr/>
        <p:txBody>
          <a:bodyPr>
            <a:normAutofit/>
          </a:bodyPr>
          <a:lstStyle/>
          <a:p>
            <a:r>
              <a:rPr kumimoji="1" lang="ja-JP" altLang="en-US" sz="3200" dirty="0"/>
              <a:t>今回扱った手法とその結果</a:t>
            </a:r>
          </a:p>
        </p:txBody>
      </p:sp>
      <p:sp>
        <p:nvSpPr>
          <p:cNvPr id="3" name="コンテンツ プレースホルダー 2">
            <a:extLst>
              <a:ext uri="{FF2B5EF4-FFF2-40B4-BE49-F238E27FC236}">
                <a16:creationId xmlns:a16="http://schemas.microsoft.com/office/drawing/2014/main" id="{AB485309-AD04-451E-822B-657E7CE59FFA}"/>
              </a:ext>
            </a:extLst>
          </p:cNvPr>
          <p:cNvSpPr>
            <a:spLocks noGrp="1"/>
          </p:cNvSpPr>
          <p:nvPr>
            <p:ph idx="1"/>
          </p:nvPr>
        </p:nvSpPr>
        <p:spPr>
          <a:xfrm>
            <a:off x="1097280" y="2104121"/>
            <a:ext cx="10276573" cy="3751247"/>
          </a:xfrm>
        </p:spPr>
        <p:txBody>
          <a:bodyPr>
            <a:noAutofit/>
          </a:bodyPr>
          <a:lstStyle/>
          <a:p>
            <a:pPr>
              <a:lnSpc>
                <a:spcPct val="50000"/>
              </a:lnSpc>
              <a:buFont typeface="Wingdings" panose="05000000000000000000" pitchFamily="2" charset="2"/>
              <a:buChar char="l"/>
            </a:pPr>
            <a:r>
              <a:rPr kumimoji="1" lang="ja-JP" altLang="en-US" sz="1800" dirty="0"/>
              <a:t>逐次追跡法</a:t>
            </a:r>
            <a:endParaRPr kumimoji="1" lang="en-US" altLang="ja-JP" sz="1800" dirty="0"/>
          </a:p>
          <a:p>
            <a:pPr marL="0" indent="0">
              <a:lnSpc>
                <a:spcPct val="50000"/>
              </a:lnSpc>
              <a:buNone/>
            </a:pPr>
            <a:r>
              <a:rPr kumimoji="1" lang="ja-JP" altLang="en-US" sz="1800" dirty="0"/>
              <a:t>→変動が激しい場合有効</a:t>
            </a:r>
            <a:endParaRPr kumimoji="1" lang="en-US" altLang="ja-JP" sz="1800" dirty="0"/>
          </a:p>
          <a:p>
            <a:pPr>
              <a:lnSpc>
                <a:spcPct val="50000"/>
              </a:lnSpc>
              <a:buFont typeface="Wingdings" panose="05000000000000000000" pitchFamily="2" charset="2"/>
              <a:buChar char="l"/>
            </a:pPr>
            <a:endParaRPr lang="en-US" altLang="ja-JP" sz="1800" dirty="0"/>
          </a:p>
          <a:p>
            <a:pPr>
              <a:lnSpc>
                <a:spcPct val="50000"/>
              </a:lnSpc>
              <a:buFont typeface="Wingdings" panose="05000000000000000000" pitchFamily="2" charset="2"/>
              <a:buChar char="l"/>
            </a:pPr>
            <a:r>
              <a:rPr lang="ja-JP" altLang="en-US" sz="1800" dirty="0"/>
              <a:t>自己回帰モデル</a:t>
            </a:r>
            <a:endParaRPr lang="en-US" altLang="ja-JP" sz="1800" dirty="0"/>
          </a:p>
          <a:p>
            <a:pPr marL="0" indent="0">
              <a:lnSpc>
                <a:spcPct val="50000"/>
              </a:lnSpc>
              <a:buNone/>
            </a:pPr>
            <a:r>
              <a:rPr lang="ja-JP" altLang="en-US" sz="1800" dirty="0"/>
              <a:t>→変動が激しくない場合有効</a:t>
            </a:r>
            <a:endParaRPr lang="en-US" altLang="ja-JP" sz="1800" dirty="0"/>
          </a:p>
          <a:p>
            <a:pPr>
              <a:lnSpc>
                <a:spcPct val="50000"/>
              </a:lnSpc>
              <a:buFont typeface="Wingdings" panose="05000000000000000000" pitchFamily="2" charset="2"/>
              <a:buChar char="l"/>
            </a:pPr>
            <a:endParaRPr lang="en-US" altLang="ja-JP" sz="1800" dirty="0"/>
          </a:p>
          <a:p>
            <a:pPr>
              <a:lnSpc>
                <a:spcPct val="50000"/>
              </a:lnSpc>
              <a:buFont typeface="Wingdings" panose="05000000000000000000" pitchFamily="2" charset="2"/>
              <a:buChar char="l"/>
            </a:pPr>
            <a:r>
              <a:rPr lang="ja-JP" altLang="en-US" sz="1800" dirty="0"/>
              <a:t>ガウス過程回帰</a:t>
            </a:r>
            <a:endParaRPr lang="en-US" altLang="ja-JP" sz="1800" dirty="0"/>
          </a:p>
          <a:p>
            <a:pPr marL="0" indent="0">
              <a:lnSpc>
                <a:spcPct val="50000"/>
              </a:lnSpc>
              <a:buNone/>
            </a:pPr>
            <a:r>
              <a:rPr lang="ja-JP" altLang="en-US" sz="1800" dirty="0"/>
              <a:t>→逐次追跡法に劣る</a:t>
            </a:r>
            <a:endParaRPr lang="en-US" altLang="ja-JP" sz="1800" dirty="0"/>
          </a:p>
          <a:p>
            <a:pPr>
              <a:lnSpc>
                <a:spcPct val="50000"/>
              </a:lnSpc>
              <a:buFont typeface="Wingdings" panose="05000000000000000000" pitchFamily="2" charset="2"/>
              <a:buChar char="l"/>
            </a:pPr>
            <a:endParaRPr lang="en-US" altLang="ja-JP" sz="1800" dirty="0"/>
          </a:p>
          <a:p>
            <a:pPr>
              <a:lnSpc>
                <a:spcPct val="50000"/>
              </a:lnSpc>
              <a:buFont typeface="Wingdings" panose="05000000000000000000" pitchFamily="2" charset="2"/>
              <a:buChar char="l"/>
            </a:pPr>
            <a:r>
              <a:rPr lang="en-US" altLang="ja-JP" sz="1800" dirty="0"/>
              <a:t>LSTM (Long Short-Term Memory)</a:t>
            </a:r>
          </a:p>
          <a:p>
            <a:pPr marL="0" indent="0">
              <a:lnSpc>
                <a:spcPct val="50000"/>
              </a:lnSpc>
              <a:buNone/>
            </a:pPr>
            <a:r>
              <a:rPr lang="ja-JP" altLang="en-US" sz="1800" dirty="0"/>
              <a:t>→逐次追跡よりもわずかに良い成績</a:t>
            </a:r>
            <a:r>
              <a:rPr lang="en-US" altLang="ja-JP" sz="1800" dirty="0"/>
              <a:t>(</a:t>
            </a:r>
            <a:r>
              <a:rPr lang="ja-JP" altLang="en-US" sz="1800" dirty="0"/>
              <a:t>要検証</a:t>
            </a:r>
            <a:r>
              <a:rPr lang="en-US" altLang="ja-JP" sz="1800" dirty="0"/>
              <a:t>)</a:t>
            </a:r>
          </a:p>
        </p:txBody>
      </p:sp>
    </p:spTree>
    <p:extLst>
      <p:ext uri="{BB962C8B-B14F-4D97-AF65-F5344CB8AC3E}">
        <p14:creationId xmlns:p14="http://schemas.microsoft.com/office/powerpoint/2010/main" val="32767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fade">
                                      <p:cBhvr>
                                        <p:cTn id="22" dur="500"/>
                                        <p:tgtEl>
                                          <p:spTgt spid="3">
                                            <p:txEl>
                                              <p:pRg st="7" end="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animEffect transition="in" filter="fade">
                                      <p:cBhvr>
                                        <p:cTn id="2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452CE04-A02C-4DCB-A6C7-BCDA5BD86E82}"/>
              </a:ext>
            </a:extLst>
          </p:cNvPr>
          <p:cNvSpPr>
            <a:spLocks noGrp="1"/>
          </p:cNvSpPr>
          <p:nvPr>
            <p:ph type="title"/>
          </p:nvPr>
        </p:nvSpPr>
        <p:spPr/>
        <p:txBody>
          <a:bodyPr>
            <a:normAutofit/>
          </a:bodyPr>
          <a:lstStyle/>
          <a:p>
            <a:r>
              <a:rPr kumimoji="1" lang="ja-JP" altLang="en-US" sz="3200" dirty="0"/>
              <a:t>結論と今後の課題</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AB485309-AD04-451E-822B-657E7CE59FFA}"/>
                  </a:ext>
                </a:extLst>
              </p:cNvPr>
              <p:cNvSpPr>
                <a:spLocks noGrp="1"/>
              </p:cNvSpPr>
              <p:nvPr>
                <p:ph idx="1"/>
              </p:nvPr>
            </p:nvSpPr>
            <p:spPr>
              <a:xfrm>
                <a:off x="1097280" y="2104121"/>
                <a:ext cx="10276573" cy="3751247"/>
              </a:xfrm>
            </p:spPr>
            <p:txBody>
              <a:bodyPr>
                <a:normAutofit lnSpcReduction="10000"/>
              </a:bodyPr>
              <a:lstStyle/>
              <a:p>
                <a:pPr>
                  <a:buFont typeface="Wingdings" panose="05000000000000000000" pitchFamily="2" charset="2"/>
                  <a:buChar char="l"/>
                </a:pPr>
                <a:r>
                  <a:rPr lang="ja-JP" altLang="en-US" dirty="0"/>
                  <a:t>晴天時の発電量のように短期での変動が激しくない場合は自己回帰モデルが有効</a:t>
                </a:r>
                <a:endParaRPr kumimoji="1" lang="en-US" altLang="ja-JP" dirty="0"/>
              </a:p>
              <a:p>
                <a:pPr>
                  <a:buFont typeface="Wingdings" panose="05000000000000000000" pitchFamily="2" charset="2"/>
                  <a:buChar char="l"/>
                </a:pPr>
                <a:endParaRPr lang="en-US" altLang="ja-JP" dirty="0"/>
              </a:p>
              <a:p>
                <a:pPr>
                  <a:buFont typeface="Wingdings" panose="05000000000000000000" pitchFamily="2" charset="2"/>
                  <a:buChar char="l"/>
                </a:pPr>
                <a:r>
                  <a:rPr lang="ja-JP" altLang="en-US" dirty="0"/>
                  <a:t>変動が激しい場合は逐次追跡が有効</a:t>
                </a:r>
                <a:endParaRPr lang="en-US" altLang="ja-JP" dirty="0"/>
              </a:p>
              <a:p>
                <a:pPr>
                  <a:buFont typeface="Wingdings" panose="05000000000000000000" pitchFamily="2" charset="2"/>
                  <a:buChar char="l"/>
                </a:pPr>
                <a:endParaRPr lang="en-US" altLang="ja-JP" dirty="0"/>
              </a:p>
              <a:p>
                <a:pPr>
                  <a:buFont typeface="Wingdings" panose="05000000000000000000" pitchFamily="2" charset="2"/>
                  <a:buChar char="l"/>
                </a:pPr>
                <a:r>
                  <a:rPr lang="ja-JP" altLang="en-US" dirty="0"/>
                  <a:t>滑らかな関数での回帰は逐次追跡に劣る</a:t>
                </a:r>
                <a:endParaRPr lang="en-US" altLang="ja-JP" dirty="0"/>
              </a:p>
              <a:p>
                <a:pPr>
                  <a:buFont typeface="Wingdings" panose="05000000000000000000" pitchFamily="2" charset="2"/>
                  <a:buChar char="l"/>
                </a:pPr>
                <a:endParaRPr lang="en-US" altLang="ja-JP" dirty="0"/>
              </a:p>
              <a:p>
                <a:pPr>
                  <a:buFont typeface="Wingdings" panose="05000000000000000000" pitchFamily="2" charset="2"/>
                  <a:buChar char="l"/>
                </a:pPr>
                <a:r>
                  <a:rPr lang="ja-JP" altLang="en-US" dirty="0"/>
                  <a:t>短期でのトレンド</a:t>
                </a:r>
                <a14:m>
                  <m:oMath xmlns:m="http://schemas.openxmlformats.org/officeDocument/2006/math">
                    <m:r>
                      <a:rPr lang="en-US" altLang="ja-JP" b="0" i="1" smtClean="0">
                        <a:latin typeface="Cambria Math" panose="02040503050406030204" pitchFamily="18" charset="0"/>
                      </a:rPr>
                      <m:t>𝑠</m:t>
                    </m:r>
                    <m:r>
                      <a:rPr lang="en-US" altLang="ja-JP" b="0" i="1" smtClean="0">
                        <a:latin typeface="Cambria Math" panose="02040503050406030204" pitchFamily="18" charset="0"/>
                      </a:rPr>
                      <m:t>(</m:t>
                    </m:r>
                    <m:r>
                      <a:rPr lang="en-US" altLang="ja-JP" b="0" i="1" smtClean="0">
                        <a:latin typeface="Cambria Math" panose="02040503050406030204" pitchFamily="18" charset="0"/>
                      </a:rPr>
                      <m:t>𝑡</m:t>
                    </m:r>
                    <m:r>
                      <a:rPr lang="en-US" altLang="ja-JP" b="0" i="1" smtClean="0">
                        <a:latin typeface="Cambria Math" panose="02040503050406030204" pitchFamily="18" charset="0"/>
                      </a:rPr>
                      <m:t>)</m:t>
                    </m:r>
                  </m:oMath>
                </a14:m>
                <a:r>
                  <a:rPr lang="ja-JP" altLang="en-US" dirty="0"/>
                  <a:t>を捉えることができるか</a:t>
                </a:r>
                <a:r>
                  <a:rPr lang="en-US" altLang="ja-JP" dirty="0"/>
                  <a:t>(LSTM</a:t>
                </a:r>
                <a:r>
                  <a:rPr lang="ja-JP" altLang="en-US" dirty="0"/>
                  <a:t>や粒子フィルターの利用</a:t>
                </a:r>
                <a:r>
                  <a:rPr lang="en-US" altLang="ja-JP" dirty="0"/>
                  <a:t>)</a:t>
                </a:r>
              </a:p>
              <a:p>
                <a:pPr>
                  <a:buFont typeface="Wingdings" panose="05000000000000000000" pitchFamily="2" charset="2"/>
                  <a:buChar char="l"/>
                </a:pPr>
                <a:endParaRPr lang="en-US" altLang="ja-JP" dirty="0"/>
              </a:p>
              <a:p>
                <a:pPr>
                  <a:buFont typeface="Wingdings" panose="05000000000000000000" pitchFamily="2" charset="2"/>
                  <a:buChar char="l"/>
                </a:pPr>
                <a:r>
                  <a:rPr lang="ja-JP" altLang="en-US" dirty="0"/>
                  <a:t>気温や雲量、曜日など外部データの利用</a:t>
                </a:r>
                <a:endParaRPr lang="en-US" altLang="ja-JP" dirty="0"/>
              </a:p>
              <a:p>
                <a:pPr>
                  <a:buFont typeface="Wingdings" panose="05000000000000000000" pitchFamily="2" charset="2"/>
                  <a:buChar char="l"/>
                </a:pPr>
                <a:endParaRPr lang="en-US" altLang="ja-JP" dirty="0"/>
              </a:p>
              <a:p>
                <a:pPr>
                  <a:buFont typeface="Wingdings" panose="05000000000000000000" pitchFamily="2" charset="2"/>
                  <a:buChar char="l"/>
                </a:pPr>
                <a:endParaRPr lang="en-US" altLang="ja-JP" dirty="0"/>
              </a:p>
            </p:txBody>
          </p:sp>
        </mc:Choice>
        <mc:Fallback xmlns="">
          <p:sp>
            <p:nvSpPr>
              <p:cNvPr id="3" name="コンテンツ プレースホルダー 2">
                <a:extLst>
                  <a:ext uri="{FF2B5EF4-FFF2-40B4-BE49-F238E27FC236}">
                    <a16:creationId xmlns:a16="http://schemas.microsoft.com/office/drawing/2014/main" id="{AB485309-AD04-451E-822B-657E7CE59FFA}"/>
                  </a:ext>
                </a:extLst>
              </p:cNvPr>
              <p:cNvSpPr>
                <a:spLocks noGrp="1" noRot="1" noChangeAspect="1" noMove="1" noResize="1" noEditPoints="1" noAdjustHandles="1" noChangeArrowheads="1" noChangeShapeType="1" noTextEdit="1"/>
              </p:cNvSpPr>
              <p:nvPr>
                <p:ph idx="1"/>
              </p:nvPr>
            </p:nvSpPr>
            <p:spPr>
              <a:xfrm>
                <a:off x="1097280" y="2104121"/>
                <a:ext cx="10276573" cy="3751247"/>
              </a:xfrm>
              <a:blipFill>
                <a:blip r:embed="rId2"/>
                <a:stretch>
                  <a:fillRect l="-1423" t="-2922" b="-1299"/>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7813630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452CE04-A02C-4DCB-A6C7-BCDA5BD86E82}"/>
              </a:ext>
            </a:extLst>
          </p:cNvPr>
          <p:cNvSpPr>
            <a:spLocks noGrp="1"/>
          </p:cNvSpPr>
          <p:nvPr>
            <p:ph type="title"/>
          </p:nvPr>
        </p:nvSpPr>
        <p:spPr/>
        <p:txBody>
          <a:bodyPr>
            <a:normAutofit/>
          </a:bodyPr>
          <a:lstStyle/>
          <a:p>
            <a:r>
              <a:rPr kumimoji="1" lang="ja-JP" altLang="en-US" sz="3200" dirty="0"/>
              <a:t>問題設定</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AB485309-AD04-451E-822B-657E7CE59FFA}"/>
                  </a:ext>
                </a:extLst>
              </p:cNvPr>
              <p:cNvSpPr>
                <a:spLocks noGrp="1"/>
              </p:cNvSpPr>
              <p:nvPr>
                <p:ph idx="1"/>
              </p:nvPr>
            </p:nvSpPr>
            <p:spPr>
              <a:xfrm>
                <a:off x="1097280" y="2104121"/>
                <a:ext cx="10276573" cy="3751247"/>
              </a:xfrm>
            </p:spPr>
            <p:txBody>
              <a:bodyPr>
                <a:normAutofit/>
              </a:bodyPr>
              <a:lstStyle/>
              <a:p>
                <a:r>
                  <a:rPr kumimoji="1" lang="ja-JP" altLang="en-US" dirty="0"/>
                  <a:t>ある需要家</a:t>
                </a:r>
                <a14:m>
                  <m:oMath xmlns:m="http://schemas.openxmlformats.org/officeDocument/2006/math">
                    <m:r>
                      <a:rPr kumimoji="1" lang="en-US" altLang="ja-JP" b="0" i="1" smtClean="0">
                        <a:latin typeface="Cambria Math" panose="02040503050406030204" pitchFamily="18" charset="0"/>
                      </a:rPr>
                      <m:t>𝑖</m:t>
                    </m:r>
                  </m:oMath>
                </a14:m>
                <a:r>
                  <a:rPr kumimoji="1" lang="ja-JP" altLang="en-US" dirty="0"/>
                  <a:t>による需要電力：</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𝑓</m:t>
                        </m:r>
                      </m:e>
                      <m:sub>
                        <m:r>
                          <a:rPr kumimoji="1" lang="en-US" altLang="ja-JP" b="0" i="1" smtClean="0">
                            <a:latin typeface="Cambria Math" panose="02040503050406030204" pitchFamily="18" charset="0"/>
                          </a:rPr>
                          <m:t>𝑖</m:t>
                        </m:r>
                      </m:sub>
                    </m:sSub>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𝑡</m:t>
                        </m:r>
                      </m:e>
                    </m:d>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𝐶</m:t>
                        </m:r>
                      </m:e>
                      <m:sub>
                        <m:r>
                          <a:rPr kumimoji="1" lang="en-US" altLang="ja-JP" b="0" i="1" smtClean="0">
                            <a:latin typeface="Cambria Math" panose="02040503050406030204" pitchFamily="18" charset="0"/>
                          </a:rPr>
                          <m:t>𝑖</m:t>
                        </m:r>
                      </m:sub>
                    </m:sSub>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𝑡</m:t>
                        </m:r>
                      </m:e>
                    </m:d>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𝐺</m:t>
                        </m:r>
                      </m:e>
                      <m:sub>
                        <m:r>
                          <a:rPr kumimoji="1" lang="en-US" altLang="ja-JP" b="0" i="1" smtClean="0">
                            <a:latin typeface="Cambria Math" panose="02040503050406030204" pitchFamily="18" charset="0"/>
                          </a:rPr>
                          <m:t>𝑖</m:t>
                        </m:r>
                      </m:sub>
                    </m:sSub>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𝑡</m:t>
                        </m:r>
                      </m:e>
                    </m:d>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𝐷</m:t>
                        </m:r>
                      </m:e>
                      <m:sub>
                        <m:r>
                          <a:rPr kumimoji="1" lang="en-US" altLang="ja-JP" b="0" i="1" smtClean="0">
                            <a:latin typeface="Cambria Math" panose="02040503050406030204" pitchFamily="18" charset="0"/>
                          </a:rPr>
                          <m:t>𝑖</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𝑡</m:t>
                    </m:r>
                    <m:r>
                      <a:rPr kumimoji="1" lang="en-US" altLang="ja-JP" b="0" i="1" smtClean="0">
                        <a:latin typeface="Cambria Math" panose="02040503050406030204" pitchFamily="18" charset="0"/>
                      </a:rPr>
                      <m:t>)</m:t>
                    </m:r>
                  </m:oMath>
                </a14:m>
                <a:endParaRPr lang="en-US" altLang="ja-JP" dirty="0"/>
              </a:p>
              <a:p>
                <a:r>
                  <a:rPr kumimoji="1" lang="ja-JP" altLang="en-US" dirty="0"/>
                  <a:t>地域全体での目標電力：</a:t>
                </a:r>
                <a14:m>
                  <m:oMath xmlns:m="http://schemas.openxmlformats.org/officeDocument/2006/math">
                    <m:r>
                      <a:rPr kumimoji="1" lang="en-US" altLang="ja-JP" b="0" i="1" smtClean="0">
                        <a:latin typeface="Cambria Math" panose="02040503050406030204" pitchFamily="18" charset="0"/>
                      </a:rPr>
                      <m:t>𝑅</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𝑡</m:t>
                    </m:r>
                    <m:r>
                      <a:rPr kumimoji="1" lang="en-US" altLang="ja-JP" b="0" i="1" smtClean="0">
                        <a:latin typeface="Cambria Math" panose="02040503050406030204" pitchFamily="18" charset="0"/>
                      </a:rPr>
                      <m:t>)</m:t>
                    </m:r>
                  </m:oMath>
                </a14:m>
                <a:endParaRPr kumimoji="1" lang="en-US" altLang="ja-JP" dirty="0"/>
              </a:p>
              <a:p>
                <a:r>
                  <a:rPr kumimoji="1" lang="ja-JP" altLang="en-US" dirty="0"/>
                  <a:t>→</a:t>
                </a:r>
                <a14:m>
                  <m:oMath xmlns:m="http://schemas.openxmlformats.org/officeDocument/2006/math">
                    <m:r>
                      <a:rPr kumimoji="1" lang="en-US" altLang="ja-JP" b="0" i="0" smtClean="0">
                        <a:latin typeface="Cambria Math" panose="02040503050406030204" pitchFamily="18" charset="0"/>
                      </a:rPr>
                      <m:t>|</m:t>
                    </m:r>
                    <m:nary>
                      <m:naryPr>
                        <m:chr m:val="∑"/>
                        <m:supHide m:val="on"/>
                        <m:ctrlPr>
                          <a:rPr kumimoji="1" lang="en-US" altLang="ja-JP" b="0" i="1" smtClean="0">
                            <a:latin typeface="Cambria Math" panose="02040503050406030204" pitchFamily="18" charset="0"/>
                          </a:rPr>
                        </m:ctrlPr>
                      </m:naryPr>
                      <m:sub>
                        <m:r>
                          <a:rPr kumimoji="1" lang="en-US" altLang="ja-JP" b="0" i="1" smtClean="0">
                            <a:latin typeface="Cambria Math" panose="02040503050406030204" pitchFamily="18" charset="0"/>
                          </a:rPr>
                          <m:t>𝑖</m:t>
                        </m:r>
                      </m:sub>
                      <m:sup/>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𝑓</m:t>
                            </m:r>
                          </m:e>
                          <m:sub>
                            <m:r>
                              <a:rPr kumimoji="1" lang="en-US" altLang="ja-JP" b="0" i="1" smtClean="0">
                                <a:latin typeface="Cambria Math" panose="02040503050406030204" pitchFamily="18" charset="0"/>
                              </a:rPr>
                              <m:t>𝑖</m:t>
                            </m:r>
                          </m:sub>
                        </m:sSub>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𝑡</m:t>
                            </m:r>
                          </m:e>
                        </m:d>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𝑅</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𝑡</m:t>
                            </m:r>
                          </m:e>
                        </m:d>
                      </m:e>
                    </m:nary>
                    <m:r>
                      <a:rPr kumimoji="1" lang="en-US" altLang="ja-JP" b="0" i="1" smtClean="0">
                        <a:latin typeface="Cambria Math" panose="02040503050406030204" pitchFamily="18" charset="0"/>
                      </a:rPr>
                      <m:t>|</m:t>
                    </m:r>
                  </m:oMath>
                </a14:m>
                <a:r>
                  <a:rPr kumimoji="1" lang="ja-JP" altLang="en-US" dirty="0"/>
                  <a:t>を最小化するように</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𝐷</m:t>
                        </m:r>
                      </m:e>
                      <m:sub>
                        <m:r>
                          <a:rPr kumimoji="1" lang="en-US" altLang="ja-JP" b="0" i="1" smtClean="0">
                            <a:latin typeface="Cambria Math" panose="02040503050406030204" pitchFamily="18" charset="0"/>
                          </a:rPr>
                          <m:t>𝑖</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𝑡</m:t>
                    </m:r>
                    <m:r>
                      <a:rPr kumimoji="1" lang="en-US" altLang="ja-JP" b="0" i="1" smtClean="0">
                        <a:latin typeface="Cambria Math" panose="02040503050406030204" pitchFamily="18" charset="0"/>
                      </a:rPr>
                      <m:t>)</m:t>
                    </m:r>
                  </m:oMath>
                </a14:m>
                <a:r>
                  <a:rPr kumimoji="1" lang="ja-JP" altLang="en-US" dirty="0"/>
                  <a:t>を制御</a:t>
                </a:r>
                <a:endParaRPr kumimoji="1" lang="en-US" altLang="ja-JP" dirty="0"/>
              </a:p>
              <a:p>
                <a:endParaRPr lang="en-US" altLang="ja-JP" dirty="0"/>
              </a:p>
              <a:p>
                <a:r>
                  <a:rPr kumimoji="1" lang="en-US" altLang="ja-JP" dirty="0"/>
                  <a:t>※</a:t>
                </a:r>
                <a:r>
                  <a:rPr kumimoji="1" lang="ja-JP" altLang="en-US" dirty="0"/>
                  <a:t>ただし</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𝐷</m:t>
                        </m:r>
                      </m:e>
                      <m:sub>
                        <m:r>
                          <a:rPr kumimoji="1" lang="en-US" altLang="ja-JP" b="0" i="1" smtClean="0">
                            <a:latin typeface="Cambria Math" panose="02040503050406030204" pitchFamily="18" charset="0"/>
                          </a:rPr>
                          <m:t>𝑖</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𝑡</m:t>
                    </m:r>
                    <m:r>
                      <a:rPr kumimoji="1" lang="en-US" altLang="ja-JP" b="0" i="1" smtClean="0">
                        <a:latin typeface="Cambria Math" panose="02040503050406030204" pitchFamily="18" charset="0"/>
                      </a:rPr>
                      <m:t>)</m:t>
                    </m:r>
                  </m:oMath>
                </a14:m>
                <a:r>
                  <a:rPr kumimoji="1" lang="ja-JP" altLang="en-US" dirty="0"/>
                  <a:t>の制御に用いることができる観測値は時刻</a:t>
                </a:r>
                <a14:m>
                  <m:oMath xmlns:m="http://schemas.openxmlformats.org/officeDocument/2006/math">
                    <m:r>
                      <a:rPr kumimoji="1" lang="en-US" altLang="ja-JP" b="0" i="1" smtClean="0">
                        <a:latin typeface="Cambria Math" panose="02040503050406030204" pitchFamily="18" charset="0"/>
                      </a:rPr>
                      <m:t>𝑡</m:t>
                    </m:r>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𝑡</m:t>
                        </m:r>
                      </m:e>
                      <m:sub>
                        <m:r>
                          <a:rPr kumimoji="1" lang="en-US" altLang="ja-JP" b="0" i="1" smtClean="0">
                            <a:latin typeface="Cambria Math" panose="02040503050406030204" pitchFamily="18" charset="0"/>
                          </a:rPr>
                          <m:t>0</m:t>
                        </m:r>
                      </m:sub>
                    </m:sSub>
                  </m:oMath>
                </a14:m>
                <a:r>
                  <a:rPr kumimoji="1" lang="ja-JP" altLang="en-US" dirty="0"/>
                  <a:t>までの</a:t>
                </a:r>
                <a14:m>
                  <m:oMath xmlns:m="http://schemas.openxmlformats.org/officeDocument/2006/math">
                    <m:sSub>
                      <m:sSubPr>
                        <m:ctrlPr>
                          <a:rPr kumimoji="1" lang="en-US" altLang="ja-JP" b="0" i="1" dirty="0" smtClean="0">
                            <a:latin typeface="Cambria Math" panose="02040503050406030204" pitchFamily="18" charset="0"/>
                          </a:rPr>
                        </m:ctrlPr>
                      </m:sSubPr>
                      <m:e>
                        <m:r>
                          <a:rPr kumimoji="1" lang="en-US" altLang="ja-JP" b="0" i="1" dirty="0" smtClean="0">
                            <a:latin typeface="Cambria Math" panose="02040503050406030204" pitchFamily="18" charset="0"/>
                          </a:rPr>
                          <m:t>𝐶</m:t>
                        </m:r>
                      </m:e>
                      <m:sub>
                        <m:r>
                          <a:rPr kumimoji="1" lang="en-US" altLang="ja-JP" b="0" i="1" dirty="0" smtClean="0">
                            <a:latin typeface="Cambria Math" panose="02040503050406030204" pitchFamily="18" charset="0"/>
                          </a:rPr>
                          <m:t>𝑖</m:t>
                        </m:r>
                      </m:sub>
                    </m:sSub>
                    <m:r>
                      <a:rPr kumimoji="1" lang="en-US" altLang="ja-JP" b="0" i="1" dirty="0" smtClean="0">
                        <a:latin typeface="Cambria Math" panose="02040503050406030204" pitchFamily="18" charset="0"/>
                      </a:rPr>
                      <m:t>(</m:t>
                    </m:r>
                    <m:r>
                      <a:rPr kumimoji="1" lang="en-US" altLang="ja-JP" b="0" i="1" dirty="0" smtClean="0">
                        <a:latin typeface="Cambria Math" panose="02040503050406030204" pitchFamily="18" charset="0"/>
                      </a:rPr>
                      <m:t>𝑡</m:t>
                    </m:r>
                    <m:r>
                      <a:rPr kumimoji="1" lang="en-US" altLang="ja-JP" b="0" i="1" dirty="0" smtClean="0">
                        <a:latin typeface="Cambria Math" panose="02040503050406030204" pitchFamily="18" charset="0"/>
                      </a:rPr>
                      <m:t>)</m:t>
                    </m:r>
                  </m:oMath>
                </a14:m>
                <a:r>
                  <a:rPr kumimoji="1" lang="ja-JP" altLang="en-US" dirty="0"/>
                  <a:t>と</a:t>
                </a:r>
                <a14:m>
                  <m:oMath xmlns:m="http://schemas.openxmlformats.org/officeDocument/2006/math">
                    <m:sSub>
                      <m:sSubPr>
                        <m:ctrlPr>
                          <a:rPr kumimoji="1" lang="en-US" altLang="ja-JP" b="0" i="1" dirty="0" smtClean="0">
                            <a:latin typeface="Cambria Math" panose="02040503050406030204" pitchFamily="18" charset="0"/>
                          </a:rPr>
                        </m:ctrlPr>
                      </m:sSubPr>
                      <m:e>
                        <m:r>
                          <a:rPr kumimoji="1" lang="en-US" altLang="ja-JP" b="0" i="1" dirty="0" smtClean="0">
                            <a:latin typeface="Cambria Math" panose="02040503050406030204" pitchFamily="18" charset="0"/>
                          </a:rPr>
                          <m:t>𝐺</m:t>
                        </m:r>
                      </m:e>
                      <m:sub>
                        <m:r>
                          <a:rPr kumimoji="1" lang="en-US" altLang="ja-JP" b="0" i="1" dirty="0" smtClean="0">
                            <a:latin typeface="Cambria Math" panose="02040503050406030204" pitchFamily="18" charset="0"/>
                          </a:rPr>
                          <m:t>𝑖</m:t>
                        </m:r>
                      </m:sub>
                    </m:sSub>
                    <m:d>
                      <m:dPr>
                        <m:ctrlPr>
                          <a:rPr kumimoji="1" lang="en-US" altLang="ja-JP" b="0" i="1" dirty="0" smtClean="0">
                            <a:latin typeface="Cambria Math" panose="02040503050406030204" pitchFamily="18" charset="0"/>
                          </a:rPr>
                        </m:ctrlPr>
                      </m:dPr>
                      <m:e>
                        <m:r>
                          <a:rPr kumimoji="1" lang="en-US" altLang="ja-JP" b="0" i="1" dirty="0" smtClean="0">
                            <a:latin typeface="Cambria Math" panose="02040503050406030204" pitchFamily="18" charset="0"/>
                          </a:rPr>
                          <m:t>𝑡</m:t>
                        </m:r>
                      </m:e>
                    </m:d>
                  </m:oMath>
                </a14:m>
                <a:endParaRPr kumimoji="1" lang="en-US" altLang="ja-JP" dirty="0"/>
              </a:p>
              <a:p>
                <a:endParaRPr lang="en-US" altLang="ja-JP" dirty="0"/>
              </a:p>
              <a:p>
                <a:r>
                  <a:rPr kumimoji="1" lang="ja-JP" altLang="en-US" dirty="0"/>
                  <a:t>精度の評価は平均絶対誤差</a:t>
                </a:r>
                <a:r>
                  <a:rPr lang="ja-JP" altLang="en-US" dirty="0"/>
                  <a:t>：</a:t>
                </a:r>
                <a14:m>
                  <m:oMath xmlns:m="http://schemas.openxmlformats.org/officeDocument/2006/math">
                    <m:r>
                      <a:rPr kumimoji="1" lang="en-US" altLang="ja-JP" b="0" i="1" smtClean="0">
                        <a:latin typeface="Cambria Math" panose="02040503050406030204" pitchFamily="18" charset="0"/>
                      </a:rPr>
                      <m:t>𝐸</m:t>
                    </m:r>
                    <m:r>
                      <a:rPr kumimoji="1" lang="en-US" altLang="ja-JP" b="0" i="1" smtClean="0">
                        <a:latin typeface="Cambria Math" panose="02040503050406030204" pitchFamily="18" charset="0"/>
                      </a:rPr>
                      <m:t>=</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1</m:t>
                        </m:r>
                      </m:num>
                      <m:den>
                        <m:r>
                          <a:rPr kumimoji="1" lang="en-US" altLang="ja-JP" b="0" i="1" smtClean="0">
                            <a:latin typeface="Cambria Math" panose="02040503050406030204" pitchFamily="18" charset="0"/>
                          </a:rPr>
                          <m:t>𝑁</m:t>
                        </m:r>
                      </m:den>
                    </m:f>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 </m:t>
                        </m:r>
                        <m:nary>
                          <m:naryPr>
                            <m:chr m:val="∑"/>
                            <m:supHide m:val="on"/>
                            <m:ctrlPr>
                              <a:rPr kumimoji="1" lang="en-US" altLang="ja-JP" b="0" i="1" smtClean="0">
                                <a:latin typeface="Cambria Math" panose="02040503050406030204" pitchFamily="18" charset="0"/>
                              </a:rPr>
                            </m:ctrlPr>
                          </m:naryPr>
                          <m:sub>
                            <m:r>
                              <a:rPr kumimoji="1" lang="en-US" altLang="ja-JP" b="0" i="1" smtClean="0">
                                <a:latin typeface="Cambria Math" panose="02040503050406030204" pitchFamily="18" charset="0"/>
                              </a:rPr>
                              <m:t>𝑖</m:t>
                            </m:r>
                          </m:sub>
                          <m:sup/>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𝑓</m:t>
                                </m:r>
                              </m:e>
                              <m:sub>
                                <m:r>
                                  <a:rPr kumimoji="1" lang="en-US" altLang="ja-JP" b="0" i="1" smtClean="0">
                                    <a:latin typeface="Cambria Math" panose="02040503050406030204" pitchFamily="18" charset="0"/>
                                  </a:rPr>
                                  <m:t>𝑖</m:t>
                                </m:r>
                              </m:sub>
                            </m:sSub>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𝑡</m:t>
                                </m:r>
                              </m:e>
                            </m:d>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𝑅</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𝑡</m:t>
                                </m:r>
                              </m:e>
                            </m:d>
                          </m:e>
                        </m:nary>
                      </m:e>
                    </m:d>
                    <m:r>
                      <a:rPr kumimoji="1" lang="en-US" altLang="ja-JP" b="0" i="1" smtClean="0">
                        <a:latin typeface="Cambria Math" panose="02040503050406030204" pitchFamily="18" charset="0"/>
                      </a:rPr>
                      <m:t>𝑑𝑡</m:t>
                    </m:r>
                  </m:oMath>
                </a14:m>
                <a:r>
                  <a:rPr kumimoji="1" lang="ja-JP" altLang="en-US" b="0" dirty="0"/>
                  <a:t>などを利用</a:t>
                </a:r>
                <a:endParaRPr kumimoji="1" lang="en-US" altLang="ja-JP" b="0" dirty="0"/>
              </a:p>
              <a:p>
                <a:r>
                  <a:rPr lang="en-US" altLang="ja-JP" dirty="0"/>
                  <a:t>※</a:t>
                </a:r>
                <a:r>
                  <a:rPr lang="ja-JP" altLang="en-US" dirty="0"/>
                  <a:t>簡単のため</a:t>
                </a:r>
                <a14:m>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𝐷</m:t>
                        </m:r>
                      </m:e>
                      <m:sub>
                        <m:r>
                          <a:rPr lang="en-US" altLang="ja-JP" b="0" i="1" smtClean="0">
                            <a:latin typeface="Cambria Math" panose="02040503050406030204" pitchFamily="18" charset="0"/>
                          </a:rPr>
                          <m:t>𝑖</m:t>
                        </m:r>
                      </m:sub>
                    </m:sSub>
                    <m:r>
                      <a:rPr lang="en-US" altLang="ja-JP" b="0" i="1" smtClean="0">
                        <a:latin typeface="Cambria Math" panose="02040503050406030204" pitchFamily="18" charset="0"/>
                      </a:rPr>
                      <m:t>(</m:t>
                    </m:r>
                    <m:r>
                      <a:rPr lang="en-US" altLang="ja-JP" b="0" i="1" smtClean="0">
                        <a:latin typeface="Cambria Math" panose="02040503050406030204" pitchFamily="18" charset="0"/>
                      </a:rPr>
                      <m:t>𝑡</m:t>
                    </m:r>
                    <m:r>
                      <a:rPr lang="en-US" altLang="ja-JP" b="0" i="1" smtClean="0">
                        <a:latin typeface="Cambria Math" panose="02040503050406030204" pitchFamily="18" charset="0"/>
                      </a:rPr>
                      <m:t>)</m:t>
                    </m:r>
                  </m:oMath>
                </a14:m>
                <a:r>
                  <a:rPr kumimoji="1" lang="ja-JP" altLang="en-US" dirty="0" err="1"/>
                  <a:t>には</a:t>
                </a:r>
                <a:r>
                  <a:rPr kumimoji="1" lang="ja-JP" altLang="en-US" dirty="0"/>
                  <a:t>制限はなし→</a:t>
                </a:r>
                <a14:m>
                  <m:oMath xmlns:m="http://schemas.openxmlformats.org/officeDocument/2006/math">
                    <m:r>
                      <a:rPr kumimoji="1" lang="en-US" altLang="ja-JP" b="0" i="1" smtClean="0">
                        <a:latin typeface="Cambria Math" panose="02040503050406030204" pitchFamily="18" charset="0"/>
                      </a:rPr>
                      <m:t>𝑅</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𝑡</m:t>
                        </m:r>
                      </m:e>
                    </m:d>
                    <m:r>
                      <a:rPr kumimoji="1" lang="en-US" altLang="ja-JP" b="0" i="1" smtClean="0">
                        <a:latin typeface="Cambria Math" panose="02040503050406030204" pitchFamily="18" charset="0"/>
                      </a:rPr>
                      <m:t>=0</m:t>
                    </m:r>
                  </m:oMath>
                </a14:m>
                <a:r>
                  <a:rPr kumimoji="1" lang="ja-JP" altLang="en-US" dirty="0"/>
                  <a:t>と仮定</a:t>
                </a:r>
                <a:endParaRPr kumimoji="1" lang="en-US" altLang="ja-JP" dirty="0"/>
              </a:p>
            </p:txBody>
          </p:sp>
        </mc:Choice>
        <mc:Fallback xmlns="">
          <p:sp>
            <p:nvSpPr>
              <p:cNvPr id="3" name="コンテンツ プレースホルダー 2">
                <a:extLst>
                  <a:ext uri="{FF2B5EF4-FFF2-40B4-BE49-F238E27FC236}">
                    <a16:creationId xmlns:a16="http://schemas.microsoft.com/office/drawing/2014/main" id="{AB485309-AD04-451E-822B-657E7CE59FFA}"/>
                  </a:ext>
                </a:extLst>
              </p:cNvPr>
              <p:cNvSpPr>
                <a:spLocks noGrp="1" noRot="1" noChangeAspect="1" noMove="1" noResize="1" noEditPoints="1" noAdjustHandles="1" noChangeArrowheads="1" noChangeShapeType="1" noTextEdit="1"/>
              </p:cNvSpPr>
              <p:nvPr>
                <p:ph idx="1"/>
              </p:nvPr>
            </p:nvSpPr>
            <p:spPr>
              <a:xfrm>
                <a:off x="1097280" y="2104121"/>
                <a:ext cx="10276573" cy="3751247"/>
              </a:xfrm>
              <a:blipFill>
                <a:blip r:embed="rId2"/>
                <a:stretch>
                  <a:fillRect l="-593" t="-2110" b="-324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B1A720A2-BA8E-4DB3-B265-471CD9AF1160}"/>
                  </a:ext>
                </a:extLst>
              </p:cNvPr>
              <p:cNvSpPr txBox="1"/>
              <p:nvPr/>
            </p:nvSpPr>
            <p:spPr>
              <a:xfrm>
                <a:off x="8069179" y="2312669"/>
                <a:ext cx="2887579" cy="1200329"/>
              </a:xfrm>
              <a:prstGeom prst="rect">
                <a:avLst/>
              </a:prstGeom>
              <a:noFill/>
            </p:spPr>
            <p:txBody>
              <a:bodyPr wrap="square" rtlCol="0">
                <a:spAutoFit/>
              </a:bodyPr>
              <a:lstStyle/>
              <a:p>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𝐶</m:t>
                        </m:r>
                      </m:e>
                      <m:sub>
                        <m:r>
                          <a:rPr kumimoji="1" lang="en-US" altLang="ja-JP" b="0" i="1" smtClean="0">
                            <a:latin typeface="Cambria Math" panose="02040503050406030204" pitchFamily="18" charset="0"/>
                          </a:rPr>
                          <m:t>𝑖</m:t>
                        </m:r>
                      </m:sub>
                    </m:sSub>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𝑡</m:t>
                        </m:r>
                      </m:e>
                    </m:d>
                  </m:oMath>
                </a14:m>
                <a:r>
                  <a:rPr kumimoji="1" lang="ja-JP" altLang="en-US" dirty="0"/>
                  <a:t>：消費電力</a:t>
                </a:r>
                <a:endParaRPr kumimoji="1" lang="en-US" altLang="ja-JP" dirty="0"/>
              </a:p>
              <a:p>
                <a14:m>
                  <m:oMath xmlns:m="http://schemas.openxmlformats.org/officeDocument/2006/math">
                    <m:sSub>
                      <m:sSubPr>
                        <m:ctrlPr>
                          <a:rPr kumimoji="1" lang="en-US" altLang="ja-JP" i="1">
                            <a:latin typeface="Cambria Math" panose="02040503050406030204" pitchFamily="18" charset="0"/>
                          </a:rPr>
                        </m:ctrlPr>
                      </m:sSubPr>
                      <m:e>
                        <m:r>
                          <a:rPr kumimoji="1" lang="en-US" altLang="ja-JP" b="0" i="1" smtClean="0">
                            <a:latin typeface="Cambria Math" panose="02040503050406030204" pitchFamily="18" charset="0"/>
                          </a:rPr>
                          <m:t>𝐺</m:t>
                        </m:r>
                      </m:e>
                      <m:sub>
                        <m:r>
                          <a:rPr kumimoji="1" lang="en-US" altLang="ja-JP" i="1">
                            <a:latin typeface="Cambria Math" panose="02040503050406030204" pitchFamily="18" charset="0"/>
                          </a:rPr>
                          <m:t>𝑖</m:t>
                        </m:r>
                      </m:sub>
                    </m:sSub>
                    <m:d>
                      <m:dPr>
                        <m:ctrlPr>
                          <a:rPr kumimoji="1" lang="en-US" altLang="ja-JP" i="1">
                            <a:latin typeface="Cambria Math" panose="02040503050406030204" pitchFamily="18" charset="0"/>
                          </a:rPr>
                        </m:ctrlPr>
                      </m:dPr>
                      <m:e>
                        <m:r>
                          <a:rPr kumimoji="1" lang="en-US" altLang="ja-JP" i="1">
                            <a:latin typeface="Cambria Math" panose="02040503050406030204" pitchFamily="18" charset="0"/>
                          </a:rPr>
                          <m:t>𝑡</m:t>
                        </m:r>
                      </m:e>
                    </m:d>
                  </m:oMath>
                </a14:m>
                <a:r>
                  <a:rPr kumimoji="1" lang="ja-JP" altLang="en-US" dirty="0"/>
                  <a:t>：発電量</a:t>
                </a:r>
                <a:endParaRPr kumimoji="1" lang="en-US" altLang="ja-JP" dirty="0"/>
              </a:p>
              <a:p>
                <a14:m>
                  <m:oMath xmlns:m="http://schemas.openxmlformats.org/officeDocument/2006/math">
                    <m:sSub>
                      <m:sSubPr>
                        <m:ctrlPr>
                          <a:rPr kumimoji="1" lang="en-US" altLang="ja-JP" i="1">
                            <a:latin typeface="Cambria Math" panose="02040503050406030204" pitchFamily="18" charset="0"/>
                          </a:rPr>
                        </m:ctrlPr>
                      </m:sSubPr>
                      <m:e>
                        <m:r>
                          <a:rPr kumimoji="1" lang="en-US" altLang="ja-JP" b="0" i="1" smtClean="0">
                            <a:latin typeface="Cambria Math" panose="02040503050406030204" pitchFamily="18" charset="0"/>
                          </a:rPr>
                          <m:t>𝐷</m:t>
                        </m:r>
                      </m:e>
                      <m:sub>
                        <m:r>
                          <a:rPr kumimoji="1" lang="en-US" altLang="ja-JP" i="1">
                            <a:latin typeface="Cambria Math" panose="02040503050406030204" pitchFamily="18" charset="0"/>
                          </a:rPr>
                          <m:t>𝑖</m:t>
                        </m:r>
                      </m:sub>
                    </m:sSub>
                    <m:d>
                      <m:dPr>
                        <m:ctrlPr>
                          <a:rPr kumimoji="1" lang="en-US" altLang="ja-JP" i="1">
                            <a:latin typeface="Cambria Math" panose="02040503050406030204" pitchFamily="18" charset="0"/>
                          </a:rPr>
                        </m:ctrlPr>
                      </m:dPr>
                      <m:e>
                        <m:r>
                          <a:rPr kumimoji="1" lang="en-US" altLang="ja-JP" i="1">
                            <a:latin typeface="Cambria Math" panose="02040503050406030204" pitchFamily="18" charset="0"/>
                          </a:rPr>
                          <m:t>𝑡</m:t>
                        </m:r>
                      </m:e>
                    </m:d>
                  </m:oMath>
                </a14:m>
                <a:r>
                  <a:rPr kumimoji="1" lang="ja-JP" altLang="en-US" dirty="0"/>
                  <a:t>：蓄電池による放電量</a:t>
                </a:r>
                <a:endParaRPr kumimoji="1" lang="en-US" altLang="ja-JP" dirty="0"/>
              </a:p>
              <a:p>
                <a:endParaRPr kumimoji="1" lang="ja-JP" altLang="en-US" dirty="0"/>
              </a:p>
            </p:txBody>
          </p:sp>
        </mc:Choice>
        <mc:Fallback xmlns="">
          <p:sp>
            <p:nvSpPr>
              <p:cNvPr id="5" name="テキスト ボックス 4">
                <a:extLst>
                  <a:ext uri="{FF2B5EF4-FFF2-40B4-BE49-F238E27FC236}">
                    <a16:creationId xmlns:a16="http://schemas.microsoft.com/office/drawing/2014/main" id="{B1A720A2-BA8E-4DB3-B265-471CD9AF1160}"/>
                  </a:ext>
                </a:extLst>
              </p:cNvPr>
              <p:cNvSpPr txBox="1">
                <a:spLocks noRot="1" noChangeAspect="1" noMove="1" noResize="1" noEditPoints="1" noAdjustHandles="1" noChangeArrowheads="1" noChangeShapeType="1" noTextEdit="1"/>
              </p:cNvSpPr>
              <p:nvPr/>
            </p:nvSpPr>
            <p:spPr>
              <a:xfrm>
                <a:off x="8069179" y="2312669"/>
                <a:ext cx="2887579" cy="1200329"/>
              </a:xfrm>
              <a:prstGeom prst="rect">
                <a:avLst/>
              </a:prstGeom>
              <a:blipFill>
                <a:blip r:embed="rId3"/>
                <a:stretch>
                  <a:fillRect t="-406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7933150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452CE04-A02C-4DCB-A6C7-BCDA5BD86E82}"/>
              </a:ext>
            </a:extLst>
          </p:cNvPr>
          <p:cNvSpPr>
            <a:spLocks noGrp="1"/>
          </p:cNvSpPr>
          <p:nvPr>
            <p:ph type="title"/>
          </p:nvPr>
        </p:nvSpPr>
        <p:spPr/>
        <p:txBody>
          <a:bodyPr>
            <a:normAutofit/>
          </a:bodyPr>
          <a:lstStyle/>
          <a:p>
            <a:r>
              <a:rPr lang="ja-JP" altLang="en-US" sz="3200" dirty="0"/>
              <a:t>消費電力・発電量の時系列データの例</a:t>
            </a:r>
            <a:r>
              <a:rPr lang="en-US" altLang="ja-JP" sz="3200" dirty="0"/>
              <a:t>(2019/2/21)</a:t>
            </a:r>
            <a:endParaRPr kumimoji="1" lang="ja-JP" altLang="en-US" sz="3200" dirty="0"/>
          </a:p>
        </p:txBody>
      </p:sp>
      <p:sp>
        <p:nvSpPr>
          <p:cNvPr id="8" name="テキスト ボックス 7">
            <a:extLst>
              <a:ext uri="{FF2B5EF4-FFF2-40B4-BE49-F238E27FC236}">
                <a16:creationId xmlns:a16="http://schemas.microsoft.com/office/drawing/2014/main" id="{8ACD44ED-D97C-4957-A9F0-65813D96BCD8}"/>
              </a:ext>
            </a:extLst>
          </p:cNvPr>
          <p:cNvSpPr txBox="1"/>
          <p:nvPr/>
        </p:nvSpPr>
        <p:spPr>
          <a:xfrm>
            <a:off x="3524385" y="2241883"/>
            <a:ext cx="1107996" cy="369332"/>
          </a:xfrm>
          <a:prstGeom prst="rect">
            <a:avLst/>
          </a:prstGeom>
          <a:noFill/>
        </p:spPr>
        <p:txBody>
          <a:bodyPr wrap="none" rtlCol="0">
            <a:spAutoFit/>
          </a:bodyPr>
          <a:lstStyle/>
          <a:p>
            <a:r>
              <a:rPr kumimoji="1" lang="ja-JP" altLang="en-US" dirty="0"/>
              <a:t>消費電力</a:t>
            </a:r>
          </a:p>
        </p:txBody>
      </p:sp>
      <p:sp>
        <p:nvSpPr>
          <p:cNvPr id="9" name="テキスト ボックス 8">
            <a:extLst>
              <a:ext uri="{FF2B5EF4-FFF2-40B4-BE49-F238E27FC236}">
                <a16:creationId xmlns:a16="http://schemas.microsoft.com/office/drawing/2014/main" id="{562DCF59-4133-4DF8-AFDB-EB09E48BA0C4}"/>
              </a:ext>
            </a:extLst>
          </p:cNvPr>
          <p:cNvSpPr txBox="1"/>
          <p:nvPr/>
        </p:nvSpPr>
        <p:spPr>
          <a:xfrm>
            <a:off x="7741803" y="2241883"/>
            <a:ext cx="877163" cy="369332"/>
          </a:xfrm>
          <a:prstGeom prst="rect">
            <a:avLst/>
          </a:prstGeom>
          <a:noFill/>
        </p:spPr>
        <p:txBody>
          <a:bodyPr wrap="none" rtlCol="0">
            <a:spAutoFit/>
          </a:bodyPr>
          <a:lstStyle/>
          <a:p>
            <a:r>
              <a:rPr kumimoji="1" lang="ja-JP" altLang="en-US" dirty="0"/>
              <a:t>発電量</a:t>
            </a:r>
          </a:p>
        </p:txBody>
      </p:sp>
      <p:pic>
        <p:nvPicPr>
          <p:cNvPr id="4" name="図 3">
            <a:extLst>
              <a:ext uri="{FF2B5EF4-FFF2-40B4-BE49-F238E27FC236}">
                <a16:creationId xmlns:a16="http://schemas.microsoft.com/office/drawing/2014/main" id="{8E319579-FB44-41D1-9385-CA18A9D395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2958" y="2241883"/>
            <a:ext cx="9146084" cy="3658433"/>
          </a:xfrm>
          <a:prstGeom prst="rect">
            <a:avLst/>
          </a:prstGeom>
        </p:spPr>
      </p:pic>
      <p:sp>
        <p:nvSpPr>
          <p:cNvPr id="6" name="テキスト ボックス 5">
            <a:extLst>
              <a:ext uri="{FF2B5EF4-FFF2-40B4-BE49-F238E27FC236}">
                <a16:creationId xmlns:a16="http://schemas.microsoft.com/office/drawing/2014/main" id="{00772B00-6630-43C7-8606-3C97CD47A329}"/>
              </a:ext>
            </a:extLst>
          </p:cNvPr>
          <p:cNvSpPr txBox="1"/>
          <p:nvPr/>
        </p:nvSpPr>
        <p:spPr>
          <a:xfrm>
            <a:off x="2726199" y="1804955"/>
            <a:ext cx="2533057" cy="369332"/>
          </a:xfrm>
          <a:prstGeom prst="rect">
            <a:avLst/>
          </a:prstGeom>
          <a:noFill/>
        </p:spPr>
        <p:txBody>
          <a:bodyPr wrap="square" rtlCol="0">
            <a:spAutoFit/>
          </a:bodyPr>
          <a:lstStyle/>
          <a:p>
            <a:r>
              <a:rPr kumimoji="1" lang="ja-JP" altLang="en-US" dirty="0"/>
              <a:t>電力消費量の時間変化</a:t>
            </a:r>
          </a:p>
        </p:txBody>
      </p:sp>
      <p:sp>
        <p:nvSpPr>
          <p:cNvPr id="7" name="テキスト ボックス 6">
            <a:extLst>
              <a:ext uri="{FF2B5EF4-FFF2-40B4-BE49-F238E27FC236}">
                <a16:creationId xmlns:a16="http://schemas.microsoft.com/office/drawing/2014/main" id="{A5FE10B5-EB9E-46AF-B2F4-B2D25D911522}"/>
              </a:ext>
            </a:extLst>
          </p:cNvPr>
          <p:cNvSpPr txBox="1"/>
          <p:nvPr/>
        </p:nvSpPr>
        <p:spPr>
          <a:xfrm>
            <a:off x="7593632" y="1804955"/>
            <a:ext cx="2050667" cy="369332"/>
          </a:xfrm>
          <a:prstGeom prst="rect">
            <a:avLst/>
          </a:prstGeom>
          <a:noFill/>
        </p:spPr>
        <p:txBody>
          <a:bodyPr wrap="square" rtlCol="0">
            <a:spAutoFit/>
          </a:bodyPr>
          <a:lstStyle/>
          <a:p>
            <a:r>
              <a:rPr kumimoji="1" lang="ja-JP" altLang="en-US" dirty="0"/>
              <a:t>発電量の時間変化</a:t>
            </a:r>
          </a:p>
        </p:txBody>
      </p:sp>
    </p:spTree>
    <p:extLst>
      <p:ext uri="{BB962C8B-B14F-4D97-AF65-F5344CB8AC3E}">
        <p14:creationId xmlns:p14="http://schemas.microsoft.com/office/powerpoint/2010/main" val="32015619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図 10">
            <a:extLst>
              <a:ext uri="{FF2B5EF4-FFF2-40B4-BE49-F238E27FC236}">
                <a16:creationId xmlns:a16="http://schemas.microsoft.com/office/drawing/2014/main" id="{F7BE9EDB-16CC-4A10-BA0C-CBA3C15627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2958" y="2241883"/>
            <a:ext cx="9146084" cy="3658433"/>
          </a:xfrm>
          <a:prstGeom prst="rect">
            <a:avLst/>
          </a:prstGeom>
        </p:spPr>
      </p:pic>
      <p:sp>
        <p:nvSpPr>
          <p:cNvPr id="2" name="タイトル 1">
            <a:extLst>
              <a:ext uri="{FF2B5EF4-FFF2-40B4-BE49-F238E27FC236}">
                <a16:creationId xmlns:a16="http://schemas.microsoft.com/office/drawing/2014/main" id="{C452CE04-A02C-4DCB-A6C7-BCDA5BD86E82}"/>
              </a:ext>
            </a:extLst>
          </p:cNvPr>
          <p:cNvSpPr>
            <a:spLocks noGrp="1"/>
          </p:cNvSpPr>
          <p:nvPr>
            <p:ph type="title"/>
          </p:nvPr>
        </p:nvSpPr>
        <p:spPr/>
        <p:txBody>
          <a:bodyPr>
            <a:normAutofit/>
          </a:bodyPr>
          <a:lstStyle/>
          <a:p>
            <a:r>
              <a:rPr lang="ja-JP" altLang="en-US" sz="3200" dirty="0"/>
              <a:t>消費電力・発電量の時系列データの例</a:t>
            </a:r>
            <a:r>
              <a:rPr lang="en-US" altLang="ja-JP" sz="3200" dirty="0"/>
              <a:t>(2019/2/26)</a:t>
            </a:r>
            <a:endParaRPr kumimoji="1" lang="ja-JP" altLang="en-US" sz="3200" dirty="0"/>
          </a:p>
        </p:txBody>
      </p:sp>
      <p:sp>
        <p:nvSpPr>
          <p:cNvPr id="8" name="テキスト ボックス 7">
            <a:extLst>
              <a:ext uri="{FF2B5EF4-FFF2-40B4-BE49-F238E27FC236}">
                <a16:creationId xmlns:a16="http://schemas.microsoft.com/office/drawing/2014/main" id="{8ACD44ED-D97C-4957-A9F0-65813D96BCD8}"/>
              </a:ext>
            </a:extLst>
          </p:cNvPr>
          <p:cNvSpPr txBox="1"/>
          <p:nvPr/>
        </p:nvSpPr>
        <p:spPr>
          <a:xfrm>
            <a:off x="3524385" y="2241883"/>
            <a:ext cx="1107996" cy="369332"/>
          </a:xfrm>
          <a:prstGeom prst="rect">
            <a:avLst/>
          </a:prstGeom>
          <a:noFill/>
        </p:spPr>
        <p:txBody>
          <a:bodyPr wrap="none" rtlCol="0">
            <a:spAutoFit/>
          </a:bodyPr>
          <a:lstStyle/>
          <a:p>
            <a:r>
              <a:rPr kumimoji="1" lang="ja-JP" altLang="en-US" dirty="0"/>
              <a:t>消費電力</a:t>
            </a:r>
          </a:p>
        </p:txBody>
      </p:sp>
      <p:sp>
        <p:nvSpPr>
          <p:cNvPr id="9" name="テキスト ボックス 8">
            <a:extLst>
              <a:ext uri="{FF2B5EF4-FFF2-40B4-BE49-F238E27FC236}">
                <a16:creationId xmlns:a16="http://schemas.microsoft.com/office/drawing/2014/main" id="{562DCF59-4133-4DF8-AFDB-EB09E48BA0C4}"/>
              </a:ext>
            </a:extLst>
          </p:cNvPr>
          <p:cNvSpPr txBox="1"/>
          <p:nvPr/>
        </p:nvSpPr>
        <p:spPr>
          <a:xfrm>
            <a:off x="7741803" y="2241883"/>
            <a:ext cx="877163" cy="369332"/>
          </a:xfrm>
          <a:prstGeom prst="rect">
            <a:avLst/>
          </a:prstGeom>
          <a:noFill/>
        </p:spPr>
        <p:txBody>
          <a:bodyPr wrap="none" rtlCol="0">
            <a:spAutoFit/>
          </a:bodyPr>
          <a:lstStyle/>
          <a:p>
            <a:r>
              <a:rPr kumimoji="1" lang="ja-JP" altLang="en-US" dirty="0"/>
              <a:t>発電量</a:t>
            </a:r>
          </a:p>
        </p:txBody>
      </p:sp>
      <p:sp>
        <p:nvSpPr>
          <p:cNvPr id="6" name="テキスト ボックス 5">
            <a:extLst>
              <a:ext uri="{FF2B5EF4-FFF2-40B4-BE49-F238E27FC236}">
                <a16:creationId xmlns:a16="http://schemas.microsoft.com/office/drawing/2014/main" id="{1D1F2BB0-E2ED-4EB1-A512-642C9D7BB5ED}"/>
              </a:ext>
            </a:extLst>
          </p:cNvPr>
          <p:cNvSpPr txBox="1"/>
          <p:nvPr/>
        </p:nvSpPr>
        <p:spPr>
          <a:xfrm>
            <a:off x="2726199" y="1804955"/>
            <a:ext cx="2533057" cy="369332"/>
          </a:xfrm>
          <a:prstGeom prst="rect">
            <a:avLst/>
          </a:prstGeom>
          <a:noFill/>
        </p:spPr>
        <p:txBody>
          <a:bodyPr wrap="square" rtlCol="0">
            <a:spAutoFit/>
          </a:bodyPr>
          <a:lstStyle/>
          <a:p>
            <a:r>
              <a:rPr kumimoji="1" lang="ja-JP" altLang="en-US" dirty="0"/>
              <a:t>電力消費量の時間変化</a:t>
            </a:r>
          </a:p>
        </p:txBody>
      </p:sp>
      <p:sp>
        <p:nvSpPr>
          <p:cNvPr id="7" name="テキスト ボックス 6">
            <a:extLst>
              <a:ext uri="{FF2B5EF4-FFF2-40B4-BE49-F238E27FC236}">
                <a16:creationId xmlns:a16="http://schemas.microsoft.com/office/drawing/2014/main" id="{ED97F070-52D8-48C4-A2A7-C867CF4E0464}"/>
              </a:ext>
            </a:extLst>
          </p:cNvPr>
          <p:cNvSpPr txBox="1"/>
          <p:nvPr/>
        </p:nvSpPr>
        <p:spPr>
          <a:xfrm>
            <a:off x="7593632" y="1804955"/>
            <a:ext cx="2050667" cy="369332"/>
          </a:xfrm>
          <a:prstGeom prst="rect">
            <a:avLst/>
          </a:prstGeom>
          <a:noFill/>
        </p:spPr>
        <p:txBody>
          <a:bodyPr wrap="square" rtlCol="0">
            <a:spAutoFit/>
          </a:bodyPr>
          <a:lstStyle/>
          <a:p>
            <a:r>
              <a:rPr kumimoji="1" lang="ja-JP" altLang="en-US" dirty="0"/>
              <a:t>発電量の時間変化</a:t>
            </a:r>
          </a:p>
        </p:txBody>
      </p:sp>
    </p:spTree>
    <p:extLst>
      <p:ext uri="{BB962C8B-B14F-4D97-AF65-F5344CB8AC3E}">
        <p14:creationId xmlns:p14="http://schemas.microsoft.com/office/powerpoint/2010/main" val="26677875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452CE04-A02C-4DCB-A6C7-BCDA5BD86E82}"/>
              </a:ext>
            </a:extLst>
          </p:cNvPr>
          <p:cNvSpPr>
            <a:spLocks noGrp="1"/>
          </p:cNvSpPr>
          <p:nvPr>
            <p:ph type="title"/>
          </p:nvPr>
        </p:nvSpPr>
        <p:spPr/>
        <p:txBody>
          <a:bodyPr>
            <a:normAutofit/>
          </a:bodyPr>
          <a:lstStyle/>
          <a:p>
            <a:r>
              <a:rPr kumimoji="1" lang="ja-JP" altLang="en-US" sz="3200" dirty="0"/>
              <a:t>今回扱った手法</a:t>
            </a:r>
          </a:p>
        </p:txBody>
      </p:sp>
      <p:sp>
        <p:nvSpPr>
          <p:cNvPr id="3" name="コンテンツ プレースホルダー 2">
            <a:extLst>
              <a:ext uri="{FF2B5EF4-FFF2-40B4-BE49-F238E27FC236}">
                <a16:creationId xmlns:a16="http://schemas.microsoft.com/office/drawing/2014/main" id="{AB485309-AD04-451E-822B-657E7CE59FFA}"/>
              </a:ext>
            </a:extLst>
          </p:cNvPr>
          <p:cNvSpPr>
            <a:spLocks noGrp="1"/>
          </p:cNvSpPr>
          <p:nvPr>
            <p:ph idx="1"/>
          </p:nvPr>
        </p:nvSpPr>
        <p:spPr>
          <a:xfrm>
            <a:off x="1097280" y="2104121"/>
            <a:ext cx="10276573" cy="3751247"/>
          </a:xfrm>
        </p:spPr>
        <p:txBody>
          <a:bodyPr>
            <a:noAutofit/>
          </a:bodyPr>
          <a:lstStyle/>
          <a:p>
            <a:pPr>
              <a:lnSpc>
                <a:spcPct val="50000"/>
              </a:lnSpc>
              <a:buFont typeface="Wingdings" panose="05000000000000000000" pitchFamily="2" charset="2"/>
              <a:buChar char="l"/>
            </a:pPr>
            <a:r>
              <a:rPr kumimoji="1" lang="ja-JP" altLang="en-US" sz="1800" dirty="0"/>
              <a:t>逐次追跡法</a:t>
            </a:r>
            <a:endParaRPr kumimoji="1" lang="en-US" altLang="ja-JP" sz="1800" dirty="0"/>
          </a:p>
          <a:p>
            <a:pPr marL="0" indent="0">
              <a:lnSpc>
                <a:spcPct val="50000"/>
              </a:lnSpc>
              <a:buNone/>
            </a:pPr>
            <a:r>
              <a:rPr kumimoji="1" lang="ja-JP" altLang="en-US" sz="1800" dirty="0"/>
              <a:t>→変動が激しい場合有効</a:t>
            </a:r>
            <a:endParaRPr kumimoji="1" lang="en-US" altLang="ja-JP" sz="1800" dirty="0"/>
          </a:p>
          <a:p>
            <a:pPr>
              <a:lnSpc>
                <a:spcPct val="50000"/>
              </a:lnSpc>
              <a:buFont typeface="Wingdings" panose="05000000000000000000" pitchFamily="2" charset="2"/>
              <a:buChar char="l"/>
            </a:pPr>
            <a:endParaRPr lang="en-US" altLang="ja-JP" sz="1800" dirty="0"/>
          </a:p>
          <a:p>
            <a:pPr>
              <a:lnSpc>
                <a:spcPct val="50000"/>
              </a:lnSpc>
              <a:buFont typeface="Wingdings" panose="05000000000000000000" pitchFamily="2" charset="2"/>
              <a:buChar char="l"/>
            </a:pPr>
            <a:r>
              <a:rPr lang="ja-JP" altLang="en-US" sz="1800" dirty="0"/>
              <a:t>自己回帰モデル</a:t>
            </a:r>
            <a:endParaRPr lang="en-US" altLang="ja-JP" sz="1800" dirty="0"/>
          </a:p>
          <a:p>
            <a:pPr marL="0" indent="0">
              <a:lnSpc>
                <a:spcPct val="50000"/>
              </a:lnSpc>
              <a:buNone/>
            </a:pPr>
            <a:r>
              <a:rPr lang="ja-JP" altLang="en-US" sz="1800" dirty="0"/>
              <a:t>→変動が激しくない場合有効</a:t>
            </a:r>
            <a:endParaRPr lang="en-US" altLang="ja-JP" sz="1800" dirty="0"/>
          </a:p>
          <a:p>
            <a:pPr>
              <a:lnSpc>
                <a:spcPct val="50000"/>
              </a:lnSpc>
              <a:buFont typeface="Wingdings" panose="05000000000000000000" pitchFamily="2" charset="2"/>
              <a:buChar char="l"/>
            </a:pPr>
            <a:endParaRPr lang="en-US" altLang="ja-JP" sz="1800" dirty="0"/>
          </a:p>
          <a:p>
            <a:pPr>
              <a:lnSpc>
                <a:spcPct val="50000"/>
              </a:lnSpc>
              <a:buFont typeface="Wingdings" panose="05000000000000000000" pitchFamily="2" charset="2"/>
              <a:buChar char="l"/>
            </a:pPr>
            <a:r>
              <a:rPr lang="ja-JP" altLang="en-US" sz="1800" dirty="0"/>
              <a:t>ガウス過程回帰</a:t>
            </a:r>
            <a:endParaRPr lang="en-US" altLang="ja-JP" sz="1800" dirty="0"/>
          </a:p>
          <a:p>
            <a:pPr marL="0" indent="0">
              <a:lnSpc>
                <a:spcPct val="50000"/>
              </a:lnSpc>
              <a:buNone/>
            </a:pPr>
            <a:r>
              <a:rPr lang="ja-JP" altLang="en-US" sz="1800" dirty="0"/>
              <a:t>→逐次追跡法に劣る</a:t>
            </a:r>
            <a:endParaRPr lang="en-US" altLang="ja-JP" sz="1800" dirty="0"/>
          </a:p>
          <a:p>
            <a:pPr>
              <a:lnSpc>
                <a:spcPct val="50000"/>
              </a:lnSpc>
              <a:buFont typeface="Wingdings" panose="05000000000000000000" pitchFamily="2" charset="2"/>
              <a:buChar char="l"/>
            </a:pPr>
            <a:endParaRPr lang="en-US" altLang="ja-JP" sz="1800" dirty="0"/>
          </a:p>
          <a:p>
            <a:pPr>
              <a:lnSpc>
                <a:spcPct val="50000"/>
              </a:lnSpc>
              <a:buFont typeface="Wingdings" panose="05000000000000000000" pitchFamily="2" charset="2"/>
              <a:buChar char="l"/>
            </a:pPr>
            <a:r>
              <a:rPr lang="en-US" altLang="ja-JP" sz="1800" dirty="0"/>
              <a:t>LSTM (Long Short-Term Memory)</a:t>
            </a:r>
          </a:p>
          <a:p>
            <a:pPr marL="0" indent="0">
              <a:lnSpc>
                <a:spcPct val="50000"/>
              </a:lnSpc>
              <a:buNone/>
            </a:pPr>
            <a:r>
              <a:rPr lang="ja-JP" altLang="en-US" sz="1800" dirty="0"/>
              <a:t>→逐次追跡よりもわずかに良い成績</a:t>
            </a:r>
            <a:r>
              <a:rPr lang="en-US" altLang="ja-JP" sz="1800" dirty="0"/>
              <a:t>(</a:t>
            </a:r>
            <a:r>
              <a:rPr lang="ja-JP" altLang="en-US" sz="1800" dirty="0"/>
              <a:t>要検証</a:t>
            </a:r>
            <a:r>
              <a:rPr lang="en-US" altLang="ja-JP" sz="1800" dirty="0"/>
              <a:t>)</a:t>
            </a:r>
          </a:p>
        </p:txBody>
      </p:sp>
    </p:spTree>
    <p:extLst>
      <p:ext uri="{BB962C8B-B14F-4D97-AF65-F5344CB8AC3E}">
        <p14:creationId xmlns:p14="http://schemas.microsoft.com/office/powerpoint/2010/main" val="3897953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fade">
                                      <p:cBhvr>
                                        <p:cTn id="22" dur="500"/>
                                        <p:tgtEl>
                                          <p:spTgt spid="3">
                                            <p:txEl>
                                              <p:pRg st="7" end="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animEffect transition="in" filter="fade">
                                      <p:cBhvr>
                                        <p:cTn id="2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452CE04-A02C-4DCB-A6C7-BCDA5BD86E82}"/>
              </a:ext>
            </a:extLst>
          </p:cNvPr>
          <p:cNvSpPr>
            <a:spLocks noGrp="1"/>
          </p:cNvSpPr>
          <p:nvPr>
            <p:ph type="title"/>
          </p:nvPr>
        </p:nvSpPr>
        <p:spPr/>
        <p:txBody>
          <a:bodyPr>
            <a:normAutofit/>
          </a:bodyPr>
          <a:lstStyle/>
          <a:p>
            <a:r>
              <a:rPr kumimoji="1" lang="ja-JP" altLang="en-US" sz="3200" dirty="0"/>
              <a:t>逐次追跡法</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AB485309-AD04-451E-822B-657E7CE59FFA}"/>
                  </a:ext>
                </a:extLst>
              </p:cNvPr>
              <p:cNvSpPr>
                <a:spLocks noGrp="1"/>
              </p:cNvSpPr>
              <p:nvPr>
                <p:ph idx="1"/>
              </p:nvPr>
            </p:nvSpPr>
            <p:spPr>
              <a:xfrm>
                <a:off x="1097280" y="2104121"/>
                <a:ext cx="10276573" cy="3751247"/>
              </a:xfrm>
            </p:spPr>
            <p:txBody>
              <a:bodyPr/>
              <a:lstStyle/>
              <a:p>
                <a:pPr marL="0" indent="0">
                  <a:buNone/>
                </a:pPr>
                <a:r>
                  <a:rPr lang="ja-JP" altLang="en-US" dirty="0"/>
                  <a:t>予測値は時刻</a:t>
                </a:r>
                <a14:m>
                  <m:oMath xmlns:m="http://schemas.openxmlformats.org/officeDocument/2006/math">
                    <m:r>
                      <a:rPr lang="en-US" altLang="ja-JP" b="0" i="1" smtClean="0">
                        <a:latin typeface="Cambria Math" panose="02040503050406030204" pitchFamily="18" charset="0"/>
                      </a:rPr>
                      <m:t>𝑡</m:t>
                    </m:r>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𝑡</m:t>
                        </m:r>
                      </m:e>
                      <m:sub>
                        <m:r>
                          <a:rPr lang="en-US" altLang="ja-JP" b="0" i="1" smtClean="0">
                            <a:latin typeface="Cambria Math" panose="02040503050406030204" pitchFamily="18" charset="0"/>
                          </a:rPr>
                          <m:t>0</m:t>
                        </m:r>
                      </m:sub>
                    </m:sSub>
                  </m:oMath>
                </a14:m>
                <a:r>
                  <a:rPr lang="ja-JP" altLang="en-US" dirty="0"/>
                  <a:t>における観測値をそのまま利用：</a:t>
                </a:r>
                <a14:m>
                  <m:oMath xmlns:m="http://schemas.openxmlformats.org/officeDocument/2006/math">
                    <m:sSub>
                      <m:sSubPr>
                        <m:ctrlPr>
                          <a:rPr lang="en-US" altLang="ja-JP" b="0" i="1" smtClean="0">
                            <a:latin typeface="Cambria Math" panose="02040503050406030204" pitchFamily="18" charset="0"/>
                          </a:rPr>
                        </m:ctrlPr>
                      </m:sSubPr>
                      <m:e>
                        <m:acc>
                          <m:accPr>
                            <m:chr m:val="̃"/>
                            <m:ctrlPr>
                              <a:rPr lang="en-US" altLang="ja-JP" b="0" i="1" smtClean="0">
                                <a:latin typeface="Cambria Math" panose="02040503050406030204" pitchFamily="18" charset="0"/>
                              </a:rPr>
                            </m:ctrlPr>
                          </m:accPr>
                          <m:e>
                            <m:r>
                              <a:rPr lang="en-US" altLang="ja-JP" b="0" i="1" smtClean="0">
                                <a:latin typeface="Cambria Math" panose="02040503050406030204" pitchFamily="18" charset="0"/>
                              </a:rPr>
                              <m:t>𝑥</m:t>
                            </m:r>
                          </m:e>
                        </m:acc>
                      </m:e>
                      <m:sub>
                        <m:r>
                          <a:rPr lang="en-US" altLang="ja-JP" b="0" i="1" smtClean="0">
                            <a:latin typeface="Cambria Math" panose="02040503050406030204" pitchFamily="18" charset="0"/>
                          </a:rPr>
                          <m:t>𝑡</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𝑡</m:t>
                        </m:r>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𝑡</m:t>
                            </m:r>
                          </m:e>
                          <m:sub>
                            <m:r>
                              <a:rPr lang="en-US" altLang="ja-JP" b="0" i="1" smtClean="0">
                                <a:latin typeface="Cambria Math" panose="02040503050406030204" pitchFamily="18" charset="0"/>
                              </a:rPr>
                              <m:t>0</m:t>
                            </m:r>
                          </m:sub>
                        </m:sSub>
                      </m:sub>
                    </m:sSub>
                  </m:oMath>
                </a14:m>
                <a:endParaRPr lang="en-US" altLang="ja-JP" dirty="0"/>
              </a:p>
              <a:p>
                <a:pPr marL="0" indent="0">
                  <a:buNone/>
                </a:pPr>
                <a:endParaRPr lang="en-US" altLang="ja-JP" dirty="0"/>
              </a:p>
            </p:txBody>
          </p:sp>
        </mc:Choice>
        <mc:Fallback xmlns="">
          <p:sp>
            <p:nvSpPr>
              <p:cNvPr id="3" name="コンテンツ プレースホルダー 2">
                <a:extLst>
                  <a:ext uri="{FF2B5EF4-FFF2-40B4-BE49-F238E27FC236}">
                    <a16:creationId xmlns:a16="http://schemas.microsoft.com/office/drawing/2014/main" id="{AB485309-AD04-451E-822B-657E7CE59FFA}"/>
                  </a:ext>
                </a:extLst>
              </p:cNvPr>
              <p:cNvSpPr>
                <a:spLocks noGrp="1" noRot="1" noChangeAspect="1" noMove="1" noResize="1" noEditPoints="1" noAdjustHandles="1" noChangeArrowheads="1" noChangeShapeType="1" noTextEdit="1"/>
              </p:cNvSpPr>
              <p:nvPr>
                <p:ph idx="1"/>
              </p:nvPr>
            </p:nvSpPr>
            <p:spPr>
              <a:xfrm>
                <a:off x="1097280" y="2104121"/>
                <a:ext cx="10276573" cy="3751247"/>
              </a:xfrm>
              <a:blipFill>
                <a:blip r:embed="rId2"/>
                <a:stretch>
                  <a:fillRect l="-1483" t="-1948"/>
                </a:stretch>
              </a:blipFill>
            </p:spPr>
            <p:txBody>
              <a:bodyPr/>
              <a:lstStyle/>
              <a:p>
                <a:r>
                  <a:rPr lang="ja-JP" altLang="en-US">
                    <a:noFill/>
                  </a:rPr>
                  <a:t> </a:t>
                </a:r>
              </a:p>
            </p:txBody>
          </p:sp>
        </mc:Fallback>
      </mc:AlternateContent>
      <p:pic>
        <p:nvPicPr>
          <p:cNvPr id="5" name="図 4">
            <a:extLst>
              <a:ext uri="{FF2B5EF4-FFF2-40B4-BE49-F238E27FC236}">
                <a16:creationId xmlns:a16="http://schemas.microsoft.com/office/drawing/2014/main" id="{31652C4A-1B07-4F78-997C-DABD63426D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7280" y="2913179"/>
            <a:ext cx="4492099" cy="3147852"/>
          </a:xfrm>
          <a:prstGeom prst="rect">
            <a:avLst/>
          </a:prstGeom>
        </p:spPr>
      </p:pic>
      <p:sp>
        <p:nvSpPr>
          <p:cNvPr id="6" name="矢印: 右カーブ 5">
            <a:extLst>
              <a:ext uri="{FF2B5EF4-FFF2-40B4-BE49-F238E27FC236}">
                <a16:creationId xmlns:a16="http://schemas.microsoft.com/office/drawing/2014/main" id="{838E8065-A584-47D7-884B-E9134748A9D8}"/>
              </a:ext>
            </a:extLst>
          </p:cNvPr>
          <p:cNvSpPr/>
          <p:nvPr/>
        </p:nvSpPr>
        <p:spPr>
          <a:xfrm rot="5232576">
            <a:off x="2667188" y="4084719"/>
            <a:ext cx="337352" cy="446103"/>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1" name="矢印: 右 10">
            <a:extLst>
              <a:ext uri="{FF2B5EF4-FFF2-40B4-BE49-F238E27FC236}">
                <a16:creationId xmlns:a16="http://schemas.microsoft.com/office/drawing/2014/main" id="{A1D6B2FC-AFF6-441B-97DB-60CC8CEC154B}"/>
              </a:ext>
            </a:extLst>
          </p:cNvPr>
          <p:cNvSpPr/>
          <p:nvPr/>
        </p:nvSpPr>
        <p:spPr>
          <a:xfrm>
            <a:off x="5903097" y="4095152"/>
            <a:ext cx="604214" cy="64807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aphicFrame>
        <p:nvGraphicFramePr>
          <p:cNvPr id="12" name="表 11">
            <a:extLst>
              <a:ext uri="{FF2B5EF4-FFF2-40B4-BE49-F238E27FC236}">
                <a16:creationId xmlns:a16="http://schemas.microsoft.com/office/drawing/2014/main" id="{9883936C-ED08-435C-A922-A861617FB5FD}"/>
              </a:ext>
            </a:extLst>
          </p:cNvPr>
          <p:cNvGraphicFramePr>
            <a:graphicFrameLocks noGrp="1"/>
          </p:cNvGraphicFramePr>
          <p:nvPr>
            <p:extLst>
              <p:ext uri="{D42A27DB-BD31-4B8C-83A1-F6EECF244321}">
                <p14:modId xmlns:p14="http://schemas.microsoft.com/office/powerpoint/2010/main" val="4178109194"/>
              </p:ext>
            </p:extLst>
          </p:nvPr>
        </p:nvGraphicFramePr>
        <p:xfrm>
          <a:off x="6892427" y="3796225"/>
          <a:ext cx="4638285" cy="1381760"/>
        </p:xfrm>
        <a:graphic>
          <a:graphicData uri="http://schemas.openxmlformats.org/drawingml/2006/table">
            <a:tbl>
              <a:tblPr firstRow="1" bandRow="1">
                <a:tableStyleId>{5C22544A-7EE6-4342-B048-85BDC9FD1C3A}</a:tableStyleId>
              </a:tblPr>
              <a:tblGrid>
                <a:gridCol w="1546095">
                  <a:extLst>
                    <a:ext uri="{9D8B030D-6E8A-4147-A177-3AD203B41FA5}">
                      <a16:colId xmlns:a16="http://schemas.microsoft.com/office/drawing/2014/main" val="1913265876"/>
                    </a:ext>
                  </a:extLst>
                </a:gridCol>
                <a:gridCol w="1546095">
                  <a:extLst>
                    <a:ext uri="{9D8B030D-6E8A-4147-A177-3AD203B41FA5}">
                      <a16:colId xmlns:a16="http://schemas.microsoft.com/office/drawing/2014/main" val="438326855"/>
                    </a:ext>
                  </a:extLst>
                </a:gridCol>
                <a:gridCol w="1546095">
                  <a:extLst>
                    <a:ext uri="{9D8B030D-6E8A-4147-A177-3AD203B41FA5}">
                      <a16:colId xmlns:a16="http://schemas.microsoft.com/office/drawing/2014/main" val="818997680"/>
                    </a:ext>
                  </a:extLst>
                </a:gridCol>
              </a:tblGrid>
              <a:tr h="370840">
                <a:tc>
                  <a:txBody>
                    <a:bodyPr/>
                    <a:lstStyle/>
                    <a:p>
                      <a:pPr algn="ctr"/>
                      <a:endParaRPr kumimoji="1" lang="ja-JP" altLang="en-US" dirty="0"/>
                    </a:p>
                  </a:txBody>
                  <a:tcPr/>
                </a:tc>
                <a:tc>
                  <a:txBody>
                    <a:bodyPr/>
                    <a:lstStyle/>
                    <a:p>
                      <a:pPr algn="ctr"/>
                      <a:r>
                        <a:rPr kumimoji="1" lang="ja-JP" altLang="en-US" dirty="0"/>
                        <a:t>消費電力誤差</a:t>
                      </a:r>
                      <a:r>
                        <a:rPr kumimoji="1" lang="en-US" altLang="ja-JP" dirty="0"/>
                        <a:t>(W/min)</a:t>
                      </a:r>
                      <a:endParaRPr kumimoji="1" lang="ja-JP" altLang="en-US" dirty="0"/>
                    </a:p>
                  </a:txBody>
                  <a:tcPr/>
                </a:tc>
                <a:tc>
                  <a:txBody>
                    <a:bodyPr/>
                    <a:lstStyle/>
                    <a:p>
                      <a:pPr algn="ctr"/>
                      <a:r>
                        <a:rPr kumimoji="1" lang="ja-JP" altLang="en-US" dirty="0"/>
                        <a:t>発電力誤差</a:t>
                      </a:r>
                      <a:r>
                        <a:rPr kumimoji="1" lang="en-US" altLang="ja-JP" dirty="0"/>
                        <a:t>(W/min)</a:t>
                      </a:r>
                      <a:endParaRPr kumimoji="1" lang="ja-JP" altLang="en-US" dirty="0"/>
                    </a:p>
                  </a:txBody>
                  <a:tcPr/>
                </a:tc>
                <a:extLst>
                  <a:ext uri="{0D108BD9-81ED-4DB2-BD59-A6C34878D82A}">
                    <a16:rowId xmlns:a16="http://schemas.microsoft.com/office/drawing/2014/main" val="1753892868"/>
                  </a:ext>
                </a:extLst>
              </a:tr>
              <a:tr h="370840">
                <a:tc>
                  <a:txBody>
                    <a:bodyPr/>
                    <a:lstStyle/>
                    <a:p>
                      <a:pPr algn="ctr"/>
                      <a:r>
                        <a:rPr kumimoji="1" lang="en-US" altLang="ja-JP" dirty="0"/>
                        <a:t>2019/2/21</a:t>
                      </a:r>
                      <a:endParaRPr kumimoji="1" lang="ja-JP" altLang="en-US" dirty="0"/>
                    </a:p>
                  </a:txBody>
                  <a:tcPr/>
                </a:tc>
                <a:tc>
                  <a:txBody>
                    <a:bodyPr/>
                    <a:lstStyle/>
                    <a:p>
                      <a:pPr algn="ctr"/>
                      <a:r>
                        <a:rPr kumimoji="1" lang="en-US" altLang="ja-JP" dirty="0"/>
                        <a:t>50.40</a:t>
                      </a:r>
                      <a:endParaRPr kumimoji="1" lang="ja-JP" altLang="en-US" dirty="0"/>
                    </a:p>
                  </a:txBody>
                  <a:tcPr/>
                </a:tc>
                <a:tc>
                  <a:txBody>
                    <a:bodyPr/>
                    <a:lstStyle/>
                    <a:p>
                      <a:pPr algn="ctr"/>
                      <a:r>
                        <a:rPr kumimoji="1" lang="en-US" altLang="ja-JP" dirty="0"/>
                        <a:t>22.09</a:t>
                      </a:r>
                      <a:endParaRPr kumimoji="1" lang="ja-JP" altLang="en-US" dirty="0"/>
                    </a:p>
                  </a:txBody>
                  <a:tcPr/>
                </a:tc>
                <a:extLst>
                  <a:ext uri="{0D108BD9-81ED-4DB2-BD59-A6C34878D82A}">
                    <a16:rowId xmlns:a16="http://schemas.microsoft.com/office/drawing/2014/main" val="2879101299"/>
                  </a:ext>
                </a:extLst>
              </a:tr>
              <a:tr h="370840">
                <a:tc>
                  <a:txBody>
                    <a:bodyPr/>
                    <a:lstStyle/>
                    <a:p>
                      <a:pPr algn="ctr"/>
                      <a:r>
                        <a:rPr kumimoji="1" lang="en-US" altLang="ja-JP" dirty="0"/>
                        <a:t>2019/2/26</a:t>
                      </a:r>
                    </a:p>
                  </a:txBody>
                  <a:tcPr/>
                </a:tc>
                <a:tc>
                  <a:txBody>
                    <a:bodyPr/>
                    <a:lstStyle/>
                    <a:p>
                      <a:pPr algn="ctr"/>
                      <a:r>
                        <a:rPr kumimoji="1" lang="en-US" altLang="ja-JP" dirty="0"/>
                        <a:t>46.07</a:t>
                      </a:r>
                      <a:endParaRPr kumimoji="1" lang="ja-JP" altLang="en-US" dirty="0"/>
                    </a:p>
                  </a:txBody>
                  <a:tcPr/>
                </a:tc>
                <a:tc>
                  <a:txBody>
                    <a:bodyPr/>
                    <a:lstStyle/>
                    <a:p>
                      <a:pPr algn="ctr"/>
                      <a:r>
                        <a:rPr kumimoji="1" lang="en-US" altLang="ja-JP" dirty="0"/>
                        <a:t>18.55</a:t>
                      </a:r>
                    </a:p>
                  </a:txBody>
                  <a:tcPr/>
                </a:tc>
                <a:extLst>
                  <a:ext uri="{0D108BD9-81ED-4DB2-BD59-A6C34878D82A}">
                    <a16:rowId xmlns:a16="http://schemas.microsoft.com/office/drawing/2014/main" val="491115703"/>
                  </a:ext>
                </a:extLst>
              </a:tr>
            </a:tbl>
          </a:graphicData>
        </a:graphic>
      </p:graphicFrame>
    </p:spTree>
    <p:extLst>
      <p:ext uri="{BB962C8B-B14F-4D97-AF65-F5344CB8AC3E}">
        <p14:creationId xmlns:p14="http://schemas.microsoft.com/office/powerpoint/2010/main" val="27046436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図 13">
            <a:extLst>
              <a:ext uri="{FF2B5EF4-FFF2-40B4-BE49-F238E27FC236}">
                <a16:creationId xmlns:a16="http://schemas.microsoft.com/office/drawing/2014/main" id="{1904DA70-D13D-4F50-8AB7-5B1C9FC741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3414" y="3191197"/>
            <a:ext cx="4480490" cy="2986993"/>
          </a:xfrm>
          <a:prstGeom prst="rect">
            <a:avLst/>
          </a:prstGeom>
        </p:spPr>
      </p:pic>
      <p:sp>
        <p:nvSpPr>
          <p:cNvPr id="2" name="タイトル 1">
            <a:extLst>
              <a:ext uri="{FF2B5EF4-FFF2-40B4-BE49-F238E27FC236}">
                <a16:creationId xmlns:a16="http://schemas.microsoft.com/office/drawing/2014/main" id="{C452CE04-A02C-4DCB-A6C7-BCDA5BD86E82}"/>
              </a:ext>
            </a:extLst>
          </p:cNvPr>
          <p:cNvSpPr>
            <a:spLocks noGrp="1"/>
          </p:cNvSpPr>
          <p:nvPr>
            <p:ph type="title"/>
          </p:nvPr>
        </p:nvSpPr>
        <p:spPr/>
        <p:txBody>
          <a:bodyPr>
            <a:normAutofit/>
          </a:bodyPr>
          <a:lstStyle/>
          <a:p>
            <a:r>
              <a:rPr kumimoji="1" lang="ja-JP" altLang="en-US" sz="3200" dirty="0"/>
              <a:t>自己回帰モデル</a:t>
            </a:r>
            <a:r>
              <a:rPr kumimoji="1" lang="en-US" altLang="ja-JP" sz="3200" dirty="0"/>
              <a:t>(</a:t>
            </a:r>
            <a:r>
              <a:rPr kumimoji="1" lang="ja-JP" altLang="en-US" sz="3200" dirty="0"/>
              <a:t>定数項のみ</a:t>
            </a:r>
            <a:r>
              <a:rPr lang="en-US" altLang="ja-JP" sz="3200" dirty="0"/>
              <a:t>)</a:t>
            </a:r>
            <a:endParaRPr kumimoji="1" lang="ja-JP" altLang="en-US" sz="3200"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AB485309-AD04-451E-822B-657E7CE59FFA}"/>
                  </a:ext>
                </a:extLst>
              </p:cNvPr>
              <p:cNvSpPr>
                <a:spLocks noGrp="1"/>
              </p:cNvSpPr>
              <p:nvPr>
                <p:ph idx="1"/>
              </p:nvPr>
            </p:nvSpPr>
            <p:spPr>
              <a:xfrm>
                <a:off x="1097280" y="1877699"/>
                <a:ext cx="10276573" cy="1112520"/>
              </a:xfrm>
            </p:spPr>
            <p:txBody>
              <a:bodyPr/>
              <a:lstStyle/>
              <a:p>
                <a:pPr marL="0" indent="0">
                  <a:buNone/>
                </a:pPr>
                <a:r>
                  <a:rPr lang="ja-JP" altLang="en-US" dirty="0"/>
                  <a:t>時刻</a:t>
                </a:r>
                <a14:m>
                  <m:oMath xmlns:m="http://schemas.openxmlformats.org/officeDocument/2006/math">
                    <m:r>
                      <a:rPr lang="en-US" altLang="ja-JP" b="0" i="1" smtClean="0">
                        <a:latin typeface="Cambria Math" panose="02040503050406030204" pitchFamily="18" charset="0"/>
                      </a:rPr>
                      <m:t>𝑡</m:t>
                    </m:r>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𝑡</m:t>
                        </m:r>
                      </m:e>
                      <m:sub>
                        <m:r>
                          <a:rPr lang="en-US" altLang="ja-JP" b="0" i="1" smtClean="0">
                            <a:latin typeface="Cambria Math" panose="02040503050406030204" pitchFamily="18" charset="0"/>
                          </a:rPr>
                          <m:t>0</m:t>
                        </m:r>
                      </m:sub>
                    </m:sSub>
                  </m:oMath>
                </a14:m>
                <a:r>
                  <a:rPr lang="ja-JP" altLang="en-US" dirty="0"/>
                  <a:t>における観測値に修正項</a:t>
                </a:r>
                <a14:m>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𝜖</m:t>
                        </m:r>
                      </m:e>
                      <m:sub>
                        <m:r>
                          <a:rPr lang="en-US" altLang="ja-JP" b="0" i="1" smtClean="0">
                            <a:latin typeface="Cambria Math" panose="02040503050406030204" pitchFamily="18" charset="0"/>
                          </a:rPr>
                          <m:t>𝑡</m:t>
                        </m:r>
                      </m:sub>
                    </m:sSub>
                  </m:oMath>
                </a14:m>
                <a:r>
                  <a:rPr lang="ja-JP" altLang="en-US" dirty="0"/>
                  <a:t>を加える：</a:t>
                </a:r>
                <a14:m>
                  <m:oMath xmlns:m="http://schemas.openxmlformats.org/officeDocument/2006/math">
                    <m:sSub>
                      <m:sSubPr>
                        <m:ctrlPr>
                          <a:rPr lang="en-US" altLang="ja-JP" b="0" i="1" smtClean="0">
                            <a:latin typeface="Cambria Math" panose="02040503050406030204" pitchFamily="18" charset="0"/>
                          </a:rPr>
                        </m:ctrlPr>
                      </m:sSubPr>
                      <m:e>
                        <m:acc>
                          <m:accPr>
                            <m:chr m:val="̃"/>
                            <m:ctrlPr>
                              <a:rPr lang="en-US" altLang="ja-JP" b="0" i="1" smtClean="0">
                                <a:latin typeface="Cambria Math" panose="02040503050406030204" pitchFamily="18" charset="0"/>
                              </a:rPr>
                            </m:ctrlPr>
                          </m:accPr>
                          <m:e>
                            <m:r>
                              <a:rPr lang="en-US" altLang="ja-JP" b="0" i="1" smtClean="0">
                                <a:latin typeface="Cambria Math" panose="02040503050406030204" pitchFamily="18" charset="0"/>
                              </a:rPr>
                              <m:t>𝑥</m:t>
                            </m:r>
                          </m:e>
                        </m:acc>
                      </m:e>
                      <m:sub>
                        <m:r>
                          <a:rPr lang="en-US" altLang="ja-JP" b="0" i="1" smtClean="0">
                            <a:latin typeface="Cambria Math" panose="02040503050406030204" pitchFamily="18" charset="0"/>
                          </a:rPr>
                          <m:t>𝑡</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𝑡</m:t>
                        </m:r>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𝑡</m:t>
                            </m:r>
                          </m:e>
                          <m:sub>
                            <m:r>
                              <a:rPr lang="en-US" altLang="ja-JP" b="0" i="1" smtClean="0">
                                <a:latin typeface="Cambria Math" panose="02040503050406030204" pitchFamily="18" charset="0"/>
                              </a:rPr>
                              <m:t>0</m:t>
                            </m:r>
                          </m:sub>
                        </m:sSub>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𝜖</m:t>
                        </m:r>
                      </m:e>
                      <m:sub>
                        <m:r>
                          <a:rPr lang="en-US" altLang="ja-JP" b="0" i="1" smtClean="0">
                            <a:latin typeface="Cambria Math" panose="02040503050406030204" pitchFamily="18" charset="0"/>
                          </a:rPr>
                          <m:t>𝑡</m:t>
                        </m:r>
                      </m:sub>
                    </m:sSub>
                  </m:oMath>
                </a14:m>
                <a:endParaRPr lang="en-US" altLang="ja-JP" dirty="0"/>
              </a:p>
              <a:p>
                <a:pPr marL="0" indent="0">
                  <a:buNone/>
                </a:pPr>
                <a:r>
                  <a:rPr lang="ja-JP" altLang="en-US" dirty="0"/>
                  <a:t>ただし</a:t>
                </a:r>
                <a14:m>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𝜖</m:t>
                        </m:r>
                      </m:e>
                      <m:sub>
                        <m:r>
                          <a:rPr lang="en-US" altLang="ja-JP" b="0" i="1" smtClean="0">
                            <a:latin typeface="Cambria Math" panose="02040503050406030204" pitchFamily="18" charset="0"/>
                          </a:rPr>
                          <m:t>𝑡</m:t>
                        </m:r>
                      </m:sub>
                    </m:sSub>
                  </m:oMath>
                </a14:m>
                <a:r>
                  <a:rPr lang="ja-JP" altLang="en-US" dirty="0"/>
                  <a:t>は</a:t>
                </a:r>
                <a14:m>
                  <m:oMath xmlns:m="http://schemas.openxmlformats.org/officeDocument/2006/math">
                    <m:nary>
                      <m:naryPr>
                        <m:chr m:val="∑"/>
                        <m:ctrlPr>
                          <a:rPr lang="en-US" altLang="ja-JP" b="0" i="1" smtClean="0">
                            <a:latin typeface="Cambria Math" panose="02040503050406030204" pitchFamily="18" charset="0"/>
                          </a:rPr>
                        </m:ctrlPr>
                      </m:naryPr>
                      <m:sub>
                        <m:sSup>
                          <m:sSupPr>
                            <m:ctrlPr>
                              <a:rPr lang="en-US" altLang="ja-JP" i="1">
                                <a:latin typeface="Cambria Math" panose="02040503050406030204" pitchFamily="18" charset="0"/>
                              </a:rPr>
                            </m:ctrlPr>
                          </m:sSupPr>
                          <m:e>
                            <m:r>
                              <a:rPr lang="en-US" altLang="ja-JP" i="1">
                                <a:latin typeface="Cambria Math" panose="02040503050406030204" pitchFamily="18" charset="0"/>
                              </a:rPr>
                              <m:t>𝑡</m:t>
                            </m:r>
                          </m:e>
                          <m:sup>
                            <m:r>
                              <a:rPr lang="en-US" altLang="ja-JP" i="1">
                                <a:latin typeface="Cambria Math" panose="02040503050406030204" pitchFamily="18" charset="0"/>
                              </a:rPr>
                              <m:t>′</m:t>
                            </m:r>
                          </m:sup>
                        </m:sSup>
                        <m:r>
                          <a:rPr lang="en-US" altLang="ja-JP" i="1">
                            <a:latin typeface="Cambria Math" panose="02040503050406030204" pitchFamily="18" charset="0"/>
                          </a:rPr>
                          <m:t>=</m:t>
                        </m:r>
                        <m:r>
                          <a:rPr lang="en-US" altLang="ja-JP" i="1">
                            <a:latin typeface="Cambria Math" panose="02040503050406030204" pitchFamily="18" charset="0"/>
                          </a:rPr>
                          <m:t>𝑡</m:t>
                        </m:r>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𝑡</m:t>
                            </m:r>
                          </m:e>
                          <m:sub>
                            <m:r>
                              <a:rPr lang="en-US" altLang="ja-JP" i="1">
                                <a:latin typeface="Cambria Math" panose="02040503050406030204" pitchFamily="18" charset="0"/>
                              </a:rPr>
                              <m:t>0</m:t>
                            </m:r>
                          </m:sub>
                        </m:sSub>
                        <m:r>
                          <a:rPr lang="en-US" altLang="ja-JP" i="1">
                            <a:latin typeface="Cambria Math" panose="02040503050406030204" pitchFamily="18" charset="0"/>
                          </a:rPr>
                          <m:t>−</m:t>
                        </m:r>
                        <m:r>
                          <a:rPr lang="en-US" altLang="ja-JP" i="1">
                            <a:latin typeface="Cambria Math" panose="02040503050406030204" pitchFamily="18" charset="0"/>
                          </a:rPr>
                          <m:t>𝑀</m:t>
                        </m:r>
                        <m:r>
                          <a:rPr lang="en-US" altLang="ja-JP" i="1">
                            <a:latin typeface="Cambria Math" panose="02040503050406030204" pitchFamily="18" charset="0"/>
                          </a:rPr>
                          <m:t>+1</m:t>
                        </m:r>
                      </m:sub>
                      <m:sup>
                        <m:r>
                          <a:rPr lang="en-US" altLang="ja-JP" b="0" i="1" smtClean="0">
                            <a:latin typeface="Cambria Math" panose="02040503050406030204" pitchFamily="18" charset="0"/>
                          </a:rPr>
                          <m:t>𝑡</m:t>
                        </m:r>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𝑡</m:t>
                            </m:r>
                          </m:e>
                          <m:sub>
                            <m:r>
                              <a:rPr lang="en-US" altLang="ja-JP" b="0" i="1" smtClean="0">
                                <a:latin typeface="Cambria Math" panose="02040503050406030204" pitchFamily="18" charset="0"/>
                              </a:rPr>
                              <m:t>0</m:t>
                            </m:r>
                          </m:sub>
                        </m:sSub>
                      </m:sup>
                      <m:e>
                        <m:sSup>
                          <m:sSupPr>
                            <m:ctrlPr>
                              <a:rPr lang="en-US" altLang="ja-JP" b="0" i="1" smtClean="0">
                                <a:latin typeface="Cambria Math" panose="02040503050406030204" pitchFamily="18" charset="0"/>
                              </a:rPr>
                            </m:ctrlPr>
                          </m:sSupPr>
                          <m:e>
                            <m:d>
                              <m:dPr>
                                <m:ctrlPr>
                                  <a:rPr lang="en-US" altLang="ja-JP" b="0" i="1" smtClean="0">
                                    <a:latin typeface="Cambria Math" panose="02040503050406030204" pitchFamily="18" charset="0"/>
                                  </a:rPr>
                                </m:ctrlPr>
                              </m:dPr>
                              <m:e>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𝑥</m:t>
                                    </m:r>
                                  </m:e>
                                  <m:sub>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𝑡</m:t>
                                        </m:r>
                                      </m:e>
                                      <m:sup>
                                        <m:r>
                                          <a:rPr lang="en-US" altLang="ja-JP" b="0" i="1" smtClean="0">
                                            <a:latin typeface="Cambria Math" panose="02040503050406030204" pitchFamily="18" charset="0"/>
                                          </a:rPr>
                                          <m:t>′</m:t>
                                        </m:r>
                                      </m:sup>
                                    </m:sSup>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acc>
                                      <m:accPr>
                                        <m:chr m:val="̃"/>
                                        <m:ctrlPr>
                                          <a:rPr lang="en-US" altLang="ja-JP" b="0" i="1" smtClean="0">
                                            <a:latin typeface="Cambria Math" panose="02040503050406030204" pitchFamily="18" charset="0"/>
                                          </a:rPr>
                                        </m:ctrlPr>
                                      </m:accPr>
                                      <m:e>
                                        <m:r>
                                          <a:rPr lang="en-US" altLang="ja-JP" b="0" i="1" smtClean="0">
                                            <a:latin typeface="Cambria Math" panose="02040503050406030204" pitchFamily="18" charset="0"/>
                                          </a:rPr>
                                          <m:t>𝑥</m:t>
                                        </m:r>
                                      </m:e>
                                    </m:acc>
                                  </m:e>
                                  <m:sub>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𝑡</m:t>
                                        </m:r>
                                      </m:e>
                                      <m:sup>
                                        <m:r>
                                          <a:rPr lang="en-US" altLang="ja-JP" b="0" i="1" smtClean="0">
                                            <a:latin typeface="Cambria Math" panose="02040503050406030204" pitchFamily="18" charset="0"/>
                                          </a:rPr>
                                          <m:t>′</m:t>
                                        </m:r>
                                      </m:sup>
                                    </m:sSup>
                                  </m:sub>
                                </m:sSub>
                              </m:e>
                            </m:d>
                          </m:e>
                          <m:sup>
                            <m:r>
                              <a:rPr lang="en-US" altLang="ja-JP" b="0" i="1" smtClean="0">
                                <a:latin typeface="Cambria Math" panose="02040503050406030204" pitchFamily="18" charset="0"/>
                              </a:rPr>
                              <m:t>2</m:t>
                            </m:r>
                          </m:sup>
                        </m:sSup>
                      </m:e>
                    </m:nary>
                  </m:oMath>
                </a14:m>
                <a:r>
                  <a:rPr lang="ja-JP" altLang="en-US" dirty="0"/>
                  <a:t>を最小化するように決める</a:t>
                </a:r>
                <a:endParaRPr lang="en-US" altLang="ja-JP" dirty="0"/>
              </a:p>
              <a:p>
                <a:pPr marL="0" indent="0">
                  <a:buNone/>
                </a:pPr>
                <a:endParaRPr lang="en-US" altLang="ja-JP" dirty="0"/>
              </a:p>
              <a:p>
                <a:pPr marL="0" indent="0">
                  <a:buNone/>
                </a:pPr>
                <a:endParaRPr lang="en-US" altLang="ja-JP" dirty="0"/>
              </a:p>
            </p:txBody>
          </p:sp>
        </mc:Choice>
        <mc:Fallback xmlns="">
          <p:sp>
            <p:nvSpPr>
              <p:cNvPr id="3" name="コンテンツ プレースホルダー 2">
                <a:extLst>
                  <a:ext uri="{FF2B5EF4-FFF2-40B4-BE49-F238E27FC236}">
                    <a16:creationId xmlns:a16="http://schemas.microsoft.com/office/drawing/2014/main" id="{AB485309-AD04-451E-822B-657E7CE59FFA}"/>
                  </a:ext>
                </a:extLst>
              </p:cNvPr>
              <p:cNvSpPr>
                <a:spLocks noGrp="1" noRot="1" noChangeAspect="1" noMove="1" noResize="1" noEditPoints="1" noAdjustHandles="1" noChangeArrowheads="1" noChangeShapeType="1" noTextEdit="1"/>
              </p:cNvSpPr>
              <p:nvPr>
                <p:ph idx="1"/>
              </p:nvPr>
            </p:nvSpPr>
            <p:spPr>
              <a:xfrm>
                <a:off x="1097280" y="1877699"/>
                <a:ext cx="10276573" cy="1112520"/>
              </a:xfrm>
              <a:blipFill>
                <a:blip r:embed="rId3"/>
                <a:stretch>
                  <a:fillRect l="-1483" t="-6557" b="-45902"/>
                </a:stretch>
              </a:blipFill>
            </p:spPr>
            <p:txBody>
              <a:bodyPr/>
              <a:lstStyle/>
              <a:p>
                <a:r>
                  <a:rPr lang="ja-JP" altLang="en-US">
                    <a:noFill/>
                  </a:rPr>
                  <a:t> </a:t>
                </a:r>
              </a:p>
            </p:txBody>
          </p:sp>
        </mc:Fallback>
      </mc:AlternateContent>
      <p:sp>
        <p:nvSpPr>
          <p:cNvPr id="6" name="矢印: 右カーブ 5">
            <a:extLst>
              <a:ext uri="{FF2B5EF4-FFF2-40B4-BE49-F238E27FC236}">
                <a16:creationId xmlns:a16="http://schemas.microsoft.com/office/drawing/2014/main" id="{838E8065-A584-47D7-884B-E9134748A9D8}"/>
              </a:ext>
            </a:extLst>
          </p:cNvPr>
          <p:cNvSpPr/>
          <p:nvPr/>
        </p:nvSpPr>
        <p:spPr>
          <a:xfrm rot="5400000">
            <a:off x="2833085" y="4139107"/>
            <a:ext cx="337352" cy="446103"/>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aphicFrame>
        <p:nvGraphicFramePr>
          <p:cNvPr id="10" name="表 9">
            <a:extLst>
              <a:ext uri="{FF2B5EF4-FFF2-40B4-BE49-F238E27FC236}">
                <a16:creationId xmlns:a16="http://schemas.microsoft.com/office/drawing/2014/main" id="{170E638E-1A8E-461C-B720-51A85CF4C0B9}"/>
              </a:ext>
            </a:extLst>
          </p:cNvPr>
          <p:cNvGraphicFramePr>
            <a:graphicFrameLocks noGrp="1"/>
          </p:cNvGraphicFramePr>
          <p:nvPr>
            <p:extLst>
              <p:ext uri="{D42A27DB-BD31-4B8C-83A1-F6EECF244321}">
                <p14:modId xmlns:p14="http://schemas.microsoft.com/office/powerpoint/2010/main" val="3180131333"/>
              </p:ext>
            </p:extLst>
          </p:nvPr>
        </p:nvGraphicFramePr>
        <p:xfrm>
          <a:off x="7094148" y="3897708"/>
          <a:ext cx="4638285" cy="1381760"/>
        </p:xfrm>
        <a:graphic>
          <a:graphicData uri="http://schemas.openxmlformats.org/drawingml/2006/table">
            <a:tbl>
              <a:tblPr firstRow="1" bandRow="1">
                <a:tableStyleId>{5C22544A-7EE6-4342-B048-85BDC9FD1C3A}</a:tableStyleId>
              </a:tblPr>
              <a:tblGrid>
                <a:gridCol w="1546095">
                  <a:extLst>
                    <a:ext uri="{9D8B030D-6E8A-4147-A177-3AD203B41FA5}">
                      <a16:colId xmlns:a16="http://schemas.microsoft.com/office/drawing/2014/main" val="1913265876"/>
                    </a:ext>
                  </a:extLst>
                </a:gridCol>
                <a:gridCol w="1546095">
                  <a:extLst>
                    <a:ext uri="{9D8B030D-6E8A-4147-A177-3AD203B41FA5}">
                      <a16:colId xmlns:a16="http://schemas.microsoft.com/office/drawing/2014/main" val="438326855"/>
                    </a:ext>
                  </a:extLst>
                </a:gridCol>
                <a:gridCol w="1546095">
                  <a:extLst>
                    <a:ext uri="{9D8B030D-6E8A-4147-A177-3AD203B41FA5}">
                      <a16:colId xmlns:a16="http://schemas.microsoft.com/office/drawing/2014/main" val="818997680"/>
                    </a:ext>
                  </a:extLst>
                </a:gridCol>
              </a:tblGrid>
              <a:tr h="370840">
                <a:tc>
                  <a:txBody>
                    <a:bodyPr/>
                    <a:lstStyle/>
                    <a:p>
                      <a:pPr algn="ctr"/>
                      <a:endParaRPr kumimoji="1" lang="ja-JP" altLang="en-US" dirty="0"/>
                    </a:p>
                  </a:txBody>
                  <a:tcPr/>
                </a:tc>
                <a:tc>
                  <a:txBody>
                    <a:bodyPr/>
                    <a:lstStyle/>
                    <a:p>
                      <a:pPr algn="ctr"/>
                      <a:r>
                        <a:rPr kumimoji="1" lang="ja-JP" altLang="en-US" dirty="0"/>
                        <a:t>消費電力誤差</a:t>
                      </a:r>
                    </a:p>
                  </a:txBody>
                  <a:tcPr/>
                </a:tc>
                <a:tc>
                  <a:txBody>
                    <a:bodyPr/>
                    <a:lstStyle/>
                    <a:p>
                      <a:pPr algn="ctr"/>
                      <a:r>
                        <a:rPr kumimoji="1" lang="ja-JP" altLang="en-US" dirty="0"/>
                        <a:t>発電力誤差</a:t>
                      </a:r>
                    </a:p>
                  </a:txBody>
                  <a:tcPr/>
                </a:tc>
                <a:extLst>
                  <a:ext uri="{0D108BD9-81ED-4DB2-BD59-A6C34878D82A}">
                    <a16:rowId xmlns:a16="http://schemas.microsoft.com/office/drawing/2014/main" val="1753892868"/>
                  </a:ext>
                </a:extLst>
              </a:tr>
              <a:tr h="370840">
                <a:tc>
                  <a:txBody>
                    <a:bodyPr/>
                    <a:lstStyle/>
                    <a:p>
                      <a:pPr algn="ctr"/>
                      <a:r>
                        <a:rPr kumimoji="1" lang="en-US" altLang="ja-JP" dirty="0"/>
                        <a:t>2019/2/21</a:t>
                      </a:r>
                      <a:endParaRPr kumimoji="1" lang="ja-JP" altLang="en-US" dirty="0"/>
                    </a:p>
                  </a:txBody>
                  <a:tcPr/>
                </a:tc>
                <a:tc>
                  <a:txBody>
                    <a:bodyPr/>
                    <a:lstStyle/>
                    <a:p>
                      <a:pPr algn="ctr"/>
                      <a:r>
                        <a:rPr kumimoji="1" lang="en-US" altLang="ja-JP" dirty="0"/>
                        <a:t>0.69%</a:t>
                      </a:r>
                      <a:endParaRPr kumimoji="1" lang="ja-JP" altLang="en-US" dirty="0"/>
                    </a:p>
                  </a:txBody>
                  <a:tcPr/>
                </a:tc>
                <a:tc>
                  <a:txBody>
                    <a:bodyPr/>
                    <a:lstStyle/>
                    <a:p>
                      <a:pPr algn="ctr"/>
                      <a:r>
                        <a:rPr kumimoji="1" lang="en-US" altLang="ja-JP" dirty="0"/>
                        <a:t>0.18%</a:t>
                      </a:r>
                      <a:endParaRPr kumimoji="1" lang="ja-JP" altLang="en-US" dirty="0"/>
                    </a:p>
                  </a:txBody>
                  <a:tcPr/>
                </a:tc>
                <a:extLst>
                  <a:ext uri="{0D108BD9-81ED-4DB2-BD59-A6C34878D82A}">
                    <a16:rowId xmlns:a16="http://schemas.microsoft.com/office/drawing/2014/main" val="3963692300"/>
                  </a:ext>
                </a:extLst>
              </a:tr>
              <a:tr h="370840">
                <a:tc>
                  <a:txBody>
                    <a:bodyPr/>
                    <a:lstStyle/>
                    <a:p>
                      <a:pPr algn="ctr"/>
                      <a:r>
                        <a:rPr kumimoji="1" lang="en-US" altLang="ja-JP" dirty="0"/>
                        <a:t>2019/2/26</a:t>
                      </a:r>
                      <a:endParaRPr kumimoji="1" lang="ja-JP" altLang="en-US" dirty="0"/>
                    </a:p>
                  </a:txBody>
                  <a:tcPr/>
                </a:tc>
                <a:tc>
                  <a:txBody>
                    <a:bodyPr/>
                    <a:lstStyle/>
                    <a:p>
                      <a:pPr algn="ctr"/>
                      <a:r>
                        <a:rPr kumimoji="1" lang="en-US" altLang="ja-JP" dirty="0"/>
                        <a:t>-0.26%</a:t>
                      </a:r>
                      <a:endParaRPr kumimoji="1" lang="ja-JP" altLang="en-US" dirty="0"/>
                    </a:p>
                  </a:txBody>
                  <a:tcPr/>
                </a:tc>
                <a:tc>
                  <a:txBody>
                    <a:bodyPr/>
                    <a:lstStyle/>
                    <a:p>
                      <a:pPr algn="ctr"/>
                      <a:r>
                        <a:rPr kumimoji="1" lang="en-US" altLang="ja-JP" dirty="0"/>
                        <a:t>7.98%</a:t>
                      </a:r>
                    </a:p>
                  </a:txBody>
                  <a:tcPr/>
                </a:tc>
                <a:extLst>
                  <a:ext uri="{0D108BD9-81ED-4DB2-BD59-A6C34878D82A}">
                    <a16:rowId xmlns:a16="http://schemas.microsoft.com/office/drawing/2014/main" val="1428169102"/>
                  </a:ext>
                </a:extLst>
              </a:tr>
            </a:tbl>
          </a:graphicData>
        </a:graphic>
      </p:graphicFrame>
      <p:sp>
        <p:nvSpPr>
          <p:cNvPr id="11" name="矢印: 右 10">
            <a:extLst>
              <a:ext uri="{FF2B5EF4-FFF2-40B4-BE49-F238E27FC236}">
                <a16:creationId xmlns:a16="http://schemas.microsoft.com/office/drawing/2014/main" id="{A1D6B2FC-AFF6-441B-97DB-60CC8CEC154B}"/>
              </a:ext>
            </a:extLst>
          </p:cNvPr>
          <p:cNvSpPr/>
          <p:nvPr/>
        </p:nvSpPr>
        <p:spPr>
          <a:xfrm>
            <a:off x="6005882" y="4362158"/>
            <a:ext cx="604214" cy="64807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矢印: 左右 7">
            <a:extLst>
              <a:ext uri="{FF2B5EF4-FFF2-40B4-BE49-F238E27FC236}">
                <a16:creationId xmlns:a16="http://schemas.microsoft.com/office/drawing/2014/main" id="{0743657B-7536-4F3B-BD8E-31742AF7FF56}"/>
              </a:ext>
            </a:extLst>
          </p:cNvPr>
          <p:cNvSpPr/>
          <p:nvPr/>
        </p:nvSpPr>
        <p:spPr>
          <a:xfrm>
            <a:off x="1659944" y="5086569"/>
            <a:ext cx="1278566" cy="213064"/>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9049880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68316AA6-BF6B-43BF-911A-BA3C7C97F3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8903" y="3109961"/>
            <a:ext cx="4505640" cy="3003760"/>
          </a:xfrm>
          <a:prstGeom prst="rect">
            <a:avLst/>
          </a:prstGeom>
        </p:spPr>
      </p:pic>
      <p:sp>
        <p:nvSpPr>
          <p:cNvPr id="2" name="タイトル 1">
            <a:extLst>
              <a:ext uri="{FF2B5EF4-FFF2-40B4-BE49-F238E27FC236}">
                <a16:creationId xmlns:a16="http://schemas.microsoft.com/office/drawing/2014/main" id="{C452CE04-A02C-4DCB-A6C7-BCDA5BD86E82}"/>
              </a:ext>
            </a:extLst>
          </p:cNvPr>
          <p:cNvSpPr>
            <a:spLocks noGrp="1"/>
          </p:cNvSpPr>
          <p:nvPr>
            <p:ph type="title"/>
          </p:nvPr>
        </p:nvSpPr>
        <p:spPr/>
        <p:txBody>
          <a:bodyPr>
            <a:normAutofit/>
          </a:bodyPr>
          <a:lstStyle/>
          <a:p>
            <a:r>
              <a:rPr kumimoji="1" lang="ja-JP" altLang="en-US" sz="3200" dirty="0"/>
              <a:t>ガウス過程回帰</a:t>
            </a:r>
          </a:p>
        </p:txBody>
      </p:sp>
      <p:sp>
        <p:nvSpPr>
          <p:cNvPr id="3" name="コンテンツ プレースホルダー 2">
            <a:extLst>
              <a:ext uri="{FF2B5EF4-FFF2-40B4-BE49-F238E27FC236}">
                <a16:creationId xmlns:a16="http://schemas.microsoft.com/office/drawing/2014/main" id="{AB485309-AD04-451E-822B-657E7CE59FFA}"/>
              </a:ext>
            </a:extLst>
          </p:cNvPr>
          <p:cNvSpPr>
            <a:spLocks noGrp="1"/>
          </p:cNvSpPr>
          <p:nvPr>
            <p:ph idx="1"/>
          </p:nvPr>
        </p:nvSpPr>
        <p:spPr>
          <a:xfrm>
            <a:off x="1097280" y="1964784"/>
            <a:ext cx="10276573" cy="917753"/>
          </a:xfrm>
        </p:spPr>
        <p:txBody>
          <a:bodyPr/>
          <a:lstStyle/>
          <a:p>
            <a:pPr marL="0" indent="0">
              <a:buNone/>
            </a:pPr>
            <a:r>
              <a:rPr lang="ja-JP" altLang="en-US" dirty="0"/>
              <a:t>滑らかさを持った関数でフィッティング</a:t>
            </a:r>
            <a:endParaRPr lang="en-US" altLang="ja-JP" dirty="0"/>
          </a:p>
          <a:p>
            <a:pPr marL="0" indent="0">
              <a:buNone/>
            </a:pPr>
            <a:r>
              <a:rPr lang="ja-JP" altLang="en-US" dirty="0"/>
              <a:t>→パラメータの最適化を行うと逐次追跡のようになってしまう！！</a:t>
            </a:r>
            <a:endParaRPr lang="en-US" altLang="ja-JP" dirty="0"/>
          </a:p>
          <a:p>
            <a:pPr marL="0" indent="0">
              <a:buNone/>
            </a:pPr>
            <a:endParaRPr lang="en-US" altLang="ja-JP" dirty="0"/>
          </a:p>
        </p:txBody>
      </p:sp>
      <p:graphicFrame>
        <p:nvGraphicFramePr>
          <p:cNvPr id="10" name="表 9">
            <a:extLst>
              <a:ext uri="{FF2B5EF4-FFF2-40B4-BE49-F238E27FC236}">
                <a16:creationId xmlns:a16="http://schemas.microsoft.com/office/drawing/2014/main" id="{170E638E-1A8E-461C-B720-51A85CF4C0B9}"/>
              </a:ext>
            </a:extLst>
          </p:cNvPr>
          <p:cNvGraphicFramePr>
            <a:graphicFrameLocks noGrp="1"/>
          </p:cNvGraphicFramePr>
          <p:nvPr>
            <p:extLst>
              <p:ext uri="{D42A27DB-BD31-4B8C-83A1-F6EECF244321}">
                <p14:modId xmlns:p14="http://schemas.microsoft.com/office/powerpoint/2010/main" val="1202185430"/>
              </p:ext>
            </p:extLst>
          </p:nvPr>
        </p:nvGraphicFramePr>
        <p:xfrm>
          <a:off x="7092074" y="4055581"/>
          <a:ext cx="4638285" cy="1381760"/>
        </p:xfrm>
        <a:graphic>
          <a:graphicData uri="http://schemas.openxmlformats.org/drawingml/2006/table">
            <a:tbl>
              <a:tblPr firstRow="1" bandRow="1">
                <a:tableStyleId>{5C22544A-7EE6-4342-B048-85BDC9FD1C3A}</a:tableStyleId>
              </a:tblPr>
              <a:tblGrid>
                <a:gridCol w="1546095">
                  <a:extLst>
                    <a:ext uri="{9D8B030D-6E8A-4147-A177-3AD203B41FA5}">
                      <a16:colId xmlns:a16="http://schemas.microsoft.com/office/drawing/2014/main" val="1913265876"/>
                    </a:ext>
                  </a:extLst>
                </a:gridCol>
                <a:gridCol w="1546095">
                  <a:extLst>
                    <a:ext uri="{9D8B030D-6E8A-4147-A177-3AD203B41FA5}">
                      <a16:colId xmlns:a16="http://schemas.microsoft.com/office/drawing/2014/main" val="438326855"/>
                    </a:ext>
                  </a:extLst>
                </a:gridCol>
                <a:gridCol w="1546095">
                  <a:extLst>
                    <a:ext uri="{9D8B030D-6E8A-4147-A177-3AD203B41FA5}">
                      <a16:colId xmlns:a16="http://schemas.microsoft.com/office/drawing/2014/main" val="818997680"/>
                    </a:ext>
                  </a:extLst>
                </a:gridCol>
              </a:tblGrid>
              <a:tr h="370840">
                <a:tc>
                  <a:txBody>
                    <a:bodyPr/>
                    <a:lstStyle/>
                    <a:p>
                      <a:pPr algn="ctr"/>
                      <a:endParaRPr kumimoji="1" lang="ja-JP" altLang="en-US" dirty="0"/>
                    </a:p>
                  </a:txBody>
                  <a:tcPr/>
                </a:tc>
                <a:tc>
                  <a:txBody>
                    <a:bodyPr/>
                    <a:lstStyle/>
                    <a:p>
                      <a:pPr algn="ctr"/>
                      <a:r>
                        <a:rPr kumimoji="1" lang="ja-JP" altLang="en-US" dirty="0"/>
                        <a:t>消費電力誤差</a:t>
                      </a:r>
                    </a:p>
                  </a:txBody>
                  <a:tcPr/>
                </a:tc>
                <a:tc>
                  <a:txBody>
                    <a:bodyPr/>
                    <a:lstStyle/>
                    <a:p>
                      <a:pPr algn="ctr"/>
                      <a:r>
                        <a:rPr kumimoji="1" lang="ja-JP" altLang="en-US" dirty="0"/>
                        <a:t>発電力誤差</a:t>
                      </a:r>
                    </a:p>
                  </a:txBody>
                  <a:tcPr/>
                </a:tc>
                <a:extLst>
                  <a:ext uri="{0D108BD9-81ED-4DB2-BD59-A6C34878D82A}">
                    <a16:rowId xmlns:a16="http://schemas.microsoft.com/office/drawing/2014/main" val="1753892868"/>
                  </a:ext>
                </a:extLst>
              </a:tr>
              <a:tr h="370840">
                <a:tc>
                  <a:txBody>
                    <a:bodyPr/>
                    <a:lstStyle/>
                    <a:p>
                      <a:pPr algn="ctr"/>
                      <a:r>
                        <a:rPr kumimoji="1" lang="en-US" altLang="ja-JP" dirty="0"/>
                        <a:t>2019/2/26</a:t>
                      </a:r>
                      <a:endParaRPr kumimoji="1" lang="ja-JP" altLang="en-US" dirty="0"/>
                    </a:p>
                  </a:txBody>
                  <a:tcPr/>
                </a:tc>
                <a:tc>
                  <a:txBody>
                    <a:bodyPr/>
                    <a:lstStyle/>
                    <a:p>
                      <a:pPr algn="ctr"/>
                      <a:r>
                        <a:rPr kumimoji="1" lang="en-US" altLang="ja-JP" dirty="0"/>
                        <a:t>-13.7%</a:t>
                      </a:r>
                      <a:endParaRPr kumimoji="1" lang="ja-JP" altLang="en-US" dirty="0"/>
                    </a:p>
                  </a:txBody>
                  <a:tcPr/>
                </a:tc>
                <a:tc>
                  <a:txBody>
                    <a:bodyPr/>
                    <a:lstStyle/>
                    <a:p>
                      <a:pPr algn="ctr"/>
                      <a:r>
                        <a:rPr kumimoji="1" lang="en-US" altLang="ja-JP" dirty="0"/>
                        <a:t>-19.5%</a:t>
                      </a:r>
                      <a:endParaRPr kumimoji="1" lang="ja-JP" altLang="en-US" dirty="0"/>
                    </a:p>
                  </a:txBody>
                  <a:tcPr/>
                </a:tc>
                <a:extLst>
                  <a:ext uri="{0D108BD9-81ED-4DB2-BD59-A6C34878D82A}">
                    <a16:rowId xmlns:a16="http://schemas.microsoft.com/office/drawing/2014/main" val="3963692300"/>
                  </a:ext>
                </a:extLst>
              </a:tr>
              <a:tr h="370840">
                <a:tc>
                  <a:txBody>
                    <a:bodyPr/>
                    <a:lstStyle/>
                    <a:p>
                      <a:pPr algn="ctr"/>
                      <a:r>
                        <a:rPr kumimoji="1" lang="en-US" altLang="ja-JP" dirty="0"/>
                        <a:t>2019/2/21</a:t>
                      </a:r>
                      <a:endParaRPr kumimoji="1" lang="ja-JP" altLang="en-US" dirty="0"/>
                    </a:p>
                  </a:txBody>
                  <a:tcPr/>
                </a:tc>
                <a:tc>
                  <a:txBody>
                    <a:bodyPr/>
                    <a:lstStyle/>
                    <a:p>
                      <a:pPr algn="ctr"/>
                      <a:r>
                        <a:rPr kumimoji="1" lang="en-US" altLang="ja-JP" dirty="0"/>
                        <a:t>-12.6%</a:t>
                      </a:r>
                      <a:endParaRPr kumimoji="1" lang="ja-JP" altLang="en-US" dirty="0"/>
                    </a:p>
                  </a:txBody>
                  <a:tcPr/>
                </a:tc>
                <a:tc>
                  <a:txBody>
                    <a:bodyPr/>
                    <a:lstStyle/>
                    <a:p>
                      <a:pPr algn="ctr"/>
                      <a:r>
                        <a:rPr kumimoji="1" lang="en-US" altLang="ja-JP" dirty="0"/>
                        <a:t>-17.3%</a:t>
                      </a:r>
                    </a:p>
                  </a:txBody>
                  <a:tcPr/>
                </a:tc>
                <a:extLst>
                  <a:ext uri="{0D108BD9-81ED-4DB2-BD59-A6C34878D82A}">
                    <a16:rowId xmlns:a16="http://schemas.microsoft.com/office/drawing/2014/main" val="3608402036"/>
                  </a:ext>
                </a:extLst>
              </a:tr>
            </a:tbl>
          </a:graphicData>
        </a:graphic>
      </p:graphicFrame>
      <p:sp>
        <p:nvSpPr>
          <p:cNvPr id="11" name="矢印: 右 10">
            <a:extLst>
              <a:ext uri="{FF2B5EF4-FFF2-40B4-BE49-F238E27FC236}">
                <a16:creationId xmlns:a16="http://schemas.microsoft.com/office/drawing/2014/main" id="{A1D6B2FC-AFF6-441B-97DB-60CC8CEC154B}"/>
              </a:ext>
            </a:extLst>
          </p:cNvPr>
          <p:cNvSpPr/>
          <p:nvPr/>
        </p:nvSpPr>
        <p:spPr>
          <a:xfrm>
            <a:off x="5933459" y="4360659"/>
            <a:ext cx="604214" cy="64807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3075976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452CE04-A02C-4DCB-A6C7-BCDA5BD86E82}"/>
              </a:ext>
            </a:extLst>
          </p:cNvPr>
          <p:cNvSpPr>
            <a:spLocks noGrp="1"/>
          </p:cNvSpPr>
          <p:nvPr>
            <p:ph type="title"/>
          </p:nvPr>
        </p:nvSpPr>
        <p:spPr/>
        <p:txBody>
          <a:bodyPr>
            <a:normAutofit/>
          </a:bodyPr>
          <a:lstStyle/>
          <a:p>
            <a:r>
              <a:rPr lang="ja-JP" altLang="en-US" sz="3200" dirty="0"/>
              <a:t>考察：ガウス過程が有効でなかった理由</a:t>
            </a:r>
            <a:r>
              <a:rPr lang="en-US" altLang="ja-JP" sz="3200" dirty="0"/>
              <a:t>(1)</a:t>
            </a:r>
            <a:endParaRPr kumimoji="1" lang="ja-JP" altLang="en-US" sz="3200"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AB485309-AD04-451E-822B-657E7CE59FFA}"/>
                  </a:ext>
                </a:extLst>
              </p:cNvPr>
              <p:cNvSpPr>
                <a:spLocks noGrp="1"/>
              </p:cNvSpPr>
              <p:nvPr>
                <p:ph idx="1"/>
              </p:nvPr>
            </p:nvSpPr>
            <p:spPr>
              <a:xfrm>
                <a:off x="1097280" y="2104121"/>
                <a:ext cx="10276573" cy="3751247"/>
              </a:xfrm>
            </p:spPr>
            <p:txBody>
              <a:bodyPr>
                <a:normAutofit fontScale="92500" lnSpcReduction="20000"/>
              </a:bodyPr>
              <a:lstStyle/>
              <a:p>
                <a:r>
                  <a:rPr kumimoji="1" lang="ja-JP" altLang="en-US" dirty="0"/>
                  <a:t>観測値の時間発展：</a:t>
                </a:r>
                <a14:m>
                  <m:oMath xmlns:m="http://schemas.openxmlformats.org/officeDocument/2006/math">
                    <m:r>
                      <a:rPr kumimoji="1" lang="en-US" altLang="ja-JP" b="0" i="1" smtClean="0">
                        <a:latin typeface="Cambria Math" panose="02040503050406030204" pitchFamily="18" charset="0"/>
                      </a:rPr>
                      <m:t>𝑥</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𝑡</m:t>
                        </m:r>
                      </m:e>
                    </m:d>
                    <m:r>
                      <a:rPr kumimoji="1" lang="en-US" altLang="ja-JP" b="0" i="1" smtClean="0">
                        <a:latin typeface="Cambria Math" panose="02040503050406030204" pitchFamily="18" charset="0"/>
                      </a:rPr>
                      <m:t>=ℓ</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𝑡</m:t>
                        </m:r>
                      </m:e>
                    </m:d>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𝑠</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𝑡</m:t>
                    </m:r>
                    <m:r>
                      <a:rPr kumimoji="1" lang="en-US" altLang="ja-JP" b="0" i="1" smtClean="0">
                        <a:latin typeface="Cambria Math" panose="02040503050406030204" pitchFamily="18" charset="0"/>
                      </a:rPr>
                      <m:t>)</m:t>
                    </m:r>
                  </m:oMath>
                </a14:m>
                <a:endParaRPr kumimoji="1" lang="en-US" altLang="ja-JP" dirty="0"/>
              </a:p>
              <a:p>
                <a:r>
                  <a:rPr kumimoji="1" lang="ja-JP" altLang="en-US" dirty="0"/>
                  <a:t>→素朴な予測値は</a:t>
                </a:r>
                <a14:m>
                  <m:oMath xmlns:m="http://schemas.openxmlformats.org/officeDocument/2006/math">
                    <m:acc>
                      <m:accPr>
                        <m:chr m:val="̃"/>
                        <m:ctrlPr>
                          <a:rPr kumimoji="1" lang="en-US" altLang="ja-JP" b="0" i="1" smtClean="0">
                            <a:latin typeface="Cambria Math" panose="02040503050406030204" pitchFamily="18" charset="0"/>
                          </a:rPr>
                        </m:ctrlPr>
                      </m:accPr>
                      <m:e>
                        <m:r>
                          <a:rPr kumimoji="1" lang="en-US" altLang="ja-JP" b="0" i="1" smtClean="0">
                            <a:latin typeface="Cambria Math" panose="02040503050406030204" pitchFamily="18" charset="0"/>
                          </a:rPr>
                          <m:t>𝑥</m:t>
                        </m:r>
                      </m:e>
                    </m:acc>
                    <m:d>
                      <m:dPr>
                        <m:ctrlPr>
                          <a:rPr kumimoji="1" lang="en-US" altLang="ja-JP" b="0" i="1" dirty="0" smtClean="0">
                            <a:latin typeface="Cambria Math" panose="02040503050406030204" pitchFamily="18" charset="0"/>
                          </a:rPr>
                        </m:ctrlPr>
                      </m:dPr>
                      <m:e>
                        <m:r>
                          <a:rPr kumimoji="1" lang="en-US" altLang="ja-JP" b="0" i="1" dirty="0" smtClean="0">
                            <a:latin typeface="Cambria Math" panose="02040503050406030204" pitchFamily="18" charset="0"/>
                          </a:rPr>
                          <m:t>𝑡</m:t>
                        </m:r>
                      </m:e>
                    </m:d>
                    <m:r>
                      <a:rPr kumimoji="1" lang="en-US" altLang="ja-JP" b="0" i="1" dirty="0" smtClean="0">
                        <a:latin typeface="Cambria Math" panose="02040503050406030204" pitchFamily="18" charset="0"/>
                      </a:rPr>
                      <m:t>=ℓ</m:t>
                    </m:r>
                    <m:d>
                      <m:dPr>
                        <m:ctrlPr>
                          <a:rPr kumimoji="1" lang="en-US" altLang="ja-JP" b="0" i="1" dirty="0" smtClean="0">
                            <a:latin typeface="Cambria Math" panose="02040503050406030204" pitchFamily="18" charset="0"/>
                          </a:rPr>
                        </m:ctrlPr>
                      </m:dPr>
                      <m:e>
                        <m:r>
                          <a:rPr kumimoji="1" lang="en-US" altLang="ja-JP" b="0" i="1" dirty="0" smtClean="0">
                            <a:latin typeface="Cambria Math" panose="02040503050406030204" pitchFamily="18" charset="0"/>
                          </a:rPr>
                          <m:t>𝑡</m:t>
                        </m:r>
                        <m:r>
                          <a:rPr kumimoji="1" lang="en-US" altLang="ja-JP" b="0" i="1" dirty="0" smtClean="0">
                            <a:latin typeface="Cambria Math" panose="02040503050406030204" pitchFamily="18" charset="0"/>
                          </a:rPr>
                          <m:t>−</m:t>
                        </m:r>
                        <m:sSub>
                          <m:sSubPr>
                            <m:ctrlPr>
                              <a:rPr kumimoji="1" lang="en-US" altLang="ja-JP" b="0" i="1" dirty="0" smtClean="0">
                                <a:latin typeface="Cambria Math" panose="02040503050406030204" pitchFamily="18" charset="0"/>
                              </a:rPr>
                            </m:ctrlPr>
                          </m:sSubPr>
                          <m:e>
                            <m:r>
                              <a:rPr kumimoji="1" lang="en-US" altLang="ja-JP" b="0" i="1" dirty="0" smtClean="0">
                                <a:latin typeface="Cambria Math" panose="02040503050406030204" pitchFamily="18" charset="0"/>
                              </a:rPr>
                              <m:t>𝑡</m:t>
                            </m:r>
                          </m:e>
                          <m:sub>
                            <m:r>
                              <a:rPr kumimoji="1" lang="en-US" altLang="ja-JP" b="0" i="1" dirty="0" smtClean="0">
                                <a:latin typeface="Cambria Math" panose="02040503050406030204" pitchFamily="18" charset="0"/>
                              </a:rPr>
                              <m:t>0</m:t>
                            </m:r>
                          </m:sub>
                        </m:sSub>
                      </m:e>
                    </m:d>
                    <m:r>
                      <a:rPr kumimoji="1" lang="en-US" altLang="ja-JP" b="0" i="1" dirty="0" smtClean="0">
                        <a:latin typeface="Cambria Math" panose="02040503050406030204" pitchFamily="18" charset="0"/>
                      </a:rPr>
                      <m:t>+</m:t>
                    </m:r>
                    <m:r>
                      <a:rPr kumimoji="1" lang="en-US" altLang="ja-JP" b="0" i="1" dirty="0" smtClean="0">
                        <a:latin typeface="Cambria Math" panose="02040503050406030204" pitchFamily="18" charset="0"/>
                      </a:rPr>
                      <m:t>𝑠</m:t>
                    </m:r>
                    <m:r>
                      <a:rPr kumimoji="1" lang="en-US" altLang="ja-JP" b="0" i="1" dirty="0" smtClean="0">
                        <a:latin typeface="Cambria Math" panose="02040503050406030204" pitchFamily="18" charset="0"/>
                      </a:rPr>
                      <m:t>(</m:t>
                    </m:r>
                    <m:r>
                      <a:rPr kumimoji="1" lang="en-US" altLang="ja-JP" b="0" i="1" dirty="0" smtClean="0">
                        <a:latin typeface="Cambria Math" panose="02040503050406030204" pitchFamily="18" charset="0"/>
                      </a:rPr>
                      <m:t>𝑡</m:t>
                    </m:r>
                    <m:r>
                      <a:rPr kumimoji="1" lang="en-US" altLang="ja-JP" b="0" i="1" dirty="0" smtClean="0">
                        <a:latin typeface="Cambria Math" panose="02040503050406030204" pitchFamily="18" charset="0"/>
                      </a:rPr>
                      <m:t>−</m:t>
                    </m:r>
                    <m:sSub>
                      <m:sSubPr>
                        <m:ctrlPr>
                          <a:rPr kumimoji="1" lang="en-US" altLang="ja-JP" b="0" i="1" dirty="0" smtClean="0">
                            <a:latin typeface="Cambria Math" panose="02040503050406030204" pitchFamily="18" charset="0"/>
                          </a:rPr>
                        </m:ctrlPr>
                      </m:sSubPr>
                      <m:e>
                        <m:r>
                          <a:rPr kumimoji="1" lang="en-US" altLang="ja-JP" b="0" i="1" dirty="0" smtClean="0">
                            <a:latin typeface="Cambria Math" panose="02040503050406030204" pitchFamily="18" charset="0"/>
                          </a:rPr>
                          <m:t>𝑡</m:t>
                        </m:r>
                      </m:e>
                      <m:sub>
                        <m:r>
                          <a:rPr kumimoji="1" lang="en-US" altLang="ja-JP" b="0" i="1" dirty="0" smtClean="0">
                            <a:latin typeface="Cambria Math" panose="02040503050406030204" pitchFamily="18" charset="0"/>
                          </a:rPr>
                          <m:t>0</m:t>
                        </m:r>
                      </m:sub>
                    </m:sSub>
                    <m:r>
                      <a:rPr kumimoji="1" lang="en-US" altLang="ja-JP" b="0" i="1" dirty="0" smtClean="0">
                        <a:latin typeface="Cambria Math" panose="02040503050406030204" pitchFamily="18" charset="0"/>
                      </a:rPr>
                      <m:t>)</m:t>
                    </m:r>
                  </m:oMath>
                </a14:m>
                <a:endParaRPr kumimoji="1" lang="en-US" altLang="ja-JP" dirty="0"/>
              </a:p>
              <a:p>
                <a:r>
                  <a:rPr kumimoji="1" lang="ja-JP" altLang="en-US" dirty="0"/>
                  <a:t>このとき</a:t>
                </a:r>
                <a:r>
                  <a:rPr kumimoji="1" lang="en-US" altLang="ja-JP" dirty="0"/>
                  <a:t>RMSE</a:t>
                </a:r>
                <a:r>
                  <a:rPr kumimoji="1" lang="ja-JP" altLang="en-US" dirty="0"/>
                  <a:t>は</a:t>
                </a:r>
                <a14:m>
                  <m:oMath xmlns:m="http://schemas.openxmlformats.org/officeDocument/2006/math">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𝐸</m:t>
                        </m:r>
                      </m:e>
                      <m:sup>
                        <m:r>
                          <a:rPr kumimoji="1" lang="en-US" altLang="ja-JP" b="0" i="1" smtClean="0">
                            <a:latin typeface="Cambria Math" panose="02040503050406030204" pitchFamily="18" charset="0"/>
                          </a:rPr>
                          <m:t>2</m:t>
                        </m:r>
                      </m:sup>
                    </m:sSup>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 </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ℓ</m:t>
                            </m:r>
                          </m:num>
                          <m:den>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𝑡</m:t>
                            </m:r>
                          </m:den>
                        </m:f>
                        <m:r>
                          <a:rPr kumimoji="1" lang="en-US" altLang="ja-JP" b="0" i="1" smtClean="0">
                            <a:latin typeface="Cambria Math" panose="02040503050406030204" pitchFamily="18" charset="0"/>
                          </a:rPr>
                          <m:t> </m:t>
                        </m:r>
                      </m:e>
                    </m:d>
                    <m:sSubSup>
                      <m:sSubSupPr>
                        <m:ctrlPr>
                          <a:rPr kumimoji="1" lang="en-US" altLang="ja-JP" b="0" i="1" smtClean="0">
                            <a:latin typeface="Cambria Math" panose="02040503050406030204" pitchFamily="18" charset="0"/>
                          </a:rPr>
                        </m:ctrlPr>
                      </m:sSubSupPr>
                      <m:e>
                        <m:r>
                          <a:rPr kumimoji="1" lang="en-US" altLang="ja-JP" b="0" i="1" smtClean="0">
                            <a:latin typeface="Cambria Math" panose="02040503050406030204" pitchFamily="18" charset="0"/>
                          </a:rPr>
                          <m:t>𝑡</m:t>
                        </m:r>
                      </m:e>
                      <m:sub>
                        <m:r>
                          <a:rPr kumimoji="1" lang="en-US" altLang="ja-JP" b="0" i="1" smtClean="0">
                            <a:latin typeface="Cambria Math" panose="02040503050406030204" pitchFamily="18" charset="0"/>
                          </a:rPr>
                          <m:t>0</m:t>
                        </m:r>
                      </m:sub>
                      <m:sup>
                        <m:r>
                          <a:rPr kumimoji="1" lang="en-US" altLang="ja-JP" b="0" i="1" smtClean="0">
                            <a:latin typeface="Cambria Math" panose="02040503050406030204" pitchFamily="18" charset="0"/>
                          </a:rPr>
                          <m:t>2</m:t>
                        </m:r>
                      </m:sup>
                    </m:sSubSup>
                    <m:r>
                      <a:rPr kumimoji="1" lang="en-US" altLang="ja-JP" b="0" i="1" smtClean="0">
                        <a:latin typeface="Cambria Math" panose="02040503050406030204" pitchFamily="18" charset="0"/>
                      </a:rPr>
                      <m:t>+⟨ </m:t>
                    </m:r>
                    <m:sSubSup>
                      <m:sSubSupPr>
                        <m:ctrlPr>
                          <a:rPr kumimoji="1" lang="en-US" altLang="ja-JP" b="0" i="1" smtClean="0">
                            <a:latin typeface="Cambria Math" panose="02040503050406030204" pitchFamily="18" charset="0"/>
                          </a:rPr>
                        </m:ctrlPr>
                      </m:sSubSupPr>
                      <m:e>
                        <m:r>
                          <a:rPr kumimoji="1" lang="en-US" altLang="ja-JP" b="0" i="1" smtClean="0">
                            <a:latin typeface="Cambria Math" panose="02040503050406030204" pitchFamily="18" charset="0"/>
                          </a:rPr>
                          <m:t>𝑠</m:t>
                        </m:r>
                      </m:e>
                      <m:sub>
                        <m:r>
                          <a:rPr kumimoji="1" lang="en-US" altLang="ja-JP" b="0" i="1" smtClean="0">
                            <a:latin typeface="Cambria Math" panose="02040503050406030204" pitchFamily="18" charset="0"/>
                          </a:rPr>
                          <m:t>0</m:t>
                        </m:r>
                      </m:sub>
                      <m:sup>
                        <m:r>
                          <a:rPr kumimoji="1" lang="en-US" altLang="ja-JP" b="0" i="1" smtClean="0">
                            <a:latin typeface="Cambria Math" panose="02040503050406030204" pitchFamily="18" charset="0"/>
                          </a:rPr>
                          <m:t>2</m:t>
                        </m:r>
                      </m:sup>
                    </m:sSubSup>
                    <m:r>
                      <a:rPr kumimoji="1" lang="en-US" altLang="ja-JP" b="0" i="1" smtClean="0">
                        <a:latin typeface="Cambria Math" panose="02040503050406030204" pitchFamily="18" charset="0"/>
                      </a:rPr>
                      <m:t>+</m:t>
                    </m:r>
                    <m:sSubSup>
                      <m:sSubSupPr>
                        <m:ctrlPr>
                          <a:rPr kumimoji="1" lang="en-US" altLang="ja-JP" b="0" i="1" smtClean="0">
                            <a:latin typeface="Cambria Math" panose="02040503050406030204" pitchFamily="18" charset="0"/>
                          </a:rPr>
                        </m:ctrlPr>
                      </m:sSubSupPr>
                      <m:e>
                        <m:r>
                          <a:rPr kumimoji="1" lang="en-US" altLang="ja-JP" b="0" i="1" smtClean="0">
                            <a:latin typeface="Cambria Math" panose="02040503050406030204" pitchFamily="18" charset="0"/>
                          </a:rPr>
                          <m:t>𝑠</m:t>
                        </m:r>
                      </m:e>
                      <m:sub>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𝑡</m:t>
                            </m:r>
                          </m:e>
                          <m:sub>
                            <m:r>
                              <a:rPr kumimoji="1" lang="en-US" altLang="ja-JP" b="0" i="1" smtClean="0">
                                <a:latin typeface="Cambria Math" panose="02040503050406030204" pitchFamily="18" charset="0"/>
                              </a:rPr>
                              <m:t>0</m:t>
                            </m:r>
                          </m:sub>
                        </m:sSub>
                      </m:sub>
                      <m:sup>
                        <m:r>
                          <a:rPr kumimoji="1" lang="en-US" altLang="ja-JP" b="0" i="1" smtClean="0">
                            <a:latin typeface="Cambria Math" panose="02040503050406030204" pitchFamily="18" charset="0"/>
                          </a:rPr>
                          <m:t>2</m:t>
                        </m:r>
                      </m:sup>
                    </m:sSubSup>
                    <m:r>
                      <a:rPr kumimoji="1" lang="en-US" altLang="ja-JP" b="0" i="1" smtClean="0">
                        <a:latin typeface="Cambria Math" panose="02040503050406030204" pitchFamily="18" charset="0"/>
                      </a:rPr>
                      <m:t>−2</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𝑠</m:t>
                        </m:r>
                      </m:e>
                      <m:sub>
                        <m:r>
                          <a:rPr kumimoji="1" lang="en-US" altLang="ja-JP" b="0" i="1" smtClean="0">
                            <a:latin typeface="Cambria Math" panose="02040503050406030204" pitchFamily="18" charset="0"/>
                          </a:rPr>
                          <m:t>0</m:t>
                        </m:r>
                      </m:sub>
                    </m:sSub>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𝑠</m:t>
                        </m:r>
                      </m:e>
                      <m:sub>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𝑡</m:t>
                            </m:r>
                          </m:e>
                          <m:sub>
                            <m:r>
                              <a:rPr kumimoji="1" lang="en-US" altLang="ja-JP" b="0" i="1" smtClean="0">
                                <a:latin typeface="Cambria Math" panose="02040503050406030204" pitchFamily="18" charset="0"/>
                              </a:rPr>
                              <m:t>0</m:t>
                            </m:r>
                          </m:sub>
                        </m:sSub>
                      </m:sub>
                    </m:sSub>
                    <m:r>
                      <a:rPr kumimoji="1" lang="en-US" altLang="ja-JP" b="0" i="1" smtClean="0">
                        <a:latin typeface="Cambria Math" panose="02040503050406030204" pitchFamily="18" charset="0"/>
                      </a:rPr>
                      <m:t> ⟩</m:t>
                    </m:r>
                  </m:oMath>
                </a14:m>
                <a:endParaRPr kumimoji="1" lang="en-US" altLang="ja-JP" dirty="0"/>
              </a:p>
              <a:p>
                <a:endParaRPr kumimoji="1" lang="en-US" altLang="ja-JP" dirty="0"/>
              </a:p>
              <a:p>
                <a:r>
                  <a:rPr kumimoji="1" lang="ja-JP" altLang="en-US" dirty="0"/>
                  <a:t>一方ガウス過程回帰による予測は</a:t>
                </a:r>
                <a14:m>
                  <m:oMath xmlns:m="http://schemas.openxmlformats.org/officeDocument/2006/math">
                    <m:acc>
                      <m:accPr>
                        <m:chr m:val="̃"/>
                        <m:ctrlPr>
                          <a:rPr kumimoji="1" lang="en-US" altLang="ja-JP" b="0" i="1" smtClean="0">
                            <a:latin typeface="Cambria Math" panose="02040503050406030204" pitchFamily="18" charset="0"/>
                          </a:rPr>
                        </m:ctrlPr>
                      </m:accPr>
                      <m:e>
                        <m:r>
                          <a:rPr kumimoji="1" lang="en-US" altLang="ja-JP" b="0" i="1" smtClean="0">
                            <a:latin typeface="Cambria Math" panose="02040503050406030204" pitchFamily="18" charset="0"/>
                          </a:rPr>
                          <m:t>𝑥</m:t>
                        </m:r>
                      </m:e>
                    </m:acc>
                    <m:d>
                      <m:dPr>
                        <m:ctrlPr>
                          <a:rPr kumimoji="1" lang="en-US" altLang="ja-JP" b="0" i="1" dirty="0" smtClean="0">
                            <a:latin typeface="Cambria Math" panose="02040503050406030204" pitchFamily="18" charset="0"/>
                          </a:rPr>
                        </m:ctrlPr>
                      </m:dPr>
                      <m:e>
                        <m:r>
                          <a:rPr kumimoji="1" lang="en-US" altLang="ja-JP" b="0" i="1" dirty="0" smtClean="0">
                            <a:latin typeface="Cambria Math" panose="02040503050406030204" pitchFamily="18" charset="0"/>
                          </a:rPr>
                          <m:t>𝑡</m:t>
                        </m:r>
                      </m:e>
                    </m:d>
                    <m:r>
                      <a:rPr kumimoji="1" lang="en-US" altLang="ja-JP" b="0" i="1" dirty="0" smtClean="0">
                        <a:latin typeface="Cambria Math" panose="02040503050406030204" pitchFamily="18" charset="0"/>
                      </a:rPr>
                      <m:t>=ℓ(</m:t>
                    </m:r>
                    <m:r>
                      <a:rPr kumimoji="1" lang="en-US" altLang="ja-JP" b="0" i="1" dirty="0" smtClean="0">
                        <a:latin typeface="Cambria Math" panose="02040503050406030204" pitchFamily="18" charset="0"/>
                      </a:rPr>
                      <m:t>𝑡</m:t>
                    </m:r>
                    <m:r>
                      <a:rPr kumimoji="1" lang="en-US" altLang="ja-JP" b="0" i="1" dirty="0" smtClean="0">
                        <a:latin typeface="Cambria Math" panose="02040503050406030204" pitchFamily="18" charset="0"/>
                      </a:rPr>
                      <m:t>−</m:t>
                    </m:r>
                    <m:sSub>
                      <m:sSubPr>
                        <m:ctrlPr>
                          <a:rPr kumimoji="1" lang="en-US" altLang="ja-JP" b="0" i="1" dirty="0" smtClean="0">
                            <a:latin typeface="Cambria Math" panose="02040503050406030204" pitchFamily="18" charset="0"/>
                          </a:rPr>
                        </m:ctrlPr>
                      </m:sSubPr>
                      <m:e>
                        <m:r>
                          <a:rPr kumimoji="1" lang="en-US" altLang="ja-JP" b="0" i="1" dirty="0" smtClean="0">
                            <a:latin typeface="Cambria Math" panose="02040503050406030204" pitchFamily="18" charset="0"/>
                          </a:rPr>
                          <m:t>𝑡</m:t>
                        </m:r>
                      </m:e>
                      <m:sub>
                        <m:r>
                          <a:rPr kumimoji="1" lang="en-US" altLang="ja-JP" b="0" i="1" dirty="0" smtClean="0">
                            <a:latin typeface="Cambria Math" panose="02040503050406030204" pitchFamily="18" charset="0"/>
                          </a:rPr>
                          <m:t>0</m:t>
                        </m:r>
                      </m:sub>
                    </m:sSub>
                    <m:r>
                      <a:rPr kumimoji="1" lang="en-US" altLang="ja-JP" b="0" i="1" dirty="0" smtClean="0">
                        <a:latin typeface="Cambria Math" panose="02040503050406030204" pitchFamily="18" charset="0"/>
                      </a:rPr>
                      <m:t>)</m:t>
                    </m:r>
                  </m:oMath>
                </a14:m>
                <a:endParaRPr kumimoji="1" lang="en-US" altLang="ja-JP" dirty="0"/>
              </a:p>
              <a:p>
                <a:r>
                  <a:rPr kumimoji="1" lang="ja-JP" altLang="en-US" dirty="0"/>
                  <a:t>同様に</a:t>
                </a:r>
                <a:r>
                  <a:rPr kumimoji="1" lang="en-US" altLang="ja-JP" dirty="0"/>
                  <a:t>RMSE</a:t>
                </a:r>
                <a:r>
                  <a:rPr kumimoji="1" lang="ja-JP" altLang="en-US" dirty="0"/>
                  <a:t>は</a:t>
                </a:r>
                <a14:m>
                  <m:oMath xmlns:m="http://schemas.openxmlformats.org/officeDocument/2006/math">
                    <m:sSup>
                      <m:sSupPr>
                        <m:ctrlPr>
                          <a:rPr lang="en-US" altLang="ja-JP" b="0" i="1" smtClean="0">
                            <a:latin typeface="Cambria Math" panose="02040503050406030204" pitchFamily="18" charset="0"/>
                          </a:rPr>
                        </m:ctrlPr>
                      </m:sSupPr>
                      <m:e>
                        <m:r>
                          <a:rPr lang="en-US" altLang="ja-JP" i="1">
                            <a:latin typeface="Cambria Math" panose="02040503050406030204" pitchFamily="18" charset="0"/>
                          </a:rPr>
                          <m:t>𝐸</m:t>
                        </m:r>
                      </m:e>
                      <m:sup>
                        <m:r>
                          <a:rPr lang="en-US" altLang="ja-JP" b="0" i="1" smtClean="0">
                            <a:latin typeface="Cambria Math" panose="02040503050406030204" pitchFamily="18" charset="0"/>
                          </a:rPr>
                          <m:t>2</m:t>
                        </m:r>
                      </m:sup>
                    </m:sSup>
                    <m:r>
                      <a:rPr lang="en-US" altLang="ja-JP" i="1">
                        <a:latin typeface="Cambria Math" panose="02040503050406030204" pitchFamily="18" charset="0"/>
                      </a:rPr>
                      <m:t>=</m:t>
                    </m:r>
                    <m:d>
                      <m:dPr>
                        <m:begChr m:val="⟨"/>
                        <m:endChr m:val="⟩"/>
                        <m:ctrlPr>
                          <a:rPr lang="en-US" altLang="ja-JP" i="1">
                            <a:latin typeface="Cambria Math" panose="02040503050406030204" pitchFamily="18" charset="0"/>
                          </a:rPr>
                        </m:ctrlPr>
                      </m:dPr>
                      <m:e>
                        <m:r>
                          <a:rPr lang="en-US" altLang="ja-JP" i="1">
                            <a:latin typeface="Cambria Math" panose="02040503050406030204" pitchFamily="18" charset="0"/>
                          </a:rPr>
                          <m:t> </m:t>
                        </m:r>
                        <m:sSup>
                          <m:sSupPr>
                            <m:ctrlPr>
                              <a:rPr lang="en-US" altLang="ja-JP" b="0" i="1" smtClean="0">
                                <a:latin typeface="Cambria Math" panose="02040503050406030204" pitchFamily="18" charset="0"/>
                              </a:rPr>
                            </m:ctrlPr>
                          </m:sSupPr>
                          <m:e>
                            <m:d>
                              <m:dPr>
                                <m:ctrlPr>
                                  <a:rPr lang="en-US" altLang="ja-JP" b="0" i="1" smtClean="0">
                                    <a:latin typeface="Cambria Math" panose="02040503050406030204" pitchFamily="18" charset="0"/>
                                  </a:rPr>
                                </m:ctrlPr>
                              </m:dPr>
                              <m:e>
                                <m:f>
                                  <m:fPr>
                                    <m:ctrlPr>
                                      <a:rPr lang="en-US" altLang="ja-JP" i="1">
                                        <a:latin typeface="Cambria Math" panose="02040503050406030204" pitchFamily="18" charset="0"/>
                                      </a:rPr>
                                    </m:ctrlPr>
                                  </m:fPr>
                                  <m:num>
                                    <m:r>
                                      <a:rPr lang="en-US" altLang="ja-JP" i="1">
                                        <a:latin typeface="Cambria Math" panose="02040503050406030204" pitchFamily="18" charset="0"/>
                                      </a:rPr>
                                      <m:t>𝜕</m:t>
                                    </m:r>
                                    <m:r>
                                      <a:rPr lang="en-US" altLang="ja-JP" i="1">
                                        <a:latin typeface="Cambria Math" panose="02040503050406030204" pitchFamily="18" charset="0"/>
                                      </a:rPr>
                                      <m:t>ℓ</m:t>
                                    </m:r>
                                  </m:num>
                                  <m:den>
                                    <m:r>
                                      <a:rPr lang="en-US" altLang="ja-JP" i="1">
                                        <a:latin typeface="Cambria Math" panose="02040503050406030204" pitchFamily="18" charset="0"/>
                                      </a:rPr>
                                      <m:t>𝜕</m:t>
                                    </m:r>
                                    <m:r>
                                      <a:rPr lang="en-US" altLang="ja-JP" i="1">
                                        <a:latin typeface="Cambria Math" panose="02040503050406030204" pitchFamily="18" charset="0"/>
                                      </a:rPr>
                                      <m:t>𝑡</m:t>
                                    </m:r>
                                  </m:den>
                                </m:f>
                              </m:e>
                            </m:d>
                          </m:e>
                          <m:sup>
                            <m:r>
                              <a:rPr lang="en-US" altLang="ja-JP" b="0" i="1" smtClean="0">
                                <a:latin typeface="Cambria Math" panose="02040503050406030204" pitchFamily="18" charset="0"/>
                              </a:rPr>
                              <m:t>2</m:t>
                            </m:r>
                          </m:sup>
                        </m:sSup>
                        <m:r>
                          <a:rPr lang="en-US" altLang="ja-JP" i="1">
                            <a:latin typeface="Cambria Math" panose="02040503050406030204" pitchFamily="18" charset="0"/>
                          </a:rPr>
                          <m:t> </m:t>
                        </m:r>
                      </m:e>
                    </m:d>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𝑡</m:t>
                        </m:r>
                      </m:e>
                      <m:sub>
                        <m:r>
                          <a:rPr lang="en-US" altLang="ja-JP" i="1">
                            <a:latin typeface="Cambria Math" panose="02040503050406030204" pitchFamily="18" charset="0"/>
                          </a:rPr>
                          <m:t>0</m:t>
                        </m:r>
                      </m:sub>
                      <m:sup>
                        <m:r>
                          <a:rPr lang="en-US" altLang="ja-JP" i="1">
                            <a:latin typeface="Cambria Math" panose="02040503050406030204" pitchFamily="18" charset="0"/>
                          </a:rPr>
                          <m:t>2</m:t>
                        </m:r>
                      </m:sup>
                    </m:sSubSup>
                    <m:r>
                      <a:rPr lang="en-US" altLang="ja-JP" i="1">
                        <a:latin typeface="Cambria Math" panose="02040503050406030204" pitchFamily="18" charset="0"/>
                      </a:rPr>
                      <m:t>+⟨ </m:t>
                    </m:r>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𝑠</m:t>
                        </m:r>
                      </m:e>
                      <m:sub>
                        <m:r>
                          <a:rPr lang="en-US" altLang="ja-JP" i="1">
                            <a:latin typeface="Cambria Math" panose="02040503050406030204" pitchFamily="18" charset="0"/>
                          </a:rPr>
                          <m:t>0</m:t>
                        </m:r>
                      </m:sub>
                      <m:sup>
                        <m:r>
                          <a:rPr lang="en-US" altLang="ja-JP" i="1">
                            <a:latin typeface="Cambria Math" panose="02040503050406030204" pitchFamily="18" charset="0"/>
                          </a:rPr>
                          <m:t>2</m:t>
                        </m:r>
                      </m:sup>
                    </m:sSubSup>
                    <m:r>
                      <a:rPr lang="en-US" altLang="ja-JP" i="1">
                        <a:latin typeface="Cambria Math" panose="02040503050406030204" pitchFamily="18" charset="0"/>
                      </a:rPr>
                      <m:t> ⟩</m:t>
                    </m:r>
                  </m:oMath>
                </a14:m>
                <a:endParaRPr lang="en-US" altLang="ja-JP" dirty="0"/>
              </a:p>
              <a:p>
                <a:endParaRPr lang="en-US" altLang="ja-JP" dirty="0"/>
              </a:p>
              <a:p>
                <a:r>
                  <a:rPr lang="ja-JP" altLang="en-US" dirty="0"/>
                  <a:t>ゆえに</a:t>
                </a:r>
                <a14:m>
                  <m:oMath xmlns:m="http://schemas.openxmlformats.org/officeDocument/2006/math">
                    <m:f>
                      <m:fPr>
                        <m:ctrlPr>
                          <a:rPr lang="en-US" altLang="ja-JP" b="0" i="1" smtClean="0">
                            <a:latin typeface="Cambria Math" panose="02040503050406030204" pitchFamily="18" charset="0"/>
                          </a:rPr>
                        </m:ctrlPr>
                      </m:fPr>
                      <m:num>
                        <m:r>
                          <a:rPr lang="en-US" altLang="ja-JP" b="0" i="1" smtClean="0">
                            <a:latin typeface="Cambria Math" panose="02040503050406030204" pitchFamily="18" charset="0"/>
                          </a:rPr>
                          <m:t>1</m:t>
                        </m:r>
                      </m:num>
                      <m:den>
                        <m:r>
                          <a:rPr lang="en-US" altLang="ja-JP" b="0" i="1" smtClean="0">
                            <a:latin typeface="Cambria Math" panose="02040503050406030204" pitchFamily="18" charset="0"/>
                          </a:rPr>
                          <m:t>2</m:t>
                        </m:r>
                      </m:den>
                    </m:f>
                    <m:r>
                      <a:rPr lang="en-US" altLang="ja-JP" b="0" i="1" smtClean="0">
                        <a:latin typeface="Cambria Math" panose="02040503050406030204" pitchFamily="18" charset="0"/>
                      </a:rPr>
                      <m:t>&lt;</m:t>
                    </m:r>
                    <m:f>
                      <m:fPr>
                        <m:ctrlPr>
                          <a:rPr lang="en-US" altLang="ja-JP" b="0" i="1" smtClean="0">
                            <a:latin typeface="Cambria Math" panose="02040503050406030204" pitchFamily="18" charset="0"/>
                          </a:rPr>
                        </m:ctrlPr>
                      </m:fPr>
                      <m:num>
                        <m:d>
                          <m:dPr>
                            <m:begChr m:val="⟨"/>
                            <m:endChr m:val="⟩"/>
                            <m:ctrlPr>
                              <a:rPr lang="en-US" altLang="ja-JP" i="1">
                                <a:latin typeface="Cambria Math" panose="02040503050406030204" pitchFamily="18" charset="0"/>
                              </a:rPr>
                            </m:ctrlPr>
                          </m:dPr>
                          <m:e>
                            <m:r>
                              <a:rPr lang="en-US" altLang="ja-JP" i="1">
                                <a:latin typeface="Cambria Math" panose="02040503050406030204" pitchFamily="18" charset="0"/>
                              </a:rPr>
                              <m:t> </m:t>
                            </m:r>
                            <m:sSub>
                              <m:sSubPr>
                                <m:ctrlPr>
                                  <a:rPr lang="en-US" altLang="ja-JP" i="1">
                                    <a:latin typeface="Cambria Math" panose="02040503050406030204" pitchFamily="18" charset="0"/>
                                  </a:rPr>
                                </m:ctrlPr>
                              </m:sSubPr>
                              <m:e>
                                <m:r>
                                  <a:rPr lang="en-US" altLang="ja-JP" i="1">
                                    <a:latin typeface="Cambria Math" panose="02040503050406030204" pitchFamily="18" charset="0"/>
                                  </a:rPr>
                                  <m:t>𝑠</m:t>
                                </m:r>
                              </m:e>
                              <m:sub>
                                <m:r>
                                  <a:rPr lang="en-US" altLang="ja-JP" i="1">
                                    <a:latin typeface="Cambria Math" panose="02040503050406030204" pitchFamily="18" charset="0"/>
                                  </a:rPr>
                                  <m:t>0</m:t>
                                </m:r>
                              </m:sub>
                            </m:sSub>
                            <m:sSub>
                              <m:sSubPr>
                                <m:ctrlPr>
                                  <a:rPr lang="en-US" altLang="ja-JP" i="1">
                                    <a:latin typeface="Cambria Math" panose="02040503050406030204" pitchFamily="18" charset="0"/>
                                  </a:rPr>
                                </m:ctrlPr>
                              </m:sSubPr>
                              <m:e>
                                <m:r>
                                  <a:rPr lang="en-US" altLang="ja-JP" i="1">
                                    <a:latin typeface="Cambria Math" panose="02040503050406030204" pitchFamily="18" charset="0"/>
                                  </a:rPr>
                                  <m:t>𝑠</m:t>
                                </m:r>
                              </m:e>
                              <m:sub>
                                <m:sSub>
                                  <m:sSubPr>
                                    <m:ctrlPr>
                                      <a:rPr lang="en-US" altLang="ja-JP" i="1">
                                        <a:latin typeface="Cambria Math" panose="02040503050406030204" pitchFamily="18" charset="0"/>
                                      </a:rPr>
                                    </m:ctrlPr>
                                  </m:sSubPr>
                                  <m:e>
                                    <m:r>
                                      <a:rPr lang="en-US" altLang="ja-JP" i="1">
                                        <a:latin typeface="Cambria Math" panose="02040503050406030204" pitchFamily="18" charset="0"/>
                                      </a:rPr>
                                      <m:t>𝑡</m:t>
                                    </m:r>
                                  </m:e>
                                  <m:sub>
                                    <m:r>
                                      <a:rPr lang="en-US" altLang="ja-JP" i="1">
                                        <a:latin typeface="Cambria Math" panose="02040503050406030204" pitchFamily="18" charset="0"/>
                                      </a:rPr>
                                      <m:t>0</m:t>
                                    </m:r>
                                  </m:sub>
                                </m:sSub>
                              </m:sub>
                            </m:sSub>
                            <m:r>
                              <a:rPr lang="en-US" altLang="ja-JP" i="1">
                                <a:latin typeface="Cambria Math" panose="02040503050406030204" pitchFamily="18" charset="0"/>
                              </a:rPr>
                              <m:t> </m:t>
                            </m:r>
                          </m:e>
                        </m:d>
                      </m:num>
                      <m:den>
                        <m:r>
                          <a:rPr lang="en-US" altLang="ja-JP" b="0" i="1" smtClean="0">
                            <a:latin typeface="Cambria Math" panose="02040503050406030204" pitchFamily="18" charset="0"/>
                          </a:rPr>
                          <m:t>⟨  </m:t>
                        </m:r>
                        <m:sSubSup>
                          <m:sSubSupPr>
                            <m:ctrlPr>
                              <a:rPr lang="en-US" altLang="ja-JP" b="0" i="1" smtClean="0">
                                <a:latin typeface="Cambria Math" panose="02040503050406030204" pitchFamily="18" charset="0"/>
                              </a:rPr>
                            </m:ctrlPr>
                          </m:sSubSupPr>
                          <m:e>
                            <m:r>
                              <a:rPr lang="en-US" altLang="ja-JP" b="0" i="1" smtClean="0">
                                <a:latin typeface="Cambria Math" panose="02040503050406030204" pitchFamily="18" charset="0"/>
                              </a:rPr>
                              <m:t>𝑠</m:t>
                            </m:r>
                          </m:e>
                          <m:sub>
                            <m:r>
                              <a:rPr lang="en-US" altLang="ja-JP" b="0" i="1" smtClean="0">
                                <a:latin typeface="Cambria Math" panose="02040503050406030204" pitchFamily="18" charset="0"/>
                              </a:rPr>
                              <m:t>0</m:t>
                            </m:r>
                          </m:sub>
                          <m:sup>
                            <m:r>
                              <a:rPr lang="en-US" altLang="ja-JP" b="0" i="1" smtClean="0">
                                <a:latin typeface="Cambria Math" panose="02040503050406030204" pitchFamily="18" charset="0"/>
                              </a:rPr>
                              <m:t>2</m:t>
                            </m:r>
                          </m:sup>
                        </m:sSubSup>
                        <m:r>
                          <a:rPr lang="en-US" altLang="ja-JP" b="0" i="1" smtClean="0">
                            <a:latin typeface="Cambria Math" panose="02040503050406030204" pitchFamily="18" charset="0"/>
                          </a:rPr>
                          <m:t>  ⟩</m:t>
                        </m:r>
                      </m:den>
                    </m:f>
                  </m:oMath>
                </a14:m>
                <a:r>
                  <a:rPr lang="ja-JP" altLang="en-US" dirty="0"/>
                  <a:t>が逐次追跡が良い精度を与える条件→</a:t>
                </a:r>
                <a14:m>
                  <m:oMath xmlns:m="http://schemas.openxmlformats.org/officeDocument/2006/math">
                    <m:r>
                      <a:rPr lang="en-US" altLang="ja-JP" b="0" i="1" smtClean="0">
                        <a:latin typeface="Cambria Math" panose="02040503050406030204" pitchFamily="18" charset="0"/>
                      </a:rPr>
                      <m:t>𝑠</m:t>
                    </m:r>
                    <m:r>
                      <a:rPr lang="en-US" altLang="ja-JP" b="0" i="1" smtClean="0">
                        <a:latin typeface="Cambria Math" panose="02040503050406030204" pitchFamily="18" charset="0"/>
                      </a:rPr>
                      <m:t>(</m:t>
                    </m:r>
                    <m:r>
                      <a:rPr lang="en-US" altLang="ja-JP" b="0" i="1" smtClean="0">
                        <a:latin typeface="Cambria Math" panose="02040503050406030204" pitchFamily="18" charset="0"/>
                      </a:rPr>
                      <m:t>𝑡</m:t>
                    </m:r>
                    <m:r>
                      <a:rPr lang="en-US" altLang="ja-JP" b="0" i="1" smtClean="0">
                        <a:latin typeface="Cambria Math" panose="02040503050406030204" pitchFamily="18" charset="0"/>
                      </a:rPr>
                      <m:t>)</m:t>
                    </m:r>
                  </m:oMath>
                </a14:m>
                <a:r>
                  <a:rPr lang="ja-JP" altLang="en-US" dirty="0"/>
                  <a:t>の自己相関が大きいと逐次追跡が有効</a:t>
                </a:r>
                <a:endParaRPr lang="en-US" altLang="ja-JP" dirty="0"/>
              </a:p>
              <a:p>
                <a:endParaRPr lang="en-US" altLang="ja-JP" dirty="0"/>
              </a:p>
              <a:p>
                <a:endParaRPr kumimoji="1" lang="en-US" altLang="ja-JP" dirty="0"/>
              </a:p>
              <a:p>
                <a:endParaRPr lang="en-US" altLang="ja-JP" dirty="0"/>
              </a:p>
              <a:p>
                <a:pPr marL="0" indent="0">
                  <a:buNone/>
                </a:pPr>
                <a:endParaRPr kumimoji="1" lang="en-US" altLang="ja-JP" dirty="0"/>
              </a:p>
            </p:txBody>
          </p:sp>
        </mc:Choice>
        <mc:Fallback xmlns="">
          <p:sp>
            <p:nvSpPr>
              <p:cNvPr id="3" name="コンテンツ プレースホルダー 2">
                <a:extLst>
                  <a:ext uri="{FF2B5EF4-FFF2-40B4-BE49-F238E27FC236}">
                    <a16:creationId xmlns:a16="http://schemas.microsoft.com/office/drawing/2014/main" id="{AB485309-AD04-451E-822B-657E7CE59FFA}"/>
                  </a:ext>
                </a:extLst>
              </p:cNvPr>
              <p:cNvSpPr>
                <a:spLocks noGrp="1" noRot="1" noChangeAspect="1" noMove="1" noResize="1" noEditPoints="1" noAdjustHandles="1" noChangeArrowheads="1" noChangeShapeType="1" noTextEdit="1"/>
              </p:cNvSpPr>
              <p:nvPr>
                <p:ph idx="1"/>
              </p:nvPr>
            </p:nvSpPr>
            <p:spPr>
              <a:xfrm>
                <a:off x="1097280" y="2104121"/>
                <a:ext cx="10276573" cy="3751247"/>
              </a:xfrm>
              <a:blipFill>
                <a:blip r:embed="rId2"/>
                <a:stretch>
                  <a:fillRect l="-534" t="-3409" r="-77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B1A720A2-BA8E-4DB3-B265-471CD9AF1160}"/>
                  </a:ext>
                </a:extLst>
              </p:cNvPr>
              <p:cNvSpPr txBox="1"/>
              <p:nvPr/>
            </p:nvSpPr>
            <p:spPr>
              <a:xfrm>
                <a:off x="7743636" y="2252167"/>
                <a:ext cx="2887579" cy="646331"/>
              </a:xfrm>
              <a:prstGeom prst="rect">
                <a:avLst/>
              </a:prstGeom>
              <a:noFill/>
            </p:spPr>
            <p:txBody>
              <a:bodyPr wrap="square" rtlCol="0">
                <a:spAutoFit/>
              </a:bodyPr>
              <a:lstStyle/>
              <a:p>
                <a14:m>
                  <m:oMath xmlns:m="http://schemas.openxmlformats.org/officeDocument/2006/math">
                    <m:r>
                      <a:rPr kumimoji="1" lang="en-US" altLang="ja-JP" b="0" i="1" smtClean="0">
                        <a:latin typeface="Cambria Math" panose="02040503050406030204" pitchFamily="18" charset="0"/>
                      </a:rPr>
                      <m:t>ℓ</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𝑡</m:t>
                        </m:r>
                      </m:e>
                    </m:d>
                  </m:oMath>
                </a14:m>
                <a:r>
                  <a:rPr kumimoji="1" lang="ja-JP" altLang="en-US" dirty="0"/>
                  <a:t>：長期でのトレンド</a:t>
                </a:r>
                <a:endParaRPr kumimoji="1" lang="en-US" altLang="ja-JP" dirty="0"/>
              </a:p>
              <a:p>
                <a14:m>
                  <m:oMath xmlns:m="http://schemas.openxmlformats.org/officeDocument/2006/math">
                    <m:r>
                      <a:rPr kumimoji="1" lang="en-US" altLang="ja-JP" i="1" smtClean="0">
                        <a:latin typeface="Cambria Math" panose="02040503050406030204" pitchFamily="18" charset="0"/>
                      </a:rPr>
                      <m:t>𝑠</m:t>
                    </m:r>
                    <m:d>
                      <m:dPr>
                        <m:ctrlPr>
                          <a:rPr kumimoji="1" lang="en-US" altLang="ja-JP" i="1">
                            <a:latin typeface="Cambria Math" panose="02040503050406030204" pitchFamily="18" charset="0"/>
                          </a:rPr>
                        </m:ctrlPr>
                      </m:dPr>
                      <m:e>
                        <m:r>
                          <a:rPr kumimoji="1" lang="en-US" altLang="ja-JP" i="1">
                            <a:latin typeface="Cambria Math" panose="02040503050406030204" pitchFamily="18" charset="0"/>
                          </a:rPr>
                          <m:t>𝑡</m:t>
                        </m:r>
                      </m:e>
                    </m:d>
                  </m:oMath>
                </a14:m>
                <a:r>
                  <a:rPr kumimoji="1" lang="ja-JP" altLang="en-US" dirty="0"/>
                  <a:t>：短期でのトレンド</a:t>
                </a:r>
                <a:endParaRPr kumimoji="1" lang="en-US" altLang="ja-JP" dirty="0"/>
              </a:p>
            </p:txBody>
          </p:sp>
        </mc:Choice>
        <mc:Fallback xmlns="">
          <p:sp>
            <p:nvSpPr>
              <p:cNvPr id="5" name="テキスト ボックス 4">
                <a:extLst>
                  <a:ext uri="{FF2B5EF4-FFF2-40B4-BE49-F238E27FC236}">
                    <a16:creationId xmlns:a16="http://schemas.microsoft.com/office/drawing/2014/main" id="{B1A720A2-BA8E-4DB3-B265-471CD9AF1160}"/>
                  </a:ext>
                </a:extLst>
              </p:cNvPr>
              <p:cNvSpPr txBox="1">
                <a:spLocks noRot="1" noChangeAspect="1" noMove="1" noResize="1" noEditPoints="1" noAdjustHandles="1" noChangeArrowheads="1" noChangeShapeType="1" noTextEdit="1"/>
              </p:cNvSpPr>
              <p:nvPr/>
            </p:nvSpPr>
            <p:spPr>
              <a:xfrm>
                <a:off x="7743636" y="2252167"/>
                <a:ext cx="2887579" cy="646331"/>
              </a:xfrm>
              <a:prstGeom prst="rect">
                <a:avLst/>
              </a:prstGeom>
              <a:blipFill>
                <a:blip r:embed="rId3"/>
                <a:stretch>
                  <a:fillRect t="-7547" b="-1132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262037592"/>
      </p:ext>
    </p:extLst>
  </p:cSld>
  <p:clrMapOvr>
    <a:masterClrMapping/>
  </p:clrMapOvr>
</p:sld>
</file>

<file path=ppt/theme/theme1.xml><?xml version="1.0" encoding="utf-8"?>
<a:theme xmlns:a="http://schemas.openxmlformats.org/drawingml/2006/main" name="レトロスペクト">
  <a:themeElements>
    <a:clrScheme name="レトロスペクト">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レトロスペクト">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レトロスペクト">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E3DA18C2-75F1-4980-A5F0-165F6F71DE6D}"/>
    </a:ext>
  </a:extLst>
</a:theme>
</file>

<file path=docProps/app.xml><?xml version="1.0" encoding="utf-8"?>
<Properties xmlns="http://schemas.openxmlformats.org/officeDocument/2006/extended-properties" xmlns:vt="http://schemas.openxmlformats.org/officeDocument/2006/docPropsVTypes">
  <Template>Retrospect</Template>
  <TotalTime>874</TotalTime>
  <Words>742</Words>
  <Application>Microsoft Office PowerPoint</Application>
  <PresentationFormat>ワイド画面</PresentationFormat>
  <Paragraphs>119</Paragraphs>
  <Slides>13</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13</vt:i4>
      </vt:variant>
    </vt:vector>
  </HeadingPairs>
  <TitlesOfParts>
    <vt:vector size="18" baseType="lpstr">
      <vt:lpstr>Calibri</vt:lpstr>
      <vt:lpstr>Calibri Light</vt:lpstr>
      <vt:lpstr>Cambria Math</vt:lpstr>
      <vt:lpstr>Wingdings</vt:lpstr>
      <vt:lpstr>レトロスペクト</vt:lpstr>
      <vt:lpstr>バーチャルプラント向け 蓄電池群制御アルゴリズムの改善・評価</vt:lpstr>
      <vt:lpstr>問題設定</vt:lpstr>
      <vt:lpstr>消費電力・発電量の時系列データの例(2019/2/21)</vt:lpstr>
      <vt:lpstr>消費電力・発電量の時系列データの例(2019/2/26)</vt:lpstr>
      <vt:lpstr>今回扱った手法</vt:lpstr>
      <vt:lpstr>逐次追跡法</vt:lpstr>
      <vt:lpstr>自己回帰モデル(定数項のみ)</vt:lpstr>
      <vt:lpstr>ガウス過程回帰</vt:lpstr>
      <vt:lpstr>考察：ガウス過程が有効でなかった理由(1)</vt:lpstr>
      <vt:lpstr>考察：ガウス過程が有効でなかった理由(2)</vt:lpstr>
      <vt:lpstr>LSTM(Long Short-Term Memory)</vt:lpstr>
      <vt:lpstr>今回扱った手法とその結果</vt:lpstr>
      <vt:lpstr>結論と今後の課題</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asl</dc:creator>
  <cp:lastModifiedBy>陽太 野中</cp:lastModifiedBy>
  <cp:revision>373</cp:revision>
  <dcterms:created xsi:type="dcterms:W3CDTF">2019-09-05T07:33:38Z</dcterms:created>
  <dcterms:modified xsi:type="dcterms:W3CDTF">2019-09-10T23:38:48Z</dcterms:modified>
</cp:coreProperties>
</file>