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0" r:id="rId7"/>
    <p:sldId id="261" r:id="rId8"/>
    <p:sldId id="262"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11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382967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70804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209320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6FF1480-87E0-46E6-ADC0-6F07D83A9709}" type="datetimeFigureOut">
              <a:rPr kumimoji="1" lang="ja-JP" altLang="en-US" smtClean="0"/>
              <a:t>2019/9/10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14671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FF1480-87E0-46E6-ADC0-6F07D83A9709}" type="datetimeFigureOut">
              <a:rPr kumimoji="1" lang="ja-JP" altLang="en-US" smtClean="0"/>
              <a:t>2019/9/10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211345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6FF1480-87E0-46E6-ADC0-6F07D83A9709}" type="datetimeFigureOut">
              <a:rPr kumimoji="1" lang="ja-JP" altLang="en-US" smtClean="0"/>
              <a:t>2019/9/10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395836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FF1480-87E0-46E6-ADC0-6F07D83A9709}" type="datetimeFigureOut">
              <a:rPr kumimoji="1" lang="ja-JP" altLang="en-US" smtClean="0"/>
              <a:t>2019/9/10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407177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FF1480-87E0-46E6-ADC0-6F07D83A9709}" type="datetimeFigureOut">
              <a:rPr kumimoji="1" lang="ja-JP" altLang="en-US" smtClean="0"/>
              <a:t>2019/9/10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1452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tx2"/>
                </a:solidFill>
              </a:defRPr>
            </a:lvl1pPr>
          </a:lstStyle>
          <a:p>
            <a:fld id="{66FF1480-87E0-46E6-ADC0-6F07D83A9709}" type="datetimeFigureOut">
              <a:rPr kumimoji="1" lang="ja-JP" altLang="en-US" smtClean="0"/>
              <a:t>2019/9/10</a:t>
            </a:fld>
            <a:endParaRPr kumimoji="1" lang="ja-JP"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411838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FF1480-87E0-46E6-ADC0-6F07D83A9709}" type="datetimeFigureOut">
              <a:rPr kumimoji="1" lang="ja-JP" altLang="en-US" smtClean="0"/>
              <a:t>2019/9/10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86BEDC-2CA6-4AAD-9FD0-677BF044992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8197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F192D-2808-4310-8381-3A02ADD89734}"/>
              </a:ext>
            </a:extLst>
          </p:cNvPr>
          <p:cNvSpPr>
            <a:spLocks noGrp="1"/>
          </p:cNvSpPr>
          <p:nvPr>
            <p:ph type="ctrTitle"/>
          </p:nvPr>
        </p:nvSpPr>
        <p:spPr/>
        <p:txBody>
          <a:bodyPr>
            <a:normAutofit/>
          </a:bodyPr>
          <a:lstStyle/>
          <a:p>
            <a:r>
              <a:rPr kumimoji="1" lang="ja-JP" altLang="en-US" sz="4000" dirty="0"/>
              <a:t>バーチャルプラント向け</a:t>
            </a:r>
            <a:br>
              <a:rPr kumimoji="1" lang="en-US" altLang="ja-JP" sz="4000" dirty="0"/>
            </a:br>
            <a:r>
              <a:rPr kumimoji="1" lang="ja-JP" altLang="en-US" sz="4000" dirty="0"/>
              <a:t>蓄電池群制御アルゴリズムの改善・評価</a:t>
            </a:r>
          </a:p>
        </p:txBody>
      </p:sp>
      <p:sp>
        <p:nvSpPr>
          <p:cNvPr id="3" name="字幕 2">
            <a:extLst>
              <a:ext uri="{FF2B5EF4-FFF2-40B4-BE49-F238E27FC236}">
                <a16:creationId xmlns:a16="http://schemas.microsoft.com/office/drawing/2014/main" id="{C6FB5074-F893-4A22-8FA8-E6A1FF103726}"/>
              </a:ext>
            </a:extLst>
          </p:cNvPr>
          <p:cNvSpPr>
            <a:spLocks noGrp="1"/>
          </p:cNvSpPr>
          <p:nvPr>
            <p:ph type="subTitle" idx="1"/>
          </p:nvPr>
        </p:nvSpPr>
        <p:spPr/>
        <p:txBody>
          <a:bodyPr>
            <a:normAutofit/>
          </a:bodyPr>
          <a:lstStyle/>
          <a:p>
            <a:r>
              <a:rPr kumimoji="1" lang="ja-JP" altLang="en-US" sz="2000" dirty="0"/>
              <a:t>京都大学情報学研究科先端数理科学専攻</a:t>
            </a:r>
            <a:endParaRPr kumimoji="1" lang="en-US" altLang="ja-JP" sz="2000" dirty="0"/>
          </a:p>
          <a:p>
            <a:r>
              <a:rPr kumimoji="1" lang="ja-JP" altLang="en-US" sz="2000" dirty="0"/>
              <a:t>修士一回生　　野中 陽太</a:t>
            </a:r>
          </a:p>
        </p:txBody>
      </p:sp>
    </p:spTree>
    <p:extLst>
      <p:ext uri="{BB962C8B-B14F-4D97-AF65-F5344CB8AC3E}">
        <p14:creationId xmlns:p14="http://schemas.microsoft.com/office/powerpoint/2010/main" val="65848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lang="ja-JP" altLang="en-US" sz="3200" dirty="0"/>
              <a:t>考察：ガウス過程が有効でなかった理由</a:t>
            </a:r>
            <a:r>
              <a:rPr lang="en-US" altLang="ja-JP" sz="3200" dirty="0"/>
              <a:t>(2)</a:t>
            </a:r>
            <a:endParaRPr kumimoji="1" lang="ja-JP" altLang="en-US" sz="3200" dirty="0"/>
          </a:p>
        </p:txBody>
      </p:sp>
      <p:pic>
        <p:nvPicPr>
          <p:cNvPr id="6" name="図 5">
            <a:extLst>
              <a:ext uri="{FF2B5EF4-FFF2-40B4-BE49-F238E27FC236}">
                <a16:creationId xmlns:a16="http://schemas.microsoft.com/office/drawing/2014/main" id="{1BA46503-5A9E-47E7-B9C2-2ABE815FC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323" y="2018584"/>
            <a:ext cx="4272400" cy="2813556"/>
          </a:xfrm>
          <a:prstGeom prst="rect">
            <a:avLst/>
          </a:prstGeom>
        </p:spPr>
      </p:pic>
      <p:pic>
        <p:nvPicPr>
          <p:cNvPr id="9" name="図 8">
            <a:extLst>
              <a:ext uri="{FF2B5EF4-FFF2-40B4-BE49-F238E27FC236}">
                <a16:creationId xmlns:a16="http://schemas.microsoft.com/office/drawing/2014/main" id="{8035C75E-2475-4A6A-9CA9-79B6D41FF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9" y="2024176"/>
            <a:ext cx="4272400" cy="2802373"/>
          </a:xfrm>
          <a:prstGeom prst="rect">
            <a:avLst/>
          </a:prstGeom>
        </p:spPr>
      </p:pic>
      <p:sp>
        <p:nvSpPr>
          <p:cNvPr id="10" name="テキスト ボックス 9">
            <a:extLst>
              <a:ext uri="{FF2B5EF4-FFF2-40B4-BE49-F238E27FC236}">
                <a16:creationId xmlns:a16="http://schemas.microsoft.com/office/drawing/2014/main" id="{4B601254-87F4-40CC-8792-F15B23110466}"/>
              </a:ext>
            </a:extLst>
          </p:cNvPr>
          <p:cNvSpPr txBox="1"/>
          <p:nvPr/>
        </p:nvSpPr>
        <p:spPr>
          <a:xfrm>
            <a:off x="3348023" y="5477107"/>
            <a:ext cx="5556913" cy="646331"/>
          </a:xfrm>
          <a:prstGeom prst="rect">
            <a:avLst/>
          </a:prstGeom>
          <a:noFill/>
        </p:spPr>
        <p:txBody>
          <a:bodyPr wrap="square" rtlCol="0">
            <a:spAutoFit/>
          </a:bodyPr>
          <a:lstStyle/>
          <a:p>
            <a:r>
              <a:rPr kumimoji="1" lang="ja-JP" altLang="en-US" dirty="0"/>
              <a:t>短期のトレンドの自己相関が大きい→逐次追跡が有効</a:t>
            </a:r>
            <a:endParaRPr kumimoji="1" lang="en-US" altLang="ja-JP" dirty="0"/>
          </a:p>
          <a:p>
            <a:r>
              <a:rPr kumimoji="1" lang="en-US" altLang="ja-JP" dirty="0"/>
              <a:t>※</a:t>
            </a:r>
            <a:r>
              <a:rPr kumimoji="1" lang="ja-JP" altLang="en-US" dirty="0"/>
              <a:t>長期のトレンドを短くする→逐次追跡に帰着してしまう</a:t>
            </a:r>
          </a:p>
        </p:txBody>
      </p:sp>
      <p:sp>
        <p:nvSpPr>
          <p:cNvPr id="11" name="テキスト ボックス 10">
            <a:extLst>
              <a:ext uri="{FF2B5EF4-FFF2-40B4-BE49-F238E27FC236}">
                <a16:creationId xmlns:a16="http://schemas.microsoft.com/office/drawing/2014/main" id="{8BAAA76D-37CA-4362-99E9-8217C29E269A}"/>
              </a:ext>
            </a:extLst>
          </p:cNvPr>
          <p:cNvSpPr txBox="1"/>
          <p:nvPr/>
        </p:nvSpPr>
        <p:spPr>
          <a:xfrm>
            <a:off x="1701681" y="4967162"/>
            <a:ext cx="2778457" cy="369332"/>
          </a:xfrm>
          <a:prstGeom prst="rect">
            <a:avLst/>
          </a:prstGeom>
          <a:noFill/>
        </p:spPr>
        <p:txBody>
          <a:bodyPr wrap="square" rtlCol="0">
            <a:spAutoFit/>
          </a:bodyPr>
          <a:lstStyle/>
          <a:p>
            <a:r>
              <a:rPr kumimoji="1" lang="ja-JP" altLang="en-US" dirty="0"/>
              <a:t>電力消費量の長期トレンド</a:t>
            </a:r>
          </a:p>
        </p:txBody>
      </p:sp>
      <p:sp>
        <p:nvSpPr>
          <p:cNvPr id="12" name="テキスト ボックス 11">
            <a:extLst>
              <a:ext uri="{FF2B5EF4-FFF2-40B4-BE49-F238E27FC236}">
                <a16:creationId xmlns:a16="http://schemas.microsoft.com/office/drawing/2014/main" id="{2B867339-1AE0-4F3A-9316-4D9C6B513DB7}"/>
              </a:ext>
            </a:extLst>
          </p:cNvPr>
          <p:cNvSpPr txBox="1"/>
          <p:nvPr/>
        </p:nvSpPr>
        <p:spPr>
          <a:xfrm>
            <a:off x="7711863" y="4967162"/>
            <a:ext cx="2778457" cy="369332"/>
          </a:xfrm>
          <a:prstGeom prst="rect">
            <a:avLst/>
          </a:prstGeom>
          <a:noFill/>
        </p:spPr>
        <p:txBody>
          <a:bodyPr wrap="square" rtlCol="0">
            <a:spAutoFit/>
          </a:bodyPr>
          <a:lstStyle/>
          <a:p>
            <a:r>
              <a:rPr kumimoji="1" lang="ja-JP" altLang="en-US" dirty="0"/>
              <a:t>短期トレンドの自己相関</a:t>
            </a:r>
          </a:p>
        </p:txBody>
      </p:sp>
    </p:spTree>
    <p:extLst>
      <p:ext uri="{BB962C8B-B14F-4D97-AF65-F5344CB8AC3E}">
        <p14:creationId xmlns:p14="http://schemas.microsoft.com/office/powerpoint/2010/main" val="302594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結論と今後の課題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normAutofit lnSpcReduction="10000"/>
              </a:bodyPr>
              <a:lstStyle/>
              <a:p>
                <a:pPr>
                  <a:buFont typeface="Wingdings" panose="05000000000000000000" pitchFamily="2" charset="2"/>
                  <a:buChar char="l"/>
                </a:pPr>
                <a:r>
                  <a:rPr lang="ja-JP" altLang="en-US" dirty="0"/>
                  <a:t>晴天時の発電量のように短期での変動が激しくない場合は自己回帰モデルが有効</a:t>
                </a:r>
                <a:endParaRPr kumimoji="1"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変動が激しい場合は逐次追跡が有効</a:t>
                </a: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滑らかな関数での回帰は逐次追跡に劣る</a:t>
                </a: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短期でのトレンド</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t>を捉えることができるか</a:t>
                </a:r>
                <a:r>
                  <a:rPr lang="en-US" altLang="ja-JP" dirty="0"/>
                  <a:t>(LSTM</a:t>
                </a:r>
                <a:r>
                  <a:rPr lang="ja-JP" altLang="en-US" dirty="0"/>
                  <a:t>や粒子フィルターの利用</a:t>
                </a:r>
                <a:r>
                  <a:rPr lang="en-US" altLang="ja-JP" dirty="0"/>
                  <a:t>)</a:t>
                </a:r>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気温や雲量、曜日など外部データの利用</a:t>
                </a: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endParaRPr lang="en-US" altLang="ja-JP" dirty="0"/>
              </a:p>
            </p:txBody>
          </p:sp>
        </mc:Choice>
        <mc:Fallback>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2104121"/>
                <a:ext cx="10276573" cy="3751247"/>
              </a:xfrm>
              <a:blipFill>
                <a:blip r:embed="rId2"/>
                <a:stretch>
                  <a:fillRect l="-1423" t="-2922" b="-129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136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問題設定</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normAutofit/>
              </a:bodyPr>
              <a:lstStyle/>
              <a:p>
                <a:r>
                  <a:rPr kumimoji="1" lang="ja-JP" altLang="en-US" dirty="0"/>
                  <a:t>ある需要家</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による需要電力：</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endParaRPr lang="en-US" altLang="ja-JP" dirty="0"/>
              </a:p>
              <a:p>
                <a:r>
                  <a:rPr kumimoji="1" lang="ja-JP" altLang="en-US" dirty="0"/>
                  <a:t>地域全体での目標電力：</a:t>
                </a:r>
                <a14:m>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endParaRPr kumimoji="1" lang="en-US" altLang="ja-JP" dirty="0"/>
              </a:p>
              <a:p>
                <a:r>
                  <a:rPr kumimoji="1" lang="ja-JP" altLang="en-US" dirty="0"/>
                  <a:t>→</a:t>
                </a:r>
                <a14:m>
                  <m:oMath xmlns:m="http://schemas.openxmlformats.org/officeDocument/2006/math">
                    <m:r>
                      <a:rPr kumimoji="1" lang="en-US" altLang="ja-JP" b="0" i="0"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nary>
                    <m:r>
                      <a:rPr kumimoji="1" lang="en-US" altLang="ja-JP" b="0" i="1" smtClean="0">
                        <a:latin typeface="Cambria Math" panose="02040503050406030204" pitchFamily="18" charset="0"/>
                      </a:rPr>
                      <m:t>|</m:t>
                    </m:r>
                  </m:oMath>
                </a14:m>
                <a:r>
                  <a:rPr kumimoji="1" lang="ja-JP" altLang="en-US" dirty="0"/>
                  <a:t>を最小化するように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dirty="0"/>
                  <a:t>を制御</a:t>
                </a:r>
                <a:endParaRPr kumimoji="1" lang="en-US" altLang="ja-JP" dirty="0"/>
              </a:p>
              <a:p>
                <a:endParaRPr lang="en-US" altLang="ja-JP" dirty="0"/>
              </a:p>
              <a:p>
                <a:r>
                  <a:rPr kumimoji="1" lang="en-US" altLang="ja-JP" dirty="0"/>
                  <a:t>※</a:t>
                </a:r>
                <a:r>
                  <a:rPr kumimoji="1" lang="ja-JP" altLang="en-US" dirty="0"/>
                  <a:t>ただし</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dirty="0"/>
                  <a:t>の制御に用いることができる観測値は時刻</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oMath>
                </a14:m>
                <a:r>
                  <a:rPr kumimoji="1" lang="ja-JP" altLang="en-US" dirty="0"/>
                  <a:t>までの</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𝐶</m:t>
                        </m:r>
                      </m:e>
                      <m:sub>
                        <m:r>
                          <a:rPr kumimoji="1" lang="en-US" altLang="ja-JP" b="0" i="1" dirty="0" smtClean="0">
                            <a:latin typeface="Cambria Math" panose="02040503050406030204" pitchFamily="18" charset="0"/>
                          </a:rPr>
                          <m:t>𝑖</m:t>
                        </m:r>
                      </m:sub>
                    </m:sSub>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a14:m>
                <a:r>
                  <a:rPr kumimoji="1" lang="ja-JP" altLang="en-US" dirty="0"/>
                  <a:t>と</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e>
                    </m:d>
                  </m:oMath>
                </a14:m>
                <a:endParaRPr kumimoji="1" lang="en-US" altLang="ja-JP" dirty="0"/>
              </a:p>
              <a:p>
                <a:endParaRPr lang="en-US" altLang="ja-JP" dirty="0"/>
              </a:p>
              <a:p>
                <a:r>
                  <a:rPr kumimoji="1" lang="ja-JP" altLang="en-US" dirty="0"/>
                  <a:t>精度の評価は平均絶対誤差</a:t>
                </a:r>
                <a:r>
                  <a:rPr lang="ja-JP" altLang="en-US" dirty="0"/>
                  <a:t>：</a:t>
                </a:r>
                <a14:m>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nary>
                      </m:e>
                    </m:d>
                    <m:r>
                      <a:rPr kumimoji="1" lang="en-US" altLang="ja-JP" b="0" i="1" smtClean="0">
                        <a:latin typeface="Cambria Math" panose="02040503050406030204" pitchFamily="18" charset="0"/>
                      </a:rPr>
                      <m:t>𝑑𝑡</m:t>
                    </m:r>
                  </m:oMath>
                </a14:m>
                <a:r>
                  <a:rPr kumimoji="1" lang="ja-JP" altLang="en-US" b="0" dirty="0"/>
                  <a:t>などを利用</a:t>
                </a:r>
                <a:endParaRPr kumimoji="1" lang="en-US" altLang="ja-JP" b="0" dirty="0"/>
              </a:p>
              <a:p>
                <a:r>
                  <a:rPr lang="en-US" altLang="ja-JP" dirty="0"/>
                  <a:t>※</a:t>
                </a:r>
                <a:r>
                  <a:rPr lang="ja-JP" altLang="en-US" dirty="0"/>
                  <a:t>簡単のため</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kumimoji="1" lang="ja-JP" altLang="en-US" dirty="0" err="1"/>
                  <a:t>には</a:t>
                </a:r>
                <a:r>
                  <a:rPr kumimoji="1" lang="ja-JP" altLang="en-US" dirty="0"/>
                  <a:t>制限はなし→</a:t>
                </a:r>
                <a14:m>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=0</m:t>
                    </m:r>
                  </m:oMath>
                </a14:m>
                <a:r>
                  <a:rPr kumimoji="1" lang="ja-JP" altLang="en-US" dirty="0"/>
                  <a:t>と仮定</a:t>
                </a:r>
                <a:endParaRPr kumimoji="1" lang="en-US" altLang="ja-JP" dirty="0"/>
              </a:p>
            </p:txBody>
          </p:sp>
        </mc:Choice>
        <mc:Fallback>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2104121"/>
                <a:ext cx="10276573" cy="3751247"/>
              </a:xfrm>
              <a:blipFill>
                <a:blip r:embed="rId2"/>
                <a:stretch>
                  <a:fillRect l="-593" t="-2110" b="-32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1A720A2-BA8E-4DB3-B265-471CD9AF1160}"/>
                  </a:ext>
                </a:extLst>
              </p:cNvPr>
              <p:cNvSpPr txBox="1"/>
              <p:nvPr/>
            </p:nvSpPr>
            <p:spPr>
              <a:xfrm>
                <a:off x="8069179" y="2312669"/>
                <a:ext cx="2887579" cy="1200329"/>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oMath>
                </a14:m>
                <a:r>
                  <a:rPr kumimoji="1" lang="ja-JP" altLang="en-US" dirty="0"/>
                  <a:t>：消費電力</a:t>
                </a:r>
                <a:endParaRPr kumimoji="1" lang="en-US" altLang="ja-JP" dirty="0"/>
              </a:p>
              <a:p>
                <a14:m>
                  <m:oMath xmlns:m="http://schemas.openxmlformats.org/officeDocument/2006/math">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i="1">
                            <a:latin typeface="Cambria Math" panose="02040503050406030204" pitchFamily="18" charset="0"/>
                          </a:rPr>
                          <m:t>𝑖</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a14:m>
                <a:r>
                  <a:rPr kumimoji="1" lang="ja-JP" altLang="en-US" dirty="0"/>
                  <a:t>：発電量</a:t>
                </a:r>
                <a:endParaRPr kumimoji="1" lang="en-US" altLang="ja-JP" dirty="0"/>
              </a:p>
              <a:p>
                <a14:m>
                  <m:oMath xmlns:m="http://schemas.openxmlformats.org/officeDocument/2006/math">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i="1">
                            <a:latin typeface="Cambria Math" panose="02040503050406030204" pitchFamily="18" charset="0"/>
                          </a:rPr>
                          <m:t>𝑖</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a14:m>
                <a:r>
                  <a:rPr kumimoji="1" lang="ja-JP" altLang="en-US" dirty="0"/>
                  <a:t>：蓄電池による放電量</a:t>
                </a:r>
                <a:endParaRPr kumimoji="1" lang="en-US"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B1A720A2-BA8E-4DB3-B265-471CD9AF1160}"/>
                  </a:ext>
                </a:extLst>
              </p:cNvPr>
              <p:cNvSpPr txBox="1">
                <a:spLocks noRot="1" noChangeAspect="1" noMove="1" noResize="1" noEditPoints="1" noAdjustHandles="1" noChangeArrowheads="1" noChangeShapeType="1" noTextEdit="1"/>
              </p:cNvSpPr>
              <p:nvPr/>
            </p:nvSpPr>
            <p:spPr>
              <a:xfrm>
                <a:off x="8069179" y="2312669"/>
                <a:ext cx="2887579" cy="1200329"/>
              </a:xfrm>
              <a:prstGeom prst="rect">
                <a:avLst/>
              </a:prstGeom>
              <a:blipFill>
                <a:blip r:embed="rId3"/>
                <a:stretch>
                  <a:fillRect t="-40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9331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lang="ja-JP" altLang="en-US" sz="3200" dirty="0"/>
              <a:t>消費電力・発電量の時系列データの例</a:t>
            </a:r>
            <a:r>
              <a:rPr lang="en-US" altLang="ja-JP" sz="3200" dirty="0"/>
              <a:t>(2019/2/21)</a:t>
            </a:r>
            <a:endParaRPr kumimoji="1" lang="ja-JP" altLang="en-US" sz="3200" dirty="0"/>
          </a:p>
        </p:txBody>
      </p:sp>
      <p:sp>
        <p:nvSpPr>
          <p:cNvPr id="8" name="テキスト ボックス 7">
            <a:extLst>
              <a:ext uri="{FF2B5EF4-FFF2-40B4-BE49-F238E27FC236}">
                <a16:creationId xmlns:a16="http://schemas.microsoft.com/office/drawing/2014/main" id="{8ACD44ED-D97C-4957-A9F0-65813D96BCD8}"/>
              </a:ext>
            </a:extLst>
          </p:cNvPr>
          <p:cNvSpPr txBox="1"/>
          <p:nvPr/>
        </p:nvSpPr>
        <p:spPr>
          <a:xfrm>
            <a:off x="3524385" y="2241883"/>
            <a:ext cx="1107996" cy="369332"/>
          </a:xfrm>
          <a:prstGeom prst="rect">
            <a:avLst/>
          </a:prstGeom>
          <a:noFill/>
        </p:spPr>
        <p:txBody>
          <a:bodyPr wrap="none" rtlCol="0">
            <a:spAutoFit/>
          </a:bodyPr>
          <a:lstStyle/>
          <a:p>
            <a:r>
              <a:rPr kumimoji="1" lang="ja-JP" altLang="en-US" dirty="0"/>
              <a:t>消費電力</a:t>
            </a:r>
          </a:p>
        </p:txBody>
      </p:sp>
      <p:sp>
        <p:nvSpPr>
          <p:cNvPr id="9" name="テキスト ボックス 8">
            <a:extLst>
              <a:ext uri="{FF2B5EF4-FFF2-40B4-BE49-F238E27FC236}">
                <a16:creationId xmlns:a16="http://schemas.microsoft.com/office/drawing/2014/main" id="{562DCF59-4133-4DF8-AFDB-EB09E48BA0C4}"/>
              </a:ext>
            </a:extLst>
          </p:cNvPr>
          <p:cNvSpPr txBox="1"/>
          <p:nvPr/>
        </p:nvSpPr>
        <p:spPr>
          <a:xfrm>
            <a:off x="7741803" y="2241883"/>
            <a:ext cx="877163" cy="369332"/>
          </a:xfrm>
          <a:prstGeom prst="rect">
            <a:avLst/>
          </a:prstGeom>
          <a:noFill/>
        </p:spPr>
        <p:txBody>
          <a:bodyPr wrap="none" rtlCol="0">
            <a:spAutoFit/>
          </a:bodyPr>
          <a:lstStyle/>
          <a:p>
            <a:r>
              <a:rPr kumimoji="1" lang="ja-JP" altLang="en-US" dirty="0"/>
              <a:t>発電量</a:t>
            </a:r>
          </a:p>
        </p:txBody>
      </p:sp>
      <p:pic>
        <p:nvPicPr>
          <p:cNvPr id="4" name="図 3">
            <a:extLst>
              <a:ext uri="{FF2B5EF4-FFF2-40B4-BE49-F238E27FC236}">
                <a16:creationId xmlns:a16="http://schemas.microsoft.com/office/drawing/2014/main" id="{8E319579-FB44-41D1-9385-CA18A9D39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58" y="2241883"/>
            <a:ext cx="9146084" cy="3658433"/>
          </a:xfrm>
          <a:prstGeom prst="rect">
            <a:avLst/>
          </a:prstGeom>
        </p:spPr>
      </p:pic>
    </p:spTree>
    <p:extLst>
      <p:ext uri="{BB962C8B-B14F-4D97-AF65-F5344CB8AC3E}">
        <p14:creationId xmlns:p14="http://schemas.microsoft.com/office/powerpoint/2010/main" val="320156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F7BE9EDB-16CC-4A10-BA0C-CBA3C1562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58" y="2241883"/>
            <a:ext cx="9146084" cy="3658433"/>
          </a:xfrm>
          <a:prstGeom prst="rect">
            <a:avLst/>
          </a:prstGeom>
        </p:spPr>
      </p:pic>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lang="ja-JP" altLang="en-US" sz="3200" dirty="0"/>
              <a:t>消費電力・発電量の時系列データの例</a:t>
            </a:r>
            <a:r>
              <a:rPr lang="en-US" altLang="ja-JP" sz="3200" dirty="0"/>
              <a:t>(2019/2/26)</a:t>
            </a:r>
            <a:endParaRPr kumimoji="1" lang="ja-JP" altLang="en-US" sz="3200" dirty="0"/>
          </a:p>
        </p:txBody>
      </p:sp>
      <p:sp>
        <p:nvSpPr>
          <p:cNvPr id="8" name="テキスト ボックス 7">
            <a:extLst>
              <a:ext uri="{FF2B5EF4-FFF2-40B4-BE49-F238E27FC236}">
                <a16:creationId xmlns:a16="http://schemas.microsoft.com/office/drawing/2014/main" id="{8ACD44ED-D97C-4957-A9F0-65813D96BCD8}"/>
              </a:ext>
            </a:extLst>
          </p:cNvPr>
          <p:cNvSpPr txBox="1"/>
          <p:nvPr/>
        </p:nvSpPr>
        <p:spPr>
          <a:xfrm>
            <a:off x="3524385" y="2241883"/>
            <a:ext cx="1107996" cy="369332"/>
          </a:xfrm>
          <a:prstGeom prst="rect">
            <a:avLst/>
          </a:prstGeom>
          <a:noFill/>
        </p:spPr>
        <p:txBody>
          <a:bodyPr wrap="none" rtlCol="0">
            <a:spAutoFit/>
          </a:bodyPr>
          <a:lstStyle/>
          <a:p>
            <a:r>
              <a:rPr kumimoji="1" lang="ja-JP" altLang="en-US" dirty="0"/>
              <a:t>消費電力</a:t>
            </a:r>
          </a:p>
        </p:txBody>
      </p:sp>
      <p:sp>
        <p:nvSpPr>
          <p:cNvPr id="9" name="テキスト ボックス 8">
            <a:extLst>
              <a:ext uri="{FF2B5EF4-FFF2-40B4-BE49-F238E27FC236}">
                <a16:creationId xmlns:a16="http://schemas.microsoft.com/office/drawing/2014/main" id="{562DCF59-4133-4DF8-AFDB-EB09E48BA0C4}"/>
              </a:ext>
            </a:extLst>
          </p:cNvPr>
          <p:cNvSpPr txBox="1"/>
          <p:nvPr/>
        </p:nvSpPr>
        <p:spPr>
          <a:xfrm>
            <a:off x="7741803" y="2241883"/>
            <a:ext cx="877163" cy="369332"/>
          </a:xfrm>
          <a:prstGeom prst="rect">
            <a:avLst/>
          </a:prstGeom>
          <a:noFill/>
        </p:spPr>
        <p:txBody>
          <a:bodyPr wrap="none" rtlCol="0">
            <a:spAutoFit/>
          </a:bodyPr>
          <a:lstStyle/>
          <a:p>
            <a:r>
              <a:rPr kumimoji="1" lang="ja-JP" altLang="en-US" dirty="0"/>
              <a:t>発電量</a:t>
            </a:r>
          </a:p>
        </p:txBody>
      </p:sp>
    </p:spTree>
    <p:extLst>
      <p:ext uri="{BB962C8B-B14F-4D97-AF65-F5344CB8AC3E}">
        <p14:creationId xmlns:p14="http://schemas.microsoft.com/office/powerpoint/2010/main" val="266778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今回扱った手法</a:t>
            </a:r>
          </a:p>
        </p:txBody>
      </p:sp>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lstStyle/>
          <a:p>
            <a:pPr>
              <a:buFont typeface="Wingdings" panose="05000000000000000000" pitchFamily="2" charset="2"/>
              <a:buChar char="l"/>
            </a:pPr>
            <a:r>
              <a:rPr kumimoji="1" lang="ja-JP" altLang="en-US" dirty="0"/>
              <a:t>逐次追跡法</a:t>
            </a:r>
            <a:endParaRPr kumimoji="1"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定数項修正</a:t>
            </a: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ガウス過程回帰</a:t>
            </a: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r>
              <a:rPr lang="en-US" altLang="ja-JP" dirty="0"/>
              <a:t>LSTM (Long Short-Term Memory)</a:t>
            </a:r>
          </a:p>
        </p:txBody>
      </p:sp>
    </p:spTree>
    <p:extLst>
      <p:ext uri="{BB962C8B-B14F-4D97-AF65-F5344CB8AC3E}">
        <p14:creationId xmlns:p14="http://schemas.microsoft.com/office/powerpoint/2010/main" val="389795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逐次追跡法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lstStyle/>
              <a:p>
                <a:pPr marL="0" indent="0">
                  <a:buNone/>
                </a:pPr>
                <a:r>
                  <a:rPr lang="ja-JP" altLang="en-US" dirty="0"/>
                  <a:t>予測値は時刻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oMath>
                </a14:m>
                <a:r>
                  <a:rPr lang="ja-JP" altLang="en-US" dirty="0"/>
                  <a:t>における観測値をそのまま利用：</a:t>
                </a:r>
                <a14:m>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sub>
                    </m:sSub>
                  </m:oMath>
                </a14:m>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2104121"/>
                <a:ext cx="10276573" cy="3751247"/>
              </a:xfrm>
              <a:blipFill>
                <a:blip r:embed="rId2"/>
                <a:stretch>
                  <a:fillRect l="-1483" t="-194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31652C4A-1B07-4F78-997C-DABD63426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913179"/>
            <a:ext cx="4492099" cy="3147852"/>
          </a:xfrm>
          <a:prstGeom prst="rect">
            <a:avLst/>
          </a:prstGeom>
        </p:spPr>
      </p:pic>
      <p:sp>
        <p:nvSpPr>
          <p:cNvPr id="6" name="矢印: 右カーブ 5">
            <a:extLst>
              <a:ext uri="{FF2B5EF4-FFF2-40B4-BE49-F238E27FC236}">
                <a16:creationId xmlns:a16="http://schemas.microsoft.com/office/drawing/2014/main" id="{838E8065-A584-47D7-884B-E9134748A9D8}"/>
              </a:ext>
            </a:extLst>
          </p:cNvPr>
          <p:cNvSpPr/>
          <p:nvPr/>
        </p:nvSpPr>
        <p:spPr>
          <a:xfrm rot="5232576">
            <a:off x="2667188" y="4084719"/>
            <a:ext cx="337352" cy="4461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右 10">
            <a:extLst>
              <a:ext uri="{FF2B5EF4-FFF2-40B4-BE49-F238E27FC236}">
                <a16:creationId xmlns:a16="http://schemas.microsoft.com/office/drawing/2014/main" id="{A1D6B2FC-AFF6-441B-97DB-60CC8CEC154B}"/>
              </a:ext>
            </a:extLst>
          </p:cNvPr>
          <p:cNvSpPr/>
          <p:nvPr/>
        </p:nvSpPr>
        <p:spPr>
          <a:xfrm>
            <a:off x="5903097" y="4095152"/>
            <a:ext cx="604214" cy="648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表 11">
            <a:extLst>
              <a:ext uri="{FF2B5EF4-FFF2-40B4-BE49-F238E27FC236}">
                <a16:creationId xmlns:a16="http://schemas.microsoft.com/office/drawing/2014/main" id="{9883936C-ED08-435C-A922-A861617FB5FD}"/>
              </a:ext>
            </a:extLst>
          </p:cNvPr>
          <p:cNvGraphicFramePr>
            <a:graphicFrameLocks noGrp="1"/>
          </p:cNvGraphicFramePr>
          <p:nvPr>
            <p:extLst>
              <p:ext uri="{D42A27DB-BD31-4B8C-83A1-F6EECF244321}">
                <p14:modId xmlns:p14="http://schemas.microsoft.com/office/powerpoint/2010/main" val="4178109194"/>
              </p:ext>
            </p:extLst>
          </p:nvPr>
        </p:nvGraphicFramePr>
        <p:xfrm>
          <a:off x="6892427" y="3796225"/>
          <a:ext cx="4638285" cy="1381760"/>
        </p:xfrm>
        <a:graphic>
          <a:graphicData uri="http://schemas.openxmlformats.org/drawingml/2006/table">
            <a:tbl>
              <a:tblPr firstRow="1" bandRow="1">
                <a:tableStyleId>{5C22544A-7EE6-4342-B048-85BDC9FD1C3A}</a:tableStyleId>
              </a:tblPr>
              <a:tblGrid>
                <a:gridCol w="1546095">
                  <a:extLst>
                    <a:ext uri="{9D8B030D-6E8A-4147-A177-3AD203B41FA5}">
                      <a16:colId xmlns:a16="http://schemas.microsoft.com/office/drawing/2014/main" val="1913265876"/>
                    </a:ext>
                  </a:extLst>
                </a:gridCol>
                <a:gridCol w="1546095">
                  <a:extLst>
                    <a:ext uri="{9D8B030D-6E8A-4147-A177-3AD203B41FA5}">
                      <a16:colId xmlns:a16="http://schemas.microsoft.com/office/drawing/2014/main" val="438326855"/>
                    </a:ext>
                  </a:extLst>
                </a:gridCol>
                <a:gridCol w="1546095">
                  <a:extLst>
                    <a:ext uri="{9D8B030D-6E8A-4147-A177-3AD203B41FA5}">
                      <a16:colId xmlns:a16="http://schemas.microsoft.com/office/drawing/2014/main" val="818997680"/>
                    </a:ext>
                  </a:extLst>
                </a:gridCol>
              </a:tblGrid>
              <a:tr h="370840">
                <a:tc>
                  <a:txBody>
                    <a:bodyPr/>
                    <a:lstStyle/>
                    <a:p>
                      <a:pPr algn="ctr"/>
                      <a:endParaRPr kumimoji="1" lang="ja-JP" altLang="en-US" dirty="0"/>
                    </a:p>
                  </a:txBody>
                  <a:tcPr/>
                </a:tc>
                <a:tc>
                  <a:txBody>
                    <a:bodyPr/>
                    <a:lstStyle/>
                    <a:p>
                      <a:pPr algn="ctr"/>
                      <a:r>
                        <a:rPr kumimoji="1" lang="ja-JP" altLang="en-US" dirty="0"/>
                        <a:t>消費電力誤差</a:t>
                      </a:r>
                      <a:r>
                        <a:rPr kumimoji="1" lang="en-US" altLang="ja-JP" dirty="0"/>
                        <a:t>(W/min)</a:t>
                      </a:r>
                      <a:endParaRPr kumimoji="1" lang="ja-JP" altLang="en-US" dirty="0"/>
                    </a:p>
                  </a:txBody>
                  <a:tcPr/>
                </a:tc>
                <a:tc>
                  <a:txBody>
                    <a:bodyPr/>
                    <a:lstStyle/>
                    <a:p>
                      <a:pPr algn="ctr"/>
                      <a:r>
                        <a:rPr kumimoji="1" lang="ja-JP" altLang="en-US" dirty="0"/>
                        <a:t>発電力誤差</a:t>
                      </a:r>
                      <a:r>
                        <a:rPr kumimoji="1" lang="en-US" altLang="ja-JP" dirty="0"/>
                        <a:t>(W/min)</a:t>
                      </a:r>
                      <a:endParaRPr kumimoji="1" lang="ja-JP" altLang="en-US" dirty="0"/>
                    </a:p>
                  </a:txBody>
                  <a:tcPr/>
                </a:tc>
                <a:extLst>
                  <a:ext uri="{0D108BD9-81ED-4DB2-BD59-A6C34878D82A}">
                    <a16:rowId xmlns:a16="http://schemas.microsoft.com/office/drawing/2014/main" val="1753892868"/>
                  </a:ext>
                </a:extLst>
              </a:tr>
              <a:tr h="370840">
                <a:tc>
                  <a:txBody>
                    <a:bodyPr/>
                    <a:lstStyle/>
                    <a:p>
                      <a:pPr algn="ctr"/>
                      <a:r>
                        <a:rPr kumimoji="1" lang="en-US" altLang="ja-JP" dirty="0"/>
                        <a:t>2019/2/21</a:t>
                      </a:r>
                      <a:endParaRPr kumimoji="1" lang="ja-JP" altLang="en-US" dirty="0"/>
                    </a:p>
                  </a:txBody>
                  <a:tcPr/>
                </a:tc>
                <a:tc>
                  <a:txBody>
                    <a:bodyPr/>
                    <a:lstStyle/>
                    <a:p>
                      <a:pPr algn="ctr"/>
                      <a:r>
                        <a:rPr kumimoji="1" lang="en-US" altLang="ja-JP" dirty="0"/>
                        <a:t>50.40</a:t>
                      </a:r>
                      <a:endParaRPr kumimoji="1" lang="ja-JP" altLang="en-US" dirty="0"/>
                    </a:p>
                  </a:txBody>
                  <a:tcPr/>
                </a:tc>
                <a:tc>
                  <a:txBody>
                    <a:bodyPr/>
                    <a:lstStyle/>
                    <a:p>
                      <a:pPr algn="ctr"/>
                      <a:r>
                        <a:rPr kumimoji="1" lang="en-US" altLang="ja-JP" dirty="0"/>
                        <a:t>22.09</a:t>
                      </a:r>
                      <a:endParaRPr kumimoji="1" lang="ja-JP" altLang="en-US" dirty="0"/>
                    </a:p>
                  </a:txBody>
                  <a:tcPr/>
                </a:tc>
                <a:extLst>
                  <a:ext uri="{0D108BD9-81ED-4DB2-BD59-A6C34878D82A}">
                    <a16:rowId xmlns:a16="http://schemas.microsoft.com/office/drawing/2014/main" val="2879101299"/>
                  </a:ext>
                </a:extLst>
              </a:tr>
              <a:tr h="370840">
                <a:tc>
                  <a:txBody>
                    <a:bodyPr/>
                    <a:lstStyle/>
                    <a:p>
                      <a:pPr algn="ctr"/>
                      <a:r>
                        <a:rPr kumimoji="1" lang="en-US" altLang="ja-JP" dirty="0"/>
                        <a:t>2019/2/26</a:t>
                      </a:r>
                    </a:p>
                  </a:txBody>
                  <a:tcPr/>
                </a:tc>
                <a:tc>
                  <a:txBody>
                    <a:bodyPr/>
                    <a:lstStyle/>
                    <a:p>
                      <a:pPr algn="ctr"/>
                      <a:r>
                        <a:rPr kumimoji="1" lang="en-US" altLang="ja-JP" dirty="0"/>
                        <a:t>46.07</a:t>
                      </a:r>
                      <a:endParaRPr kumimoji="1" lang="ja-JP" altLang="en-US" dirty="0"/>
                    </a:p>
                  </a:txBody>
                  <a:tcPr/>
                </a:tc>
                <a:tc>
                  <a:txBody>
                    <a:bodyPr/>
                    <a:lstStyle/>
                    <a:p>
                      <a:pPr algn="ctr"/>
                      <a:r>
                        <a:rPr kumimoji="1" lang="en-US" altLang="ja-JP" dirty="0"/>
                        <a:t>18.55</a:t>
                      </a:r>
                    </a:p>
                  </a:txBody>
                  <a:tcPr/>
                </a:tc>
                <a:extLst>
                  <a:ext uri="{0D108BD9-81ED-4DB2-BD59-A6C34878D82A}">
                    <a16:rowId xmlns:a16="http://schemas.microsoft.com/office/drawing/2014/main" val="491115703"/>
                  </a:ext>
                </a:extLst>
              </a:tr>
            </a:tbl>
          </a:graphicData>
        </a:graphic>
      </p:graphicFrame>
    </p:spTree>
    <p:extLst>
      <p:ext uri="{BB962C8B-B14F-4D97-AF65-F5344CB8AC3E}">
        <p14:creationId xmlns:p14="http://schemas.microsoft.com/office/powerpoint/2010/main" val="270464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1904DA70-D13D-4F50-8AB7-5B1C9FC7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14" y="3191197"/>
            <a:ext cx="4480490" cy="2986993"/>
          </a:xfrm>
          <a:prstGeom prst="rect">
            <a:avLst/>
          </a:prstGeom>
        </p:spPr>
      </p:pic>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自己回帰モデル</a:t>
            </a:r>
            <a:r>
              <a:rPr kumimoji="1" lang="en-US" altLang="ja-JP" sz="3200" dirty="0"/>
              <a:t>(</a:t>
            </a:r>
            <a:r>
              <a:rPr kumimoji="1" lang="ja-JP" altLang="en-US" sz="3200" dirty="0"/>
              <a:t>定数項のみ</a:t>
            </a:r>
            <a:r>
              <a:rPr lang="en-US" altLang="ja-JP" sz="3200" dirty="0"/>
              <a:t>)</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1877699"/>
                <a:ext cx="10276573" cy="1112520"/>
              </a:xfrm>
            </p:spPr>
            <p:txBody>
              <a:bodyPr/>
              <a:lstStyle/>
              <a:p>
                <a:pPr marL="0" indent="0">
                  <a:buNone/>
                </a:pPr>
                <a:r>
                  <a:rPr lang="ja-JP" altLang="en-US" dirty="0"/>
                  <a:t>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oMath>
                </a14:m>
                <a:r>
                  <a:rPr lang="ja-JP" altLang="en-US" dirty="0"/>
                  <a:t>における観測値に修正項</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𝜖</m:t>
                        </m:r>
                      </m:e>
                      <m:sub>
                        <m:r>
                          <a:rPr lang="en-US" altLang="ja-JP" b="0" i="1" smtClean="0">
                            <a:latin typeface="Cambria Math" panose="02040503050406030204" pitchFamily="18" charset="0"/>
                          </a:rPr>
                          <m:t>𝑡</m:t>
                        </m:r>
                      </m:sub>
                    </m:sSub>
                  </m:oMath>
                </a14:m>
                <a:r>
                  <a:rPr lang="ja-JP" altLang="en-US" dirty="0"/>
                  <a:t>を加える：</a:t>
                </a:r>
                <a14:m>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𝜖</m:t>
                        </m:r>
                      </m:e>
                      <m:sub>
                        <m:r>
                          <a:rPr lang="en-US" altLang="ja-JP" b="0" i="1" smtClean="0">
                            <a:latin typeface="Cambria Math" panose="02040503050406030204" pitchFamily="18" charset="0"/>
                          </a:rPr>
                          <m:t>𝑡</m:t>
                        </m:r>
                      </m:sub>
                    </m:sSub>
                  </m:oMath>
                </a14:m>
                <a:endParaRPr lang="en-US" altLang="ja-JP" dirty="0"/>
              </a:p>
              <a:p>
                <a:pPr marL="0" indent="0">
                  <a:buNone/>
                </a:pPr>
                <a:r>
                  <a:rPr lang="ja-JP" altLang="en-US" dirty="0"/>
                  <a:t>ただし</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𝜖</m:t>
                        </m:r>
                      </m:e>
                      <m:sub>
                        <m:r>
                          <a:rPr lang="en-US" altLang="ja-JP" b="0" i="1" smtClean="0">
                            <a:latin typeface="Cambria Math" panose="02040503050406030204" pitchFamily="18" charset="0"/>
                          </a:rPr>
                          <m:t>𝑡</m:t>
                        </m:r>
                      </m:sub>
                    </m:sSub>
                  </m:oMath>
                </a14:m>
                <a:r>
                  <a:rPr lang="ja-JP" altLang="en-US" dirty="0"/>
                  <a:t>は</a:t>
                </a:r>
                <a14:m>
                  <m:oMath xmlns:m="http://schemas.openxmlformats.org/officeDocument/2006/math">
                    <m:nary>
                      <m:naryPr>
                        <m:chr m:val="∑"/>
                        <m:ctrlPr>
                          <a:rPr lang="en-US" altLang="ja-JP" b="0" i="1" smtClean="0">
                            <a:latin typeface="Cambria Math" panose="02040503050406030204" pitchFamily="18" charset="0"/>
                          </a:rPr>
                        </m:ctrlPr>
                      </m:naryPr>
                      <m:sub>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m:t>
                            </m:r>
                          </m:sup>
                        </m:sSup>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en-US" altLang="ja-JP" i="1">
                            <a:latin typeface="Cambria Math" panose="02040503050406030204" pitchFamily="18" charset="0"/>
                          </a:rPr>
                          <m:t>𝑀</m:t>
                        </m:r>
                        <m:r>
                          <a:rPr lang="en-US" altLang="ja-JP" i="1">
                            <a:latin typeface="Cambria Math" panose="02040503050406030204" pitchFamily="18" charset="0"/>
                          </a:rPr>
                          <m:t>+1</m:t>
                        </m:r>
                      </m:sub>
                      <m:sup>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𝑡</m:t>
                                        </m:r>
                                      </m:e>
                                      <m:sup>
                                        <m:r>
                                          <a:rPr lang="en-US" altLang="ja-JP" b="0" i="1" smtClean="0">
                                            <a:latin typeface="Cambria Math" panose="02040503050406030204" pitchFamily="18" charset="0"/>
                                          </a:rPr>
                                          <m:t>′</m:t>
                                        </m:r>
                                      </m:sup>
                                    </m:sSup>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𝑡</m:t>
                                        </m:r>
                                      </m:e>
                                      <m:sup>
                                        <m:r>
                                          <a:rPr lang="en-US" altLang="ja-JP" b="0" i="1" smtClean="0">
                                            <a:latin typeface="Cambria Math" panose="02040503050406030204" pitchFamily="18" charset="0"/>
                                          </a:rPr>
                                          <m:t>′</m:t>
                                        </m:r>
                                      </m:sup>
                                    </m:sSup>
                                  </m:sub>
                                </m:sSub>
                              </m:e>
                            </m:d>
                          </m:e>
                          <m:sup>
                            <m:r>
                              <a:rPr lang="en-US" altLang="ja-JP" b="0" i="1" smtClean="0">
                                <a:latin typeface="Cambria Math" panose="02040503050406030204" pitchFamily="18" charset="0"/>
                              </a:rPr>
                              <m:t>2</m:t>
                            </m:r>
                          </m:sup>
                        </m:sSup>
                      </m:e>
                    </m:nary>
                  </m:oMath>
                </a14:m>
                <a:r>
                  <a:rPr lang="ja-JP" altLang="en-US" dirty="0"/>
                  <a:t>を最小化するように決める</a:t>
                </a:r>
                <a:endParaRPr lang="en-US" altLang="ja-JP" dirty="0"/>
              </a:p>
              <a:p>
                <a:pPr marL="0" indent="0">
                  <a:buNone/>
                </a:pPr>
                <a:endParaRPr lang="en-US" altLang="ja-JP" dirty="0"/>
              </a:p>
              <a:p>
                <a:pPr marL="0" indent="0">
                  <a:buNone/>
                </a:pPr>
                <a:endParaRPr lang="en-US" altLang="ja-JP" dirty="0"/>
              </a:p>
            </p:txBody>
          </p:sp>
        </mc:Choice>
        <mc:Fallback>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1877699"/>
                <a:ext cx="10276573" cy="1112520"/>
              </a:xfrm>
              <a:blipFill>
                <a:blip r:embed="rId3"/>
                <a:stretch>
                  <a:fillRect l="-1483" t="-6557" b="-45902"/>
                </a:stretch>
              </a:blipFill>
            </p:spPr>
            <p:txBody>
              <a:bodyPr/>
              <a:lstStyle/>
              <a:p>
                <a:r>
                  <a:rPr lang="ja-JP" altLang="en-US">
                    <a:noFill/>
                  </a:rPr>
                  <a:t> </a:t>
                </a:r>
              </a:p>
            </p:txBody>
          </p:sp>
        </mc:Fallback>
      </mc:AlternateContent>
      <p:sp>
        <p:nvSpPr>
          <p:cNvPr id="6" name="矢印: 右カーブ 5">
            <a:extLst>
              <a:ext uri="{FF2B5EF4-FFF2-40B4-BE49-F238E27FC236}">
                <a16:creationId xmlns:a16="http://schemas.microsoft.com/office/drawing/2014/main" id="{838E8065-A584-47D7-884B-E9134748A9D8}"/>
              </a:ext>
            </a:extLst>
          </p:cNvPr>
          <p:cNvSpPr/>
          <p:nvPr/>
        </p:nvSpPr>
        <p:spPr>
          <a:xfrm rot="5400000">
            <a:off x="2833085" y="4139107"/>
            <a:ext cx="337352" cy="4461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10" name="表 9">
            <a:extLst>
              <a:ext uri="{FF2B5EF4-FFF2-40B4-BE49-F238E27FC236}">
                <a16:creationId xmlns:a16="http://schemas.microsoft.com/office/drawing/2014/main" id="{170E638E-1A8E-461C-B720-51A85CF4C0B9}"/>
              </a:ext>
            </a:extLst>
          </p:cNvPr>
          <p:cNvGraphicFramePr>
            <a:graphicFrameLocks noGrp="1"/>
          </p:cNvGraphicFramePr>
          <p:nvPr>
            <p:extLst>
              <p:ext uri="{D42A27DB-BD31-4B8C-83A1-F6EECF244321}">
                <p14:modId xmlns:p14="http://schemas.microsoft.com/office/powerpoint/2010/main" val="3180131333"/>
              </p:ext>
            </p:extLst>
          </p:nvPr>
        </p:nvGraphicFramePr>
        <p:xfrm>
          <a:off x="7094148" y="3897708"/>
          <a:ext cx="4638285" cy="1112520"/>
        </p:xfrm>
        <a:graphic>
          <a:graphicData uri="http://schemas.openxmlformats.org/drawingml/2006/table">
            <a:tbl>
              <a:tblPr firstRow="1" bandRow="1">
                <a:tableStyleId>{5C22544A-7EE6-4342-B048-85BDC9FD1C3A}</a:tableStyleId>
              </a:tblPr>
              <a:tblGrid>
                <a:gridCol w="1546095">
                  <a:extLst>
                    <a:ext uri="{9D8B030D-6E8A-4147-A177-3AD203B41FA5}">
                      <a16:colId xmlns:a16="http://schemas.microsoft.com/office/drawing/2014/main" val="1913265876"/>
                    </a:ext>
                  </a:extLst>
                </a:gridCol>
                <a:gridCol w="1546095">
                  <a:extLst>
                    <a:ext uri="{9D8B030D-6E8A-4147-A177-3AD203B41FA5}">
                      <a16:colId xmlns:a16="http://schemas.microsoft.com/office/drawing/2014/main" val="438326855"/>
                    </a:ext>
                  </a:extLst>
                </a:gridCol>
                <a:gridCol w="1546095">
                  <a:extLst>
                    <a:ext uri="{9D8B030D-6E8A-4147-A177-3AD203B41FA5}">
                      <a16:colId xmlns:a16="http://schemas.microsoft.com/office/drawing/2014/main" val="818997680"/>
                    </a:ext>
                  </a:extLst>
                </a:gridCol>
              </a:tblGrid>
              <a:tr h="370840">
                <a:tc>
                  <a:txBody>
                    <a:bodyPr/>
                    <a:lstStyle/>
                    <a:p>
                      <a:pPr algn="ctr"/>
                      <a:endParaRPr kumimoji="1" lang="ja-JP" altLang="en-US" dirty="0"/>
                    </a:p>
                  </a:txBody>
                  <a:tcPr/>
                </a:tc>
                <a:tc>
                  <a:txBody>
                    <a:bodyPr/>
                    <a:lstStyle/>
                    <a:p>
                      <a:pPr algn="ctr"/>
                      <a:r>
                        <a:rPr kumimoji="1" lang="ja-JP" altLang="en-US" dirty="0"/>
                        <a:t>消費電力誤差</a:t>
                      </a:r>
                    </a:p>
                  </a:txBody>
                  <a:tcPr/>
                </a:tc>
                <a:tc>
                  <a:txBody>
                    <a:bodyPr/>
                    <a:lstStyle/>
                    <a:p>
                      <a:pPr algn="ctr"/>
                      <a:r>
                        <a:rPr kumimoji="1" lang="ja-JP" altLang="en-US" dirty="0"/>
                        <a:t>発電力誤差</a:t>
                      </a:r>
                    </a:p>
                  </a:txBody>
                  <a:tcPr/>
                </a:tc>
                <a:extLst>
                  <a:ext uri="{0D108BD9-81ED-4DB2-BD59-A6C34878D82A}">
                    <a16:rowId xmlns:a16="http://schemas.microsoft.com/office/drawing/2014/main" val="1753892868"/>
                  </a:ext>
                </a:extLst>
              </a:tr>
              <a:tr h="370840">
                <a:tc>
                  <a:txBody>
                    <a:bodyPr/>
                    <a:lstStyle/>
                    <a:p>
                      <a:pPr algn="ctr"/>
                      <a:r>
                        <a:rPr kumimoji="1" lang="en-US" altLang="ja-JP" dirty="0"/>
                        <a:t>2019/2/21</a:t>
                      </a:r>
                      <a:endParaRPr kumimoji="1" lang="ja-JP" altLang="en-US" dirty="0"/>
                    </a:p>
                  </a:txBody>
                  <a:tcPr/>
                </a:tc>
                <a:tc>
                  <a:txBody>
                    <a:bodyPr/>
                    <a:lstStyle/>
                    <a:p>
                      <a:pPr algn="ctr"/>
                      <a:r>
                        <a:rPr kumimoji="1" lang="en-US" altLang="ja-JP" dirty="0"/>
                        <a:t>0.69%</a:t>
                      </a:r>
                      <a:endParaRPr kumimoji="1" lang="ja-JP" altLang="en-US" dirty="0"/>
                    </a:p>
                  </a:txBody>
                  <a:tcPr/>
                </a:tc>
                <a:tc>
                  <a:txBody>
                    <a:bodyPr/>
                    <a:lstStyle/>
                    <a:p>
                      <a:pPr algn="ctr"/>
                      <a:r>
                        <a:rPr kumimoji="1" lang="en-US" altLang="ja-JP" dirty="0"/>
                        <a:t>0.18%</a:t>
                      </a:r>
                      <a:endParaRPr kumimoji="1" lang="ja-JP" altLang="en-US" dirty="0"/>
                    </a:p>
                  </a:txBody>
                  <a:tcPr/>
                </a:tc>
                <a:extLst>
                  <a:ext uri="{0D108BD9-81ED-4DB2-BD59-A6C34878D82A}">
                    <a16:rowId xmlns:a16="http://schemas.microsoft.com/office/drawing/2014/main" val="3963692300"/>
                  </a:ext>
                </a:extLst>
              </a:tr>
              <a:tr h="370840">
                <a:tc>
                  <a:txBody>
                    <a:bodyPr/>
                    <a:lstStyle/>
                    <a:p>
                      <a:pPr algn="ctr"/>
                      <a:r>
                        <a:rPr kumimoji="1" lang="en-US" altLang="ja-JP" dirty="0"/>
                        <a:t>2019/2/26</a:t>
                      </a:r>
                      <a:endParaRPr kumimoji="1" lang="ja-JP" altLang="en-US" dirty="0"/>
                    </a:p>
                  </a:txBody>
                  <a:tcPr/>
                </a:tc>
                <a:tc>
                  <a:txBody>
                    <a:bodyPr/>
                    <a:lstStyle/>
                    <a:p>
                      <a:pPr algn="ctr"/>
                      <a:r>
                        <a:rPr kumimoji="1" lang="en-US" altLang="ja-JP" dirty="0"/>
                        <a:t>-0.26%</a:t>
                      </a:r>
                      <a:endParaRPr kumimoji="1" lang="ja-JP" altLang="en-US" dirty="0"/>
                    </a:p>
                  </a:txBody>
                  <a:tcPr/>
                </a:tc>
                <a:tc>
                  <a:txBody>
                    <a:bodyPr/>
                    <a:lstStyle/>
                    <a:p>
                      <a:pPr algn="ctr"/>
                      <a:r>
                        <a:rPr kumimoji="1" lang="en-US" altLang="ja-JP" dirty="0"/>
                        <a:t>7.98%</a:t>
                      </a:r>
                    </a:p>
                  </a:txBody>
                  <a:tcPr/>
                </a:tc>
                <a:extLst>
                  <a:ext uri="{0D108BD9-81ED-4DB2-BD59-A6C34878D82A}">
                    <a16:rowId xmlns:a16="http://schemas.microsoft.com/office/drawing/2014/main" val="1428169102"/>
                  </a:ext>
                </a:extLst>
              </a:tr>
            </a:tbl>
          </a:graphicData>
        </a:graphic>
      </p:graphicFrame>
      <p:sp>
        <p:nvSpPr>
          <p:cNvPr id="11" name="矢印: 右 10">
            <a:extLst>
              <a:ext uri="{FF2B5EF4-FFF2-40B4-BE49-F238E27FC236}">
                <a16:creationId xmlns:a16="http://schemas.microsoft.com/office/drawing/2014/main" id="{A1D6B2FC-AFF6-441B-97DB-60CC8CEC154B}"/>
              </a:ext>
            </a:extLst>
          </p:cNvPr>
          <p:cNvSpPr/>
          <p:nvPr/>
        </p:nvSpPr>
        <p:spPr>
          <a:xfrm>
            <a:off x="6005882" y="4362158"/>
            <a:ext cx="604214" cy="648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左右 7">
            <a:extLst>
              <a:ext uri="{FF2B5EF4-FFF2-40B4-BE49-F238E27FC236}">
                <a16:creationId xmlns:a16="http://schemas.microsoft.com/office/drawing/2014/main" id="{0743657B-7536-4F3B-BD8E-31742AF7FF56}"/>
              </a:ext>
            </a:extLst>
          </p:cNvPr>
          <p:cNvSpPr/>
          <p:nvPr/>
        </p:nvSpPr>
        <p:spPr>
          <a:xfrm>
            <a:off x="1659944" y="5086569"/>
            <a:ext cx="1278566" cy="213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498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8316AA6-BF6B-43BF-911A-BA3C7C97F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03" y="3109961"/>
            <a:ext cx="4505640" cy="3003760"/>
          </a:xfrm>
          <a:prstGeom prst="rect">
            <a:avLst/>
          </a:prstGeom>
        </p:spPr>
      </p:pic>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ガウス過程回帰</a:t>
            </a:r>
          </a:p>
        </p:txBody>
      </p:sp>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1964784"/>
            <a:ext cx="10276573" cy="917753"/>
          </a:xfrm>
        </p:spPr>
        <p:txBody>
          <a:bodyPr/>
          <a:lstStyle/>
          <a:p>
            <a:pPr marL="0" indent="0">
              <a:buNone/>
            </a:pPr>
            <a:r>
              <a:rPr lang="ja-JP" altLang="en-US" dirty="0"/>
              <a:t>滑らかさを持った関数でフィッティング</a:t>
            </a:r>
            <a:endParaRPr lang="en-US" altLang="ja-JP" dirty="0"/>
          </a:p>
          <a:p>
            <a:pPr marL="0" indent="0">
              <a:buNone/>
            </a:pPr>
            <a:r>
              <a:rPr lang="ja-JP" altLang="en-US" dirty="0"/>
              <a:t>→パラメータの最適化を行うと逐次追跡のようになってしまう！！</a:t>
            </a:r>
            <a:endParaRPr lang="en-US" altLang="ja-JP" dirty="0"/>
          </a:p>
          <a:p>
            <a:pPr marL="0" indent="0">
              <a:buNone/>
            </a:pPr>
            <a:endParaRPr lang="en-US" altLang="ja-JP" dirty="0"/>
          </a:p>
        </p:txBody>
      </p:sp>
      <p:graphicFrame>
        <p:nvGraphicFramePr>
          <p:cNvPr id="10" name="表 9">
            <a:extLst>
              <a:ext uri="{FF2B5EF4-FFF2-40B4-BE49-F238E27FC236}">
                <a16:creationId xmlns:a16="http://schemas.microsoft.com/office/drawing/2014/main" id="{170E638E-1A8E-461C-B720-51A85CF4C0B9}"/>
              </a:ext>
            </a:extLst>
          </p:cNvPr>
          <p:cNvGraphicFramePr>
            <a:graphicFrameLocks noGrp="1"/>
          </p:cNvGraphicFramePr>
          <p:nvPr>
            <p:extLst>
              <p:ext uri="{D42A27DB-BD31-4B8C-83A1-F6EECF244321}">
                <p14:modId xmlns:p14="http://schemas.microsoft.com/office/powerpoint/2010/main" val="1202185430"/>
              </p:ext>
            </p:extLst>
          </p:nvPr>
        </p:nvGraphicFramePr>
        <p:xfrm>
          <a:off x="7092074" y="4055581"/>
          <a:ext cx="4638285" cy="1112520"/>
        </p:xfrm>
        <a:graphic>
          <a:graphicData uri="http://schemas.openxmlformats.org/drawingml/2006/table">
            <a:tbl>
              <a:tblPr firstRow="1" bandRow="1">
                <a:tableStyleId>{5C22544A-7EE6-4342-B048-85BDC9FD1C3A}</a:tableStyleId>
              </a:tblPr>
              <a:tblGrid>
                <a:gridCol w="1546095">
                  <a:extLst>
                    <a:ext uri="{9D8B030D-6E8A-4147-A177-3AD203B41FA5}">
                      <a16:colId xmlns:a16="http://schemas.microsoft.com/office/drawing/2014/main" val="1913265876"/>
                    </a:ext>
                  </a:extLst>
                </a:gridCol>
                <a:gridCol w="1546095">
                  <a:extLst>
                    <a:ext uri="{9D8B030D-6E8A-4147-A177-3AD203B41FA5}">
                      <a16:colId xmlns:a16="http://schemas.microsoft.com/office/drawing/2014/main" val="438326855"/>
                    </a:ext>
                  </a:extLst>
                </a:gridCol>
                <a:gridCol w="1546095">
                  <a:extLst>
                    <a:ext uri="{9D8B030D-6E8A-4147-A177-3AD203B41FA5}">
                      <a16:colId xmlns:a16="http://schemas.microsoft.com/office/drawing/2014/main" val="818997680"/>
                    </a:ext>
                  </a:extLst>
                </a:gridCol>
              </a:tblGrid>
              <a:tr h="370840">
                <a:tc>
                  <a:txBody>
                    <a:bodyPr/>
                    <a:lstStyle/>
                    <a:p>
                      <a:pPr algn="ctr"/>
                      <a:endParaRPr kumimoji="1" lang="ja-JP" altLang="en-US" dirty="0"/>
                    </a:p>
                  </a:txBody>
                  <a:tcPr/>
                </a:tc>
                <a:tc>
                  <a:txBody>
                    <a:bodyPr/>
                    <a:lstStyle/>
                    <a:p>
                      <a:pPr algn="ctr"/>
                      <a:r>
                        <a:rPr kumimoji="1" lang="ja-JP" altLang="en-US" dirty="0"/>
                        <a:t>消費電力誤差</a:t>
                      </a:r>
                    </a:p>
                  </a:txBody>
                  <a:tcPr/>
                </a:tc>
                <a:tc>
                  <a:txBody>
                    <a:bodyPr/>
                    <a:lstStyle/>
                    <a:p>
                      <a:pPr algn="ctr"/>
                      <a:r>
                        <a:rPr kumimoji="1" lang="ja-JP" altLang="en-US" dirty="0"/>
                        <a:t>発電力誤差</a:t>
                      </a:r>
                    </a:p>
                  </a:txBody>
                  <a:tcPr/>
                </a:tc>
                <a:extLst>
                  <a:ext uri="{0D108BD9-81ED-4DB2-BD59-A6C34878D82A}">
                    <a16:rowId xmlns:a16="http://schemas.microsoft.com/office/drawing/2014/main" val="1753892868"/>
                  </a:ext>
                </a:extLst>
              </a:tr>
              <a:tr h="370840">
                <a:tc>
                  <a:txBody>
                    <a:bodyPr/>
                    <a:lstStyle/>
                    <a:p>
                      <a:pPr algn="ctr"/>
                      <a:r>
                        <a:rPr kumimoji="1" lang="en-US" altLang="ja-JP" dirty="0"/>
                        <a:t>2019/2/26</a:t>
                      </a:r>
                      <a:endParaRPr kumimoji="1" lang="ja-JP" altLang="en-US" dirty="0"/>
                    </a:p>
                  </a:txBody>
                  <a:tcPr/>
                </a:tc>
                <a:tc>
                  <a:txBody>
                    <a:bodyPr/>
                    <a:lstStyle/>
                    <a:p>
                      <a:pPr algn="ctr"/>
                      <a:r>
                        <a:rPr kumimoji="1" lang="en-US" altLang="ja-JP" dirty="0"/>
                        <a:t>-13.7%</a:t>
                      </a:r>
                      <a:endParaRPr kumimoji="1" lang="ja-JP" altLang="en-US" dirty="0"/>
                    </a:p>
                  </a:txBody>
                  <a:tcPr/>
                </a:tc>
                <a:tc>
                  <a:txBody>
                    <a:bodyPr/>
                    <a:lstStyle/>
                    <a:p>
                      <a:pPr algn="ctr"/>
                      <a:r>
                        <a:rPr kumimoji="1" lang="en-US" altLang="ja-JP" dirty="0"/>
                        <a:t>-19.5%</a:t>
                      </a:r>
                      <a:endParaRPr kumimoji="1" lang="ja-JP" altLang="en-US" dirty="0"/>
                    </a:p>
                  </a:txBody>
                  <a:tcPr/>
                </a:tc>
                <a:extLst>
                  <a:ext uri="{0D108BD9-81ED-4DB2-BD59-A6C34878D82A}">
                    <a16:rowId xmlns:a16="http://schemas.microsoft.com/office/drawing/2014/main" val="3963692300"/>
                  </a:ext>
                </a:extLst>
              </a:tr>
              <a:tr h="370840">
                <a:tc>
                  <a:txBody>
                    <a:bodyPr/>
                    <a:lstStyle/>
                    <a:p>
                      <a:pPr algn="ctr"/>
                      <a:r>
                        <a:rPr kumimoji="1" lang="en-US" altLang="ja-JP" dirty="0"/>
                        <a:t>2019/2/21</a:t>
                      </a:r>
                      <a:endParaRPr kumimoji="1" lang="ja-JP" altLang="en-US" dirty="0"/>
                    </a:p>
                  </a:txBody>
                  <a:tcPr/>
                </a:tc>
                <a:tc>
                  <a:txBody>
                    <a:bodyPr/>
                    <a:lstStyle/>
                    <a:p>
                      <a:pPr algn="ctr"/>
                      <a:r>
                        <a:rPr kumimoji="1" lang="en-US" altLang="ja-JP" dirty="0"/>
                        <a:t>-12.6%</a:t>
                      </a:r>
                      <a:endParaRPr kumimoji="1" lang="ja-JP" altLang="en-US" dirty="0"/>
                    </a:p>
                  </a:txBody>
                  <a:tcPr/>
                </a:tc>
                <a:tc>
                  <a:txBody>
                    <a:bodyPr/>
                    <a:lstStyle/>
                    <a:p>
                      <a:pPr algn="ctr"/>
                      <a:r>
                        <a:rPr kumimoji="1" lang="en-US" altLang="ja-JP" dirty="0"/>
                        <a:t>-17.3%</a:t>
                      </a:r>
                    </a:p>
                  </a:txBody>
                  <a:tcPr/>
                </a:tc>
                <a:extLst>
                  <a:ext uri="{0D108BD9-81ED-4DB2-BD59-A6C34878D82A}">
                    <a16:rowId xmlns:a16="http://schemas.microsoft.com/office/drawing/2014/main" val="3608402036"/>
                  </a:ext>
                </a:extLst>
              </a:tr>
            </a:tbl>
          </a:graphicData>
        </a:graphic>
      </p:graphicFrame>
      <p:sp>
        <p:nvSpPr>
          <p:cNvPr id="11" name="矢印: 右 10">
            <a:extLst>
              <a:ext uri="{FF2B5EF4-FFF2-40B4-BE49-F238E27FC236}">
                <a16:creationId xmlns:a16="http://schemas.microsoft.com/office/drawing/2014/main" id="{A1D6B2FC-AFF6-441B-97DB-60CC8CEC154B}"/>
              </a:ext>
            </a:extLst>
          </p:cNvPr>
          <p:cNvSpPr/>
          <p:nvPr/>
        </p:nvSpPr>
        <p:spPr>
          <a:xfrm>
            <a:off x="5933459" y="4360659"/>
            <a:ext cx="604214" cy="648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759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lang="ja-JP" altLang="en-US" sz="3200" dirty="0"/>
              <a:t>考察：ガウス過程が有効でなかった理由</a:t>
            </a:r>
            <a:r>
              <a:rPr lang="en-US" altLang="ja-JP" sz="3200" dirty="0"/>
              <a:t>(1)</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normAutofit fontScale="92500" lnSpcReduction="20000"/>
              </a:bodyPr>
              <a:lstStyle/>
              <a:p>
                <a:r>
                  <a:rPr kumimoji="1" lang="ja-JP" altLang="en-US" dirty="0"/>
                  <a:t>観測値の時間発展：</a:t>
                </a:r>
                <a14:m>
                  <m:oMath xmlns:m="http://schemas.openxmlformats.org/officeDocument/2006/math">
                    <m:r>
                      <a:rPr kumimoji="1" lang="en-US" altLang="ja-JP" b="0" i="1" smtClean="0">
                        <a:latin typeface="Cambria Math" panose="02040503050406030204" pitchFamily="18" charset="0"/>
                      </a:rPr>
                      <m:t>𝑥</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endParaRPr kumimoji="1" lang="en-US" altLang="ja-JP" dirty="0"/>
              </a:p>
              <a:p>
                <a:r>
                  <a:rPr kumimoji="1" lang="ja-JP" altLang="en-US" dirty="0"/>
                  <a:t>→素朴な予測値は</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e>
                    </m:d>
                    <m:r>
                      <a:rPr kumimoji="1" lang="en-US" altLang="ja-JP" b="0" i="1" dirty="0" smtClean="0">
                        <a:latin typeface="Cambria Math" panose="02040503050406030204" pitchFamily="18" charset="0"/>
                      </a:rPr>
                      <m:t>=ℓ</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𝑡</m:t>
                            </m:r>
                          </m:e>
                          <m:sub>
                            <m:r>
                              <a:rPr kumimoji="1" lang="en-US" altLang="ja-JP" b="0" i="1" dirty="0" smtClean="0">
                                <a:latin typeface="Cambria Math" panose="02040503050406030204" pitchFamily="18" charset="0"/>
                              </a:rPr>
                              <m:t>0</m:t>
                            </m:r>
                          </m:sub>
                        </m:sSub>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𝑠</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𝑡</m:t>
                        </m:r>
                      </m:e>
                      <m:sub>
                        <m:r>
                          <a:rPr kumimoji="1" lang="en-US" altLang="ja-JP" b="0" i="1" dirty="0" smtClean="0">
                            <a:latin typeface="Cambria Math" panose="02040503050406030204" pitchFamily="18" charset="0"/>
                          </a:rPr>
                          <m:t>0</m:t>
                        </m:r>
                      </m:sub>
                    </m:sSub>
                    <m:r>
                      <a:rPr kumimoji="1" lang="en-US" altLang="ja-JP" b="0" i="1" dirty="0" smtClean="0">
                        <a:latin typeface="Cambria Math" panose="02040503050406030204" pitchFamily="18" charset="0"/>
                      </a:rPr>
                      <m:t>)</m:t>
                    </m:r>
                  </m:oMath>
                </a14:m>
                <a:endParaRPr kumimoji="1" lang="en-US" altLang="ja-JP" dirty="0"/>
              </a:p>
              <a:p>
                <a:r>
                  <a:rPr kumimoji="1" lang="ja-JP" altLang="en-US" dirty="0"/>
                  <a:t>このとき</a:t>
                </a:r>
                <a:r>
                  <a:rPr kumimoji="1" lang="en-US" altLang="ja-JP" dirty="0"/>
                  <a:t>RMSE</a:t>
                </a:r>
                <a:r>
                  <a:rPr kumimoji="1" lang="ja-JP" altLang="en-US" dirty="0"/>
                  <a:t>は</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𝐸</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ℓ</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 </m:t>
                        </m:r>
                      </m:e>
                    </m:d>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b>
                    </m:sSub>
                    <m:r>
                      <a:rPr kumimoji="1" lang="en-US" altLang="ja-JP" b="0" i="1" smtClean="0">
                        <a:latin typeface="Cambria Math" panose="02040503050406030204" pitchFamily="18" charset="0"/>
                      </a:rPr>
                      <m:t> ⟩</m:t>
                    </m:r>
                  </m:oMath>
                </a14:m>
                <a:endParaRPr kumimoji="1" lang="en-US" altLang="ja-JP" dirty="0"/>
              </a:p>
              <a:p>
                <a:endParaRPr kumimoji="1" lang="en-US" altLang="ja-JP" dirty="0"/>
              </a:p>
              <a:p>
                <a:r>
                  <a:rPr kumimoji="1" lang="ja-JP" altLang="en-US" dirty="0"/>
                  <a:t>一方ガウス過程回帰による予測は</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e>
                    </m:d>
                    <m:r>
                      <a:rPr kumimoji="1" lang="en-US" altLang="ja-JP" b="0" i="1" dirty="0" smtClean="0">
                        <a:latin typeface="Cambria Math" panose="02040503050406030204" pitchFamily="18" charset="0"/>
                      </a:rPr>
                      <m:t>=ℓ(</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𝑡</m:t>
                        </m:r>
                      </m:e>
                      <m:sub>
                        <m:r>
                          <a:rPr kumimoji="1" lang="en-US" altLang="ja-JP" b="0" i="1" dirty="0" smtClean="0">
                            <a:latin typeface="Cambria Math" panose="02040503050406030204" pitchFamily="18" charset="0"/>
                          </a:rPr>
                          <m:t>0</m:t>
                        </m:r>
                      </m:sub>
                    </m:sSub>
                    <m:r>
                      <a:rPr kumimoji="1" lang="en-US" altLang="ja-JP" b="0" i="1" dirty="0" smtClean="0">
                        <a:latin typeface="Cambria Math" panose="02040503050406030204" pitchFamily="18" charset="0"/>
                      </a:rPr>
                      <m:t>)</m:t>
                    </m:r>
                  </m:oMath>
                </a14:m>
                <a:endParaRPr kumimoji="1" lang="en-US" altLang="ja-JP" dirty="0"/>
              </a:p>
              <a:p>
                <a:r>
                  <a:rPr kumimoji="1" lang="ja-JP" altLang="en-US" dirty="0"/>
                  <a:t>同様に</a:t>
                </a:r>
                <a:r>
                  <a:rPr kumimoji="1" lang="en-US" altLang="ja-JP" dirty="0"/>
                  <a:t>RMSE</a:t>
                </a:r>
                <a:r>
                  <a:rPr kumimoji="1" lang="ja-JP" altLang="en-US" dirty="0"/>
                  <a:t>は</a:t>
                </a:r>
                <a14:m>
                  <m:oMath xmlns:m="http://schemas.openxmlformats.org/officeDocument/2006/math">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𝐸</m:t>
                        </m:r>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 </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ℓ</m:t>
                                    </m:r>
                                  </m:num>
                                  <m:den>
                                    <m:r>
                                      <a:rPr lang="en-US" altLang="ja-JP" i="1">
                                        <a:latin typeface="Cambria Math" panose="02040503050406030204" pitchFamily="18" charset="0"/>
                                      </a:rPr>
                                      <m:t>𝜕</m:t>
                                    </m:r>
                                    <m:r>
                                      <a:rPr lang="en-US" altLang="ja-JP" i="1">
                                        <a:latin typeface="Cambria Math" panose="02040503050406030204" pitchFamily="18" charset="0"/>
                                      </a:rPr>
                                      <m:t>𝑡</m:t>
                                    </m:r>
                                  </m:den>
                                </m:f>
                              </m:e>
                            </m:d>
                          </m:e>
                          <m:sup>
                            <m:r>
                              <a:rPr lang="en-US" altLang="ja-JP" b="0" i="1" smtClean="0">
                                <a:latin typeface="Cambria Math" panose="02040503050406030204" pitchFamily="18" charset="0"/>
                              </a:rPr>
                              <m:t>2</m:t>
                            </m:r>
                          </m:sup>
                        </m:sSup>
                        <m:r>
                          <a:rPr lang="en-US" altLang="ja-JP" i="1">
                            <a:latin typeface="Cambria Math" panose="02040503050406030204" pitchFamily="18" charset="0"/>
                          </a:rPr>
                          <m:t> </m:t>
                        </m:r>
                      </m:e>
                    </m:d>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𝑡</m:t>
                        </m:r>
                      </m:e>
                      <m:sub>
                        <m:r>
                          <a:rPr lang="en-US" altLang="ja-JP" i="1">
                            <a:latin typeface="Cambria Math" panose="02040503050406030204" pitchFamily="18" charset="0"/>
                          </a:rPr>
                          <m:t>0</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𝑠</m:t>
                        </m:r>
                      </m:e>
                      <m:sub>
                        <m:r>
                          <a:rPr lang="en-US" altLang="ja-JP" i="1">
                            <a:latin typeface="Cambria Math" panose="02040503050406030204" pitchFamily="18" charset="0"/>
                          </a:rPr>
                          <m:t>0</m:t>
                        </m:r>
                      </m:sub>
                      <m:sup>
                        <m:r>
                          <a:rPr lang="en-US" altLang="ja-JP" i="1">
                            <a:latin typeface="Cambria Math" panose="02040503050406030204" pitchFamily="18" charset="0"/>
                          </a:rPr>
                          <m:t>2</m:t>
                        </m:r>
                      </m:sup>
                    </m:sSubSup>
                    <m:r>
                      <a:rPr lang="en-US" altLang="ja-JP" i="1">
                        <a:latin typeface="Cambria Math" panose="02040503050406030204" pitchFamily="18" charset="0"/>
                      </a:rPr>
                      <m:t> ⟩</m:t>
                    </m:r>
                  </m:oMath>
                </a14:m>
                <a:endParaRPr lang="en-US" altLang="ja-JP" dirty="0"/>
              </a:p>
              <a:p>
                <a:endParaRPr lang="en-US" altLang="ja-JP" dirty="0"/>
              </a:p>
              <a:p>
                <a:r>
                  <a:rPr lang="ja-JP" altLang="en-US" dirty="0"/>
                  <a:t>ゆえに</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&lt;</m:t>
                    </m:r>
                    <m:f>
                      <m:fPr>
                        <m:ctrlPr>
                          <a:rPr lang="en-US" altLang="ja-JP" b="0" i="1" smtClean="0">
                            <a:latin typeface="Cambria Math" panose="02040503050406030204" pitchFamily="18" charset="0"/>
                          </a:rPr>
                        </m:ctrlPr>
                      </m:fPr>
                      <m:num>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sub>
                            </m:sSub>
                            <m:r>
                              <a:rPr lang="en-US" altLang="ja-JP" i="1">
                                <a:latin typeface="Cambria Math" panose="02040503050406030204" pitchFamily="18" charset="0"/>
                              </a:rPr>
                              <m:t> </m:t>
                            </m:r>
                          </m:e>
                        </m:d>
                      </m:num>
                      <m:den>
                        <m:r>
                          <a:rPr lang="en-US" altLang="ja-JP" b="0" i="1" smtClean="0">
                            <a:latin typeface="Cambria Math" panose="02040503050406030204" pitchFamily="18" charset="0"/>
                          </a:rPr>
                          <m:t>⟨  </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0</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  ⟩</m:t>
                        </m:r>
                      </m:den>
                    </m:f>
                  </m:oMath>
                </a14:m>
                <a:r>
                  <a:rPr lang="ja-JP" altLang="en-US" dirty="0"/>
                  <a:t>が逐次追跡が良い精度を与える条件→</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t>の自己相関が大きいと逐次追跡が有効</a:t>
                </a:r>
                <a:endParaRPr lang="en-US" altLang="ja-JP" dirty="0"/>
              </a:p>
              <a:p>
                <a:endParaRPr lang="en-US" altLang="ja-JP" dirty="0"/>
              </a:p>
              <a:p>
                <a:endParaRPr kumimoji="1" lang="en-US" altLang="ja-JP" dirty="0"/>
              </a:p>
              <a:p>
                <a:endParaRPr lang="en-US" altLang="ja-JP" dirty="0"/>
              </a:p>
              <a:p>
                <a:pPr marL="0" indent="0">
                  <a:buNone/>
                </a:pPr>
                <a:endParaRPr kumimoji="1" lang="en-US" altLang="ja-JP" dirty="0"/>
              </a:p>
            </p:txBody>
          </p:sp>
        </mc:Choice>
        <mc:Fallback>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2104121"/>
                <a:ext cx="10276573" cy="3751247"/>
              </a:xfrm>
              <a:blipFill>
                <a:blip r:embed="rId2"/>
                <a:stretch>
                  <a:fillRect l="-534" t="-3409" r="-7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1A720A2-BA8E-4DB3-B265-471CD9AF1160}"/>
                  </a:ext>
                </a:extLst>
              </p:cNvPr>
              <p:cNvSpPr txBox="1"/>
              <p:nvPr/>
            </p:nvSpPr>
            <p:spPr>
              <a:xfrm>
                <a:off x="7743636" y="2252167"/>
                <a:ext cx="2887579" cy="646331"/>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oMath>
                </a14:m>
                <a:r>
                  <a:rPr kumimoji="1" lang="ja-JP" altLang="en-US" dirty="0"/>
                  <a:t>：長期でのトレンド</a:t>
                </a:r>
                <a:endParaRPr kumimoji="1" lang="en-US" altLang="ja-JP" dirty="0"/>
              </a:p>
              <a:p>
                <a14:m>
                  <m:oMath xmlns:m="http://schemas.openxmlformats.org/officeDocument/2006/math">
                    <m:r>
                      <a:rPr kumimoji="1" lang="en-US" altLang="ja-JP" i="1" smtClean="0">
                        <a:latin typeface="Cambria Math" panose="02040503050406030204" pitchFamily="18" charset="0"/>
                      </a:rPr>
                      <m:t>𝑠</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a14:m>
                <a:r>
                  <a:rPr kumimoji="1" lang="ja-JP" altLang="en-US" dirty="0"/>
                  <a:t>：短期でのトレンド</a:t>
                </a:r>
                <a:endParaRPr kumimoji="1" lang="en-US" altLang="ja-JP" dirty="0"/>
              </a:p>
            </p:txBody>
          </p:sp>
        </mc:Choice>
        <mc:Fallback>
          <p:sp>
            <p:nvSpPr>
              <p:cNvPr id="5" name="テキスト ボックス 4">
                <a:extLst>
                  <a:ext uri="{FF2B5EF4-FFF2-40B4-BE49-F238E27FC236}">
                    <a16:creationId xmlns:a16="http://schemas.microsoft.com/office/drawing/2014/main" id="{B1A720A2-BA8E-4DB3-B265-471CD9AF1160}"/>
                  </a:ext>
                </a:extLst>
              </p:cNvPr>
              <p:cNvSpPr txBox="1">
                <a:spLocks noRot="1" noChangeAspect="1" noMove="1" noResize="1" noEditPoints="1" noAdjustHandles="1" noChangeArrowheads="1" noChangeShapeType="1" noTextEdit="1"/>
              </p:cNvSpPr>
              <p:nvPr/>
            </p:nvSpPr>
            <p:spPr>
              <a:xfrm>
                <a:off x="7743636" y="2252167"/>
                <a:ext cx="2887579" cy="646331"/>
              </a:xfrm>
              <a:prstGeom prst="rect">
                <a:avLst/>
              </a:prstGeom>
              <a:blipFill>
                <a:blip r:embed="rId3"/>
                <a:stretch>
                  <a:fillRect t="-7547" b="-113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62037592"/>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799</TotalTime>
  <Words>583</Words>
  <Application>Microsoft Office PowerPoint</Application>
  <PresentationFormat>ワイド画面</PresentationFormat>
  <Paragraphs>89</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Calibri</vt:lpstr>
      <vt:lpstr>Calibri Light</vt:lpstr>
      <vt:lpstr>Cambria Math</vt:lpstr>
      <vt:lpstr>Wingdings</vt:lpstr>
      <vt:lpstr>レトロスペクト</vt:lpstr>
      <vt:lpstr>バーチャルプラント向け 蓄電池群制御アルゴリズムの改善・評価</vt:lpstr>
      <vt:lpstr>問題設定</vt:lpstr>
      <vt:lpstr>消費電力・発電量の時系列データの例(2019/2/21)</vt:lpstr>
      <vt:lpstr>消費電力・発電量の時系列データの例(2019/2/26)</vt:lpstr>
      <vt:lpstr>今回扱った手法</vt:lpstr>
      <vt:lpstr>逐次追跡法</vt:lpstr>
      <vt:lpstr>自己回帰モデル(定数項のみ)</vt:lpstr>
      <vt:lpstr>ガウス過程回帰</vt:lpstr>
      <vt:lpstr>考察：ガウス過程が有効でなかった理由(1)</vt:lpstr>
      <vt:lpstr>考察：ガウス過程が有効でなかった理由(2)</vt:lpstr>
      <vt:lpstr>結論と今後の課題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asl</dc:creator>
  <cp:lastModifiedBy>asl</cp:lastModifiedBy>
  <cp:revision>315</cp:revision>
  <dcterms:created xsi:type="dcterms:W3CDTF">2019-09-05T07:33:38Z</dcterms:created>
  <dcterms:modified xsi:type="dcterms:W3CDTF">2019-09-10T08:28:47Z</dcterms:modified>
</cp:coreProperties>
</file>