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7" r:id="rId2"/>
    <p:sldId id="348" r:id="rId3"/>
    <p:sldId id="310" r:id="rId4"/>
    <p:sldId id="292" r:id="rId5"/>
    <p:sldId id="324" r:id="rId6"/>
    <p:sldId id="332" r:id="rId7"/>
    <p:sldId id="336" r:id="rId8"/>
    <p:sldId id="337" r:id="rId9"/>
    <p:sldId id="338" r:id="rId10"/>
    <p:sldId id="339" r:id="rId11"/>
    <p:sldId id="384" r:id="rId12"/>
    <p:sldId id="385" r:id="rId13"/>
    <p:sldId id="361" r:id="rId14"/>
    <p:sldId id="362" r:id="rId15"/>
    <p:sldId id="340" r:id="rId16"/>
    <p:sldId id="363" r:id="rId17"/>
    <p:sldId id="341" r:id="rId18"/>
    <p:sldId id="344" r:id="rId19"/>
    <p:sldId id="377" r:id="rId20"/>
    <p:sldId id="380" r:id="rId21"/>
    <p:sldId id="379" r:id="rId22"/>
    <p:sldId id="349" r:id="rId23"/>
    <p:sldId id="318" r:id="rId24"/>
    <p:sldId id="330" r:id="rId25"/>
    <p:sldId id="308" r:id="rId26"/>
    <p:sldId id="309" r:id="rId27"/>
    <p:sldId id="364" r:id="rId28"/>
    <p:sldId id="365" r:id="rId29"/>
    <p:sldId id="366" r:id="rId30"/>
    <p:sldId id="369" r:id="rId31"/>
    <p:sldId id="382" r:id="rId32"/>
    <p:sldId id="383" r:id="rId33"/>
    <p:sldId id="403" r:id="rId34"/>
    <p:sldId id="389" r:id="rId35"/>
    <p:sldId id="390" r:id="rId36"/>
    <p:sldId id="402" r:id="rId37"/>
    <p:sldId id="404" r:id="rId38"/>
    <p:sldId id="405" r:id="rId39"/>
    <p:sldId id="400" r:id="rId40"/>
    <p:sldId id="401" r:id="rId41"/>
    <p:sldId id="395" r:id="rId42"/>
    <p:sldId id="396" r:id="rId43"/>
    <p:sldId id="397" r:id="rId44"/>
    <p:sldId id="398" r:id="rId45"/>
    <p:sldId id="399" r:id="rId4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109" d="100"/>
          <a:sy n="109" d="100"/>
        </p:scale>
        <p:origin x="65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01.03.2019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01.03.2019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01.03.2019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01.03.2019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01.03.2019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01.03.2019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01.03.2019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01.03.2019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01.03.2019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01.03.2019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01.03.2019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01.03.2019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01.03.2019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object-for-i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while-for#continue" TargetMode="External"/><Relationship Id="rId2" Type="http://schemas.openxmlformats.org/officeDocument/2006/relationships/hyperlink" Target="https://learn.javascript.ru/while-for#preryvanie-tsikla-brea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array-methods" TargetMode="External"/><Relationship Id="rId2" Type="http://schemas.openxmlformats.org/officeDocument/2006/relationships/hyperlink" Target="https://learn.javascript.ru/arra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learn.javascript.ru/objec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earn.javascript.ru/st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uk.wikipedia.org/wiki/&#1040;&#1083;&#1075;&#1086;&#1088;&#1080;&#1090;&#1084;_&#1051;&#1091;&#1085;&#1072;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204600/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privatbank.ua/p24api/pubinfo?json&amp;exchange&amp;coursid=5" TargetMode="External"/><Relationship Id="rId2" Type="http://schemas.openxmlformats.org/officeDocument/2006/relationships/hyperlink" Target="http://www.json.org/json-ru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learn.javascript.ru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estructuring#massiv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learn.javascript.ru/set-map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learn.javascript.ru/set-map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javascript.ru/while-fo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while-fo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iterato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4967967" y="5930116"/>
            <a:ext cx="225606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1991544" y="701987"/>
            <a:ext cx="878497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smtClean="0">
                <a:solidFill>
                  <a:schemeClr val="bg1"/>
                </a:solidFill>
              </a:rPr>
              <a:t>«Массивы и циклы»</a:t>
            </a:r>
            <a:endParaRPr lang="uk-UA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720080"/>
          </a:xfrm>
        </p:spPr>
        <p:txBody>
          <a:bodyPr>
            <a:noAutofit/>
          </a:bodyPr>
          <a:lstStyle/>
          <a:p>
            <a:r>
              <a:rPr lang="ru-RU" sz="4200" dirty="0"/>
              <a:t>Цикл</a:t>
            </a:r>
            <a:r>
              <a:rPr lang="en-US" sz="4200" dirty="0"/>
              <a:t> </a:t>
            </a:r>
            <a:r>
              <a:rPr lang="en-US" sz="4200" b="1" dirty="0" err="1"/>
              <a:t>for..in</a:t>
            </a:r>
            <a:endParaRPr lang="uk-UA" sz="4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1052736"/>
            <a:ext cx="6544022" cy="3462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631504" y="4797152"/>
            <a:ext cx="9351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Цикл </a:t>
            </a:r>
            <a:r>
              <a:rPr lang="en-US" sz="2400" b="1" dirty="0" err="1" smtClean="0"/>
              <a:t>for..in</a:t>
            </a:r>
            <a:r>
              <a:rPr lang="en-US" sz="2400" dirty="0" smtClean="0"/>
              <a:t> </a:t>
            </a:r>
            <a:r>
              <a:rPr lang="ru-RU" sz="2400" dirty="0" smtClean="0"/>
              <a:t>предназначен для перебора ключей коллекции</a:t>
            </a:r>
            <a:r>
              <a:rPr lang="ru-RU" sz="2400" dirty="0"/>
              <a:t> </a:t>
            </a:r>
            <a:r>
              <a:rPr lang="ru-RU" sz="2400" dirty="0" smtClean="0"/>
              <a:t>(на практике полезен в первую очередь для ассоциативных массивов).</a:t>
            </a:r>
            <a:endParaRPr lang="uk-UA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114335" y="6093296"/>
            <a:ext cx="3963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hlinkClick r:id="rId3"/>
              </a:rPr>
              <a:t>https://</a:t>
            </a:r>
            <a:r>
              <a:rPr lang="uk-UA" b="1" dirty="0" smtClean="0">
                <a:hlinkClick r:id="rId3"/>
              </a:rPr>
              <a:t>learn.javascript.ru/object-for-in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96434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Операторы </a:t>
            </a:r>
            <a:endParaRPr lang="en-US" sz="6000" dirty="0"/>
          </a:p>
          <a:p>
            <a:pPr algn="ctr"/>
            <a:r>
              <a:rPr lang="en-US" sz="6000" dirty="0"/>
              <a:t>break / continue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24203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9576" y="4388911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Оператор </a:t>
            </a:r>
            <a:r>
              <a:rPr lang="en-US" sz="2400" b="1" dirty="0" smtClean="0"/>
              <a:t>break</a:t>
            </a:r>
            <a:r>
              <a:rPr lang="en-US" sz="2400" dirty="0" smtClean="0"/>
              <a:t> </a:t>
            </a:r>
            <a:r>
              <a:rPr lang="ru-RU" sz="2400" dirty="0" smtClean="0"/>
              <a:t>позволяет прервать цикл, оператор </a:t>
            </a:r>
            <a:r>
              <a:rPr lang="en-US" sz="2400" b="1" dirty="0" smtClean="0"/>
              <a:t>continue</a:t>
            </a:r>
            <a:r>
              <a:rPr lang="en-US" sz="2400" dirty="0" smtClean="0"/>
              <a:t> </a:t>
            </a:r>
            <a:r>
              <a:rPr lang="ru-RU" sz="2400" dirty="0" smtClean="0"/>
              <a:t>позволяет завершить текущий шаг (итерацию) цикла и перейти к следующей.</a:t>
            </a:r>
            <a:endParaRPr lang="ru-RU" sz="2400" dirty="0"/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952"/>
          </a:xfrm>
        </p:spPr>
        <p:txBody>
          <a:bodyPr>
            <a:normAutofit/>
          </a:bodyPr>
          <a:lstStyle/>
          <a:p>
            <a:r>
              <a:rPr lang="ru-RU" sz="3600" b="1" dirty="0"/>
              <a:t>Операторы </a:t>
            </a:r>
            <a:r>
              <a:rPr lang="en-US" sz="3600" b="1" dirty="0"/>
              <a:t>break </a:t>
            </a:r>
            <a:r>
              <a:rPr lang="ru-RU" sz="3600" b="1" dirty="0"/>
              <a:t>и</a:t>
            </a:r>
            <a:r>
              <a:rPr lang="en-US" sz="3600" b="1" dirty="0"/>
              <a:t> continue</a:t>
            </a:r>
            <a:endParaRPr lang="ru-RU" sz="36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143672" y="5733256"/>
            <a:ext cx="5975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b="1" dirty="0" smtClean="0">
                <a:hlinkClick r:id="rId2"/>
              </a:rPr>
              <a:t>https://learn.javascript.ru/while-for#preryvanie-tsikla-break</a:t>
            </a:r>
            <a:endParaRPr lang="en-US" b="1" dirty="0" smtClean="0"/>
          </a:p>
          <a:p>
            <a:pPr algn="ctr"/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learn.javascript.ru/while-for#continue</a:t>
            </a:r>
            <a:endParaRPr lang="uk-UA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36" y="908720"/>
            <a:ext cx="5031844" cy="3218247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53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Немного </a:t>
            </a:r>
            <a:r>
              <a:rPr lang="ru-RU" sz="6000" dirty="0" smtClean="0"/>
              <a:t>практики</a:t>
            </a:r>
            <a:r>
              <a:rPr lang="en-US" sz="6000" dirty="0" smtClean="0"/>
              <a:t> #1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479535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704895"/>
            <a:ext cx="12173671" cy="778098"/>
          </a:xfrm>
        </p:spPr>
        <p:txBody>
          <a:bodyPr>
            <a:normAutofit/>
          </a:bodyPr>
          <a:lstStyle/>
          <a:p>
            <a:r>
              <a:rPr lang="ru-RU" sz="3600" b="1" dirty="0"/>
              <a:t>Кредитный калькулятор </a:t>
            </a:r>
            <a:r>
              <a:rPr lang="en-US" sz="3600" b="1" dirty="0"/>
              <a:t>v.1</a:t>
            </a:r>
            <a:endParaRPr lang="ru-RU" sz="36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9496" y="1916832"/>
            <a:ext cx="94330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Заданы: </a:t>
            </a:r>
            <a:r>
              <a:rPr lang="ru-RU" sz="2800" dirty="0"/>
              <a:t>Есть сумма кредита, годовая процентная ставка, и срок кредитования в месяцах.  </a:t>
            </a:r>
            <a:r>
              <a:rPr lang="ru-RU" sz="2800" b="1" dirty="0"/>
              <a:t>Рассчитать</a:t>
            </a:r>
            <a:r>
              <a:rPr lang="ru-RU" sz="2800" dirty="0"/>
              <a:t> ежемесячные платежи (сколько в каждом месяце будет платить заёмщик, указав сколько из суммы ежемесячного платежа идёт на погашение тела кредита, а сколько на погашение </a:t>
            </a:r>
            <a:r>
              <a:rPr lang="ru-RU" sz="2800" dirty="0" smtClean="0"/>
              <a:t>процентов, а также, сколько остаётся долга по телу кредита) </a:t>
            </a:r>
            <a:r>
              <a:rPr lang="ru-RU" sz="2800" dirty="0"/>
              <a:t>по </a:t>
            </a:r>
            <a:r>
              <a:rPr lang="ru-RU" sz="2800" b="1" dirty="0"/>
              <a:t>классической</a:t>
            </a:r>
            <a:r>
              <a:rPr lang="ru-RU" sz="2800" dirty="0"/>
              <a:t> схеме.</a:t>
            </a:r>
          </a:p>
        </p:txBody>
      </p:sp>
    </p:spTree>
    <p:extLst>
      <p:ext uri="{BB962C8B-B14F-4D97-AF65-F5344CB8AC3E}">
        <p14:creationId xmlns:p14="http://schemas.microsoft.com/office/powerpoint/2010/main" val="102377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Коллекции в </a:t>
            </a:r>
            <a:r>
              <a:rPr lang="en-US" sz="6000" dirty="0"/>
              <a:t>JavaScript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63267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174064"/>
            <a:ext cx="12192000" cy="878672"/>
          </a:xfrm>
        </p:spPr>
        <p:txBody>
          <a:bodyPr>
            <a:normAutofit/>
          </a:bodyPr>
          <a:lstStyle/>
          <a:p>
            <a:r>
              <a:rPr lang="ru-RU" sz="3400" b="1" dirty="0" smtClean="0"/>
              <a:t>Коллекциями</a:t>
            </a:r>
            <a:endParaRPr lang="ru-RU" sz="34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343472" y="4370328"/>
            <a:ext cx="102251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/>
              <a:t>Коллекциями</a:t>
            </a:r>
            <a:r>
              <a:rPr lang="ru-RU" sz="2400" dirty="0" smtClean="0"/>
              <a:t> в языках программирования называют структуры данных предназначенных для </a:t>
            </a:r>
            <a:r>
              <a:rPr lang="ru-RU" sz="2400" b="1" dirty="0" smtClean="0"/>
              <a:t>хранения множества значений</a:t>
            </a:r>
            <a:r>
              <a:rPr lang="ru-RU" sz="2400" dirty="0" smtClean="0"/>
              <a:t>. Коллекции можно разделить на те которые хранят пары </a:t>
            </a:r>
            <a:r>
              <a:rPr lang="ru-RU" sz="2400" b="1" dirty="0" smtClean="0"/>
              <a:t>ключ</a:t>
            </a:r>
            <a:r>
              <a:rPr lang="en-US" sz="2400" b="1" dirty="0" smtClean="0"/>
              <a:t>=&gt;</a:t>
            </a:r>
            <a:r>
              <a:rPr lang="ru-RU" sz="2400" b="1" dirty="0" smtClean="0"/>
              <a:t>значение </a:t>
            </a:r>
            <a:r>
              <a:rPr lang="ru-RU" sz="2400" dirty="0" smtClean="0"/>
              <a:t>(</a:t>
            </a:r>
            <a:r>
              <a:rPr lang="ru-RU" sz="2400" i="1" dirty="0" smtClean="0"/>
              <a:t>массив, ассоциативный массив</a:t>
            </a:r>
            <a:r>
              <a:rPr lang="en-US" sz="2400" i="1" dirty="0" smtClean="0"/>
              <a:t>, </a:t>
            </a:r>
            <a:r>
              <a:rPr lang="ru-RU" sz="2400" i="1" dirty="0" smtClean="0"/>
              <a:t>словарь</a:t>
            </a:r>
            <a:r>
              <a:rPr lang="ru-RU" sz="2400" dirty="0" smtClean="0"/>
              <a:t> – </a:t>
            </a:r>
            <a:r>
              <a:rPr lang="en-US" sz="2400" i="1" dirty="0" smtClean="0"/>
              <a:t>Map</a:t>
            </a:r>
            <a:r>
              <a:rPr lang="ru-RU" sz="2400" dirty="0" smtClean="0"/>
              <a:t>)</a:t>
            </a:r>
            <a:r>
              <a:rPr lang="en-US" sz="2400" dirty="0" smtClean="0"/>
              <a:t> </a:t>
            </a:r>
            <a:r>
              <a:rPr lang="ru-RU" sz="2400" dirty="0" smtClean="0"/>
              <a:t>и просто хранящие значения (</a:t>
            </a:r>
            <a:r>
              <a:rPr lang="ru-RU" sz="2400" i="1" dirty="0" smtClean="0"/>
              <a:t>множество – </a:t>
            </a:r>
            <a:r>
              <a:rPr lang="en-US" sz="2400" i="1" dirty="0" smtClean="0"/>
              <a:t>Set</a:t>
            </a:r>
            <a:r>
              <a:rPr lang="ru-RU" sz="2400" dirty="0" smtClean="0"/>
              <a:t>).</a:t>
            </a:r>
            <a:endParaRPr lang="ru-RU" sz="2400" i="1" dirty="0"/>
          </a:p>
        </p:txBody>
      </p:sp>
      <p:pic>
        <p:nvPicPr>
          <p:cNvPr id="1026" name="Picture 2" descr="https://us.123rf.com/450wm/pzaxe/pzaxe1010/pzaxe101000076/8030697-small-wooden-box-with-cells-isolated-on-a-white-background.jpg?ver=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508" y="980728"/>
            <a:ext cx="4286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7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878672"/>
          </a:xfrm>
        </p:spPr>
        <p:txBody>
          <a:bodyPr>
            <a:normAutofit/>
          </a:bodyPr>
          <a:lstStyle/>
          <a:p>
            <a:r>
              <a:rPr lang="ru-RU" sz="3400" b="1" dirty="0" smtClean="0"/>
              <a:t>Массивы с числовыми индексами</a:t>
            </a:r>
            <a:endParaRPr lang="ru-RU" sz="34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206832" y="4005064"/>
            <a:ext cx="79223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Массив</a:t>
            </a:r>
            <a:r>
              <a:rPr lang="en-US" sz="2400" b="1" dirty="0"/>
              <a:t> c </a:t>
            </a:r>
            <a:r>
              <a:rPr lang="ru-RU" sz="2400" b="1" dirty="0"/>
              <a:t>числовыми индексами (ключами)</a:t>
            </a:r>
            <a:r>
              <a:rPr lang="ru-RU" sz="2400" dirty="0"/>
              <a:t> – </a:t>
            </a:r>
            <a:r>
              <a:rPr lang="ru-RU" sz="2400" i="1" dirty="0"/>
              <a:t>это нумерованный набор переменных</a:t>
            </a:r>
            <a:r>
              <a:rPr lang="ru-RU" sz="2400" dirty="0"/>
              <a:t>. </a:t>
            </a:r>
            <a:r>
              <a:rPr lang="ru-RU" sz="2400" i="1" dirty="0"/>
              <a:t>Оператор</a:t>
            </a:r>
            <a:r>
              <a:rPr lang="ru-RU" sz="2400" b="1" i="1" dirty="0"/>
              <a:t> </a:t>
            </a:r>
            <a:r>
              <a:rPr lang="en-US" sz="2400" b="1" i="1" dirty="0"/>
              <a:t>[</a:t>
            </a:r>
            <a:r>
              <a:rPr lang="uk-UA" sz="2400" b="1" i="1" dirty="0"/>
              <a:t> </a:t>
            </a:r>
            <a:r>
              <a:rPr lang="en-US" sz="2400" b="1" i="1" dirty="0"/>
              <a:t>]</a:t>
            </a:r>
            <a:r>
              <a:rPr lang="ru-RU" sz="2400" b="1" i="1" dirty="0"/>
              <a:t> </a:t>
            </a:r>
            <a:r>
              <a:rPr lang="ru-RU" sz="2400" i="1" dirty="0"/>
              <a:t>– основной признак массива, он позволяет обратиться по номеру к конкретному элементу массива.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081314" y="5734998"/>
            <a:ext cx="41733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b="1" dirty="0">
                <a:hlinkClick r:id="rId2"/>
              </a:rPr>
              <a:t>https://learn.javascript.ru/array</a:t>
            </a:r>
            <a:endParaRPr lang="en-US" b="1" dirty="0"/>
          </a:p>
          <a:p>
            <a:pPr algn="ctr"/>
            <a:r>
              <a:rPr lang="en-US" b="1" dirty="0">
                <a:hlinkClick r:id="rId3"/>
              </a:rPr>
              <a:t>https://learn.javascript.ru/array-methods</a:t>
            </a:r>
            <a:endParaRPr lang="uk-UA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439" y="957004"/>
            <a:ext cx="6769123" cy="2760029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76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1524000" y="-4507"/>
            <a:ext cx="9144000" cy="1183025"/>
          </a:xfrm>
        </p:spPr>
        <p:txBody>
          <a:bodyPr>
            <a:normAutofit/>
          </a:bodyPr>
          <a:lstStyle/>
          <a:p>
            <a:r>
              <a:rPr lang="ru-RU" sz="3400" b="1" dirty="0"/>
              <a:t>Ассоциативные массивы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394110" y="6165304"/>
            <a:ext cx="3367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2"/>
              </a:rPr>
              <a:t>https://learn.javascript.ru/object</a:t>
            </a:r>
            <a:endParaRPr lang="uk-UA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238400" y="3812848"/>
            <a:ext cx="774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В ассоциативном массиве </a:t>
            </a:r>
            <a:r>
              <a:rPr lang="ru-RU" sz="2400" b="1" dirty="0"/>
              <a:t>индексом (ключом) </a:t>
            </a:r>
            <a:r>
              <a:rPr lang="ru-RU" sz="2400" dirty="0"/>
              <a:t>к элементу выступает не число, а </a:t>
            </a:r>
            <a:r>
              <a:rPr lang="ru-RU" sz="2400" b="1" dirty="0"/>
              <a:t>строка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В ассоциативном массиве о длине массива как правило не говорят.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35560" y="5013177"/>
            <a:ext cx="7859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i="1" dirty="0"/>
              <a:t>П.С. В </a:t>
            </a:r>
            <a:r>
              <a:rPr lang="en-US" sz="2000" i="1" dirty="0"/>
              <a:t>JavaScript </a:t>
            </a:r>
            <a:r>
              <a:rPr lang="ru-RU" sz="2000" i="1" dirty="0"/>
              <a:t>ассоциативные массивы и объекты это одно и тоже, но лишь потому, что объекты в </a:t>
            </a:r>
            <a:r>
              <a:rPr lang="en-US" sz="2000" i="1" dirty="0"/>
              <a:t>JavaScript </a:t>
            </a:r>
            <a:r>
              <a:rPr lang="ru-RU" sz="2000" i="1" dirty="0"/>
              <a:t>построены на базе концепции ассоциативных массивов</a:t>
            </a:r>
            <a:r>
              <a:rPr lang="en-US" sz="2000" i="1" dirty="0"/>
              <a:t>;</a:t>
            </a:r>
            <a:endParaRPr lang="ru-RU" sz="20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3" y="1075424"/>
            <a:ext cx="5179285" cy="2497593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611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1884040" y="16665"/>
            <a:ext cx="9144000" cy="1183025"/>
          </a:xfrm>
        </p:spPr>
        <p:txBody>
          <a:bodyPr>
            <a:normAutofit/>
          </a:bodyPr>
          <a:lstStyle/>
          <a:p>
            <a:r>
              <a:rPr lang="ru-RU" sz="3400" b="1" dirty="0" smtClean="0"/>
              <a:t>Со строками можно работать как с массивом</a:t>
            </a:r>
            <a:endParaRPr lang="ru-RU" sz="3400" b="1" dirty="0">
              <a:solidFill>
                <a:srgbClr val="7030A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394111" y="6156012"/>
            <a:ext cx="330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learn.javascript.ru/string</a:t>
            </a:r>
            <a:endParaRPr lang="uk-UA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127448" y="4437112"/>
            <a:ext cx="10657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Строки по сути представляют собой коллекцию символов, к которым можно обратится по числовому индексу </a:t>
            </a:r>
            <a:r>
              <a:rPr lang="en-US" sz="2400" b="1" dirty="0" smtClean="0"/>
              <a:t>[n]</a:t>
            </a:r>
            <a:r>
              <a:rPr lang="ru-RU" sz="2400" dirty="0" smtClean="0"/>
              <a:t>, также строки имеют свойство </a:t>
            </a:r>
            <a:r>
              <a:rPr lang="en-US" sz="2400" b="1" dirty="0" smtClean="0"/>
              <a:t>.length </a:t>
            </a:r>
            <a:r>
              <a:rPr lang="ru-RU" sz="2400" dirty="0" smtClean="0"/>
              <a:t>показывающее их длину.</a:t>
            </a:r>
            <a:r>
              <a:rPr lang="en-US" sz="2400" dirty="0" smtClean="0"/>
              <a:t> </a:t>
            </a:r>
            <a:r>
              <a:rPr lang="ru-RU" sz="2400" dirty="0" smtClean="0"/>
              <a:t>Также возможен получение символа через метод </a:t>
            </a:r>
            <a:r>
              <a:rPr lang="en-US" sz="2400" b="1" dirty="0" smtClean="0"/>
              <a:t>.</a:t>
            </a:r>
            <a:r>
              <a:rPr lang="en-US" sz="2400" b="1" dirty="0" err="1" smtClean="0"/>
              <a:t>charAt</a:t>
            </a:r>
            <a:r>
              <a:rPr lang="en-US" sz="2400" b="1" dirty="0" smtClean="0"/>
              <a:t>() </a:t>
            </a:r>
            <a:r>
              <a:rPr lang="ru-RU" sz="2400" dirty="0" smtClean="0"/>
              <a:t>по номеру. Установка символа таким способом невозможна.</a:t>
            </a:r>
            <a:endParaRPr lang="ru-RU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040" y="1945578"/>
            <a:ext cx="9271326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328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600" dirty="0" smtClean="0"/>
              <a:t>О циклах</a:t>
            </a:r>
            <a:endParaRPr lang="uk-UA" sz="9600" dirty="0"/>
          </a:p>
        </p:txBody>
      </p:sp>
    </p:spTree>
    <p:extLst>
      <p:ext uri="{BB962C8B-B14F-4D97-AF65-F5344CB8AC3E}">
        <p14:creationId xmlns:p14="http://schemas.microsoft.com/office/powerpoint/2010/main" val="18348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Немного </a:t>
            </a:r>
            <a:r>
              <a:rPr lang="ru-RU" sz="6000" dirty="0" smtClean="0"/>
              <a:t>практики</a:t>
            </a:r>
            <a:r>
              <a:rPr lang="en-US" sz="6000" dirty="0" smtClean="0"/>
              <a:t> #2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990747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2186880" y="44624"/>
            <a:ext cx="82296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Алгоритм Луна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72706" y="6222504"/>
            <a:ext cx="6230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https://uk.wikipedia.org/wiki/</a:t>
            </a:r>
            <a:r>
              <a:rPr lang="ru-RU" sz="2400" b="1" dirty="0" err="1">
                <a:hlinkClick r:id="rId2"/>
              </a:rPr>
              <a:t>Алгоритм_Луна</a:t>
            </a:r>
            <a:endParaRPr lang="ru-RU" sz="2400" b="1" dirty="0"/>
          </a:p>
        </p:txBody>
      </p:sp>
      <p:pic>
        <p:nvPicPr>
          <p:cNvPr id="1026" name="Picture 2" descr="http://rewards.mastercard.ua/uploads/picture/pK4EUgwiN3yd5GnL6qp8_1678/master_bl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24" y="934560"/>
            <a:ext cx="3936132" cy="25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16368" y="3573016"/>
            <a:ext cx="8143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Алгоритм Луна проверяет контрольную сумму числа, широко применяется для проверки корректности номера банковских карт.</a:t>
            </a:r>
          </a:p>
          <a:p>
            <a:pPr algn="just"/>
            <a:endParaRPr lang="en-US" sz="2400" i="1" dirty="0"/>
          </a:p>
          <a:p>
            <a:pPr algn="just"/>
            <a:r>
              <a:rPr lang="ru-RU" sz="2400" b="1" dirty="0"/>
              <a:t>Задача: </a:t>
            </a:r>
            <a:r>
              <a:rPr lang="ru-RU" sz="2400" dirty="0"/>
              <a:t>пользователь вводит номер банковской карты, необходимо проверить не ошибся ли он.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792416" y="13235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600" i="1" dirty="0" smtClean="0"/>
              <a:t>4916 5526 5398 1949</a:t>
            </a:r>
          </a:p>
          <a:p>
            <a:endParaRPr lang="pt-BR" sz="3600" i="1" dirty="0"/>
          </a:p>
          <a:p>
            <a:r>
              <a:rPr lang="pt-BR" sz="3600" i="1" dirty="0" smtClean="0"/>
              <a:t>5357 6872 3409 1447</a:t>
            </a:r>
            <a:endParaRPr lang="pt-BR" sz="3600" i="1" dirty="0"/>
          </a:p>
        </p:txBody>
      </p:sp>
      <p:pic>
        <p:nvPicPr>
          <p:cNvPr id="5" name="Picture 2" descr="Ð ÐµÐ·ÑÐ»ÑÑÐ°Ñ Ð¿Ð¾ÑÑÐºÑ Ð·Ð¾Ð±ÑÐ°Ð¶ÐµÐ½Ñ Ð·Ð° Ð·Ð°Ð¿Ð¸ÑÐ¾Ð¼ &quot;visa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1423118"/>
            <a:ext cx="1292895" cy="42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2279650"/>
            <a:ext cx="1389083" cy="100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33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Spread </a:t>
            </a:r>
            <a:r>
              <a:rPr lang="ru-RU" sz="6000" dirty="0" smtClean="0"/>
              <a:t>оператор </a:t>
            </a:r>
          </a:p>
          <a:p>
            <a:pPr algn="ctr"/>
            <a:r>
              <a:rPr lang="ru-RU" sz="6000" dirty="0" smtClean="0"/>
              <a:t>…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16320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0418" y="5085184"/>
            <a:ext cx="7391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 smtClean="0"/>
              <a:t>Spead</a:t>
            </a:r>
            <a:r>
              <a:rPr lang="en-US" sz="2800" i="1" dirty="0" smtClean="0"/>
              <a:t> </a:t>
            </a:r>
            <a:r>
              <a:rPr lang="ru-RU" sz="2800" i="1" dirty="0" smtClean="0"/>
              <a:t>оператор (</a:t>
            </a:r>
            <a:r>
              <a:rPr lang="ru-RU" sz="2800" b="1" i="1" dirty="0" smtClean="0"/>
              <a:t>…</a:t>
            </a:r>
            <a:r>
              <a:rPr lang="ru-RU" sz="2800" i="1" dirty="0" smtClean="0"/>
              <a:t>) позволяет разложить коллекцию на элементы в неё входящие.</a:t>
            </a:r>
            <a:endParaRPr lang="ru-RU" sz="2800" i="1" dirty="0"/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2000" cy="71095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Spread </a:t>
            </a:r>
            <a:r>
              <a:rPr lang="ru-RU" sz="3600" b="1" dirty="0" smtClean="0"/>
              <a:t>оператор </a:t>
            </a:r>
            <a:r>
              <a:rPr lang="en-US" sz="3600" b="1" dirty="0" smtClean="0"/>
              <a:t>… </a:t>
            </a:r>
            <a:r>
              <a:rPr lang="en-US" sz="3600" b="1" dirty="0">
                <a:solidFill>
                  <a:srgbClr val="7030A0"/>
                </a:solidFill>
              </a:rPr>
              <a:t>(ES-2015)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1075742"/>
            <a:ext cx="4640057" cy="1633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3090339"/>
            <a:ext cx="4640057" cy="1562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71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Многомерные массивы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819991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9702" y="107922"/>
            <a:ext cx="4449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/>
              <a:t>Многомерные массивы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7568" y="3524816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Многомерные массивы – массивы элементы которого сами являются массивами.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7" y="836712"/>
            <a:ext cx="7348451" cy="152209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6121" y="2655912"/>
            <a:ext cx="2333625" cy="358140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9702" y="107922"/>
            <a:ext cx="4449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/>
              <a:t>Многомерные массивы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91544" y="4797153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Многомерные массивы – </a:t>
            </a:r>
            <a:r>
              <a:rPr lang="ru-RU" sz="2400" i="1" dirty="0" err="1"/>
              <a:t>массивы</a:t>
            </a:r>
            <a:r>
              <a:rPr lang="ru-RU" sz="2400" i="1" dirty="0"/>
              <a:t> элементы которого сами являются массивами.</a:t>
            </a:r>
            <a:r>
              <a:rPr lang="en-US" sz="2400" i="1" dirty="0"/>
              <a:t> </a:t>
            </a:r>
            <a:r>
              <a:rPr lang="ru-RU" sz="2400" i="1" dirty="0"/>
              <a:t>Обращение к элементам осуществляется использованием нескольких пар скобок </a:t>
            </a:r>
            <a:r>
              <a:rPr lang="en-US" sz="2400" b="1" i="1" dirty="0"/>
              <a:t>[][]</a:t>
            </a:r>
            <a:endParaRPr lang="ru-RU" sz="2400" b="1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0654" y="836712"/>
            <a:ext cx="5581650" cy="17907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9016" y="3068961"/>
            <a:ext cx="4467225" cy="134302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16323" y="17476"/>
            <a:ext cx="1219200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Немного практики </a:t>
            </a:r>
            <a:r>
              <a:rPr lang="en-US" sz="6000" dirty="0" smtClean="0"/>
              <a:t>#3</a:t>
            </a:r>
            <a:endParaRPr lang="ru-RU" sz="6000" dirty="0" smtClean="0"/>
          </a:p>
        </p:txBody>
      </p:sp>
    </p:spTree>
    <p:extLst>
      <p:ext uri="{BB962C8B-B14F-4D97-AF65-F5344CB8AC3E}">
        <p14:creationId xmlns:p14="http://schemas.microsoft.com/office/powerpoint/2010/main" val="3665515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7768" y="188641"/>
            <a:ext cx="4179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Сортировка </a:t>
            </a:r>
            <a:r>
              <a:rPr lang="ru-RU" sz="3600" b="1" dirty="0" smtClean="0"/>
              <a:t>данных</a:t>
            </a:r>
            <a:endParaRPr lang="ru-RU" sz="36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927648" y="836713"/>
            <a:ext cx="68714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200" i="1" dirty="0"/>
              <a:t>Когда необходимо внести изменения в существующий набор данных.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783632" y="5229201"/>
            <a:ext cx="69127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200" i="1" dirty="0" smtClean="0"/>
              <a:t>Классический </a:t>
            </a:r>
            <a:r>
              <a:rPr lang="ru-RU" sz="2200" i="1" dirty="0"/>
              <a:t>алгоритм «пузырьковой» сортировки.</a:t>
            </a:r>
          </a:p>
        </p:txBody>
      </p:sp>
      <p:pic>
        <p:nvPicPr>
          <p:cNvPr id="1026" name="Picture 2" descr="http://dl4.joxi.net/drive/2018/03/08/0018/1034/1209354/54/4dabb3a1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304" y="1700809"/>
            <a:ext cx="6780089" cy="3469051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935760" y="5805264"/>
            <a:ext cx="4743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3"/>
              </a:rPr>
              <a:t>https://habrahabr.ru/post/204600/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8926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Немного </a:t>
            </a:r>
            <a:r>
              <a:rPr lang="ru-RU" sz="6000" dirty="0" smtClean="0"/>
              <a:t>практики</a:t>
            </a:r>
            <a:r>
              <a:rPr lang="en-US" sz="6000" smtClean="0"/>
              <a:t> #4</a:t>
            </a:r>
            <a:endParaRPr lang="ru-RU" sz="6000" dirty="0" smtClean="0"/>
          </a:p>
        </p:txBody>
      </p:sp>
    </p:spTree>
    <p:extLst>
      <p:ext uri="{BB962C8B-B14F-4D97-AF65-F5344CB8AC3E}">
        <p14:creationId xmlns:p14="http://schemas.microsoft.com/office/powerpoint/2010/main" val="347798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1564" y="242646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Если какие-либо действия нужно повторять, но заранее неизвестно сколько раз</a:t>
            </a: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0083" y="1412777"/>
            <a:ext cx="6327861" cy="2088927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063552" y="3717033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Если пароль не подходит, то нужно повторно запросить его у пользователя, и так повторять до тех пор пока не будет введён правильный пароль.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63552" y="4964976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Т.е. нам нужен механизм который будет </a:t>
            </a:r>
            <a:r>
              <a:rPr lang="ru-RU" sz="2400" b="1" i="1" dirty="0"/>
              <a:t>повторять набор действий до тех пор пока будет верно условие </a:t>
            </a:r>
            <a:r>
              <a:rPr lang="ru-RU" sz="2400" i="1" dirty="0"/>
              <a:t>(например: пароль не равен «12345»)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918973" y="836712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b="1" dirty="0"/>
              <a:t>Игра «Угадай число»</a:t>
            </a: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9701" y="2204864"/>
            <a:ext cx="75608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Необходимо написать скрипт который загадает число, в диапазон от 1 до 1000 включительно. И даст пользователю 10 попыток на угадывание. Если пользователь во время попытки не угадал число, ему даётся подсказка в виде «число которое я загадал больше чем ваш вариант» или «…меньше…». </a:t>
            </a:r>
            <a:r>
              <a:rPr lang="ru-RU" sz="2400" dirty="0" smtClean="0"/>
              <a:t>Функция </a:t>
            </a:r>
            <a:r>
              <a:rPr lang="en-US" sz="2400" b="1" dirty="0" err="1"/>
              <a:t>Math.random</a:t>
            </a:r>
            <a:r>
              <a:rPr lang="en-US" sz="2400" b="1" dirty="0" smtClean="0"/>
              <a:t>()</a:t>
            </a:r>
            <a:r>
              <a:rPr lang="ru-RU" sz="2400" b="1" dirty="0" smtClean="0"/>
              <a:t> </a:t>
            </a:r>
            <a:r>
              <a:rPr lang="ru-RU" sz="2400" dirty="0" smtClean="0"/>
              <a:t>вам поможет.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210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JSON </a:t>
            </a:r>
            <a:r>
              <a:rPr lang="en-US" sz="4800" dirty="0"/>
              <a:t>| JavaScript Object Notation</a:t>
            </a:r>
            <a:endParaRPr lang="uk-UA" sz="4800" dirty="0"/>
          </a:p>
        </p:txBody>
      </p:sp>
    </p:spTree>
    <p:extLst>
      <p:ext uri="{BB962C8B-B14F-4D97-AF65-F5344CB8AC3E}">
        <p14:creationId xmlns:p14="http://schemas.microsoft.com/office/powerpoint/2010/main" val="10112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017204" y="293583"/>
            <a:ext cx="8229600" cy="710952"/>
          </a:xfrm>
        </p:spPr>
        <p:txBody>
          <a:bodyPr>
            <a:normAutofit/>
          </a:bodyPr>
          <a:lstStyle/>
          <a:p>
            <a:r>
              <a:rPr lang="en-US" sz="3200" b="1" dirty="0"/>
              <a:t>JSON</a:t>
            </a:r>
            <a:r>
              <a:rPr lang="ru-RU" sz="3200" b="1" dirty="0"/>
              <a:t> (</a:t>
            </a:r>
            <a:r>
              <a:rPr lang="en-US" sz="3200" b="1" dirty="0"/>
              <a:t>JavaScript Object Notation)</a:t>
            </a:r>
            <a:endParaRPr lang="ru-RU" sz="3200" b="1" dirty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35560" y="1004536"/>
            <a:ext cx="8111244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i="1" dirty="0"/>
              <a:t>JSON</a:t>
            </a:r>
            <a:r>
              <a:rPr lang="ru-RU" sz="2000" i="1" dirty="0"/>
              <a:t> -</a:t>
            </a:r>
            <a:r>
              <a:rPr lang="en-US" sz="2000" i="1" dirty="0"/>
              <a:t> </a:t>
            </a:r>
            <a:r>
              <a:rPr lang="ru-RU" sz="2000" i="1" dirty="0"/>
              <a:t>текстовый формат обмена данными, </a:t>
            </a:r>
            <a:r>
              <a:rPr lang="ru-RU" sz="2000" dirty="0"/>
              <a:t>удобный для чтения и написания как человеком, так и компьютером.</a:t>
            </a:r>
            <a:r>
              <a:rPr lang="ru-RU" sz="2000" i="1" dirty="0"/>
              <a:t> Основан на синтаксисе (правилах записи) массивов в </a:t>
            </a:r>
            <a:r>
              <a:rPr lang="ru-RU" sz="2000" b="1" i="1" dirty="0" err="1"/>
              <a:t>JavaScript</a:t>
            </a:r>
            <a:r>
              <a:rPr lang="ru-RU" sz="2000" i="1" dirty="0"/>
              <a:t>. Формат поддерживается практически во всех современных языках программирования.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151784" y="5229200"/>
            <a:ext cx="5307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http://www.json.org/json-ru.html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431704" y="4572734"/>
            <a:ext cx="7656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hlinkClick r:id="rId3"/>
              </a:rPr>
              <a:t>https://</a:t>
            </a:r>
            <a:r>
              <a:rPr lang="uk-UA" b="1" dirty="0" smtClean="0">
                <a:hlinkClick r:id="rId3"/>
              </a:rPr>
              <a:t>api.privatbank.ua/p24api/pubinfo?json&amp;exchange&amp;coursid=5</a:t>
            </a:r>
            <a:endParaRPr lang="uk-UA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8" y="2564904"/>
            <a:ext cx="10691366" cy="1603276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 descr="Ð ÐµÐ·ÑÐ»ÑÑÐ°Ñ Ð¿Ð¾ÑÑÐºÑ Ð·Ð¾Ð±ÑÐ°Ð¶ÐµÐ½Ñ Ð·Ð° Ð·Ð°Ð¿Ð¸ÑÐ¾Ð¼ &quot;privatbank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4405109"/>
            <a:ext cx="2160240" cy="145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3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Домашнее задание </a:t>
            </a:r>
          </a:p>
          <a:p>
            <a:pPr algn="ctr"/>
            <a:r>
              <a:rPr lang="ru-RU" sz="6000" dirty="0" smtClean="0"/>
              <a:t>/узнать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7210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files.books.ru/pic/1814001-1815000/1814274/1600196014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862946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5361708" y="358936"/>
            <a:ext cx="636754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400" b="1" dirty="0" err="1"/>
              <a:t>Дэвид</a:t>
            </a:r>
            <a:r>
              <a:rPr lang="uk-UA" sz="4400" b="1" dirty="0"/>
              <a:t> </a:t>
            </a:r>
            <a:r>
              <a:rPr lang="uk-UA" sz="4400" b="1" dirty="0" err="1"/>
              <a:t>Флэнаган</a:t>
            </a:r>
            <a:r>
              <a:rPr lang="uk-UA" sz="4400" b="1" dirty="0"/>
              <a:t> </a:t>
            </a:r>
            <a:r>
              <a:rPr lang="uk-UA" sz="4400" b="1" i="1" dirty="0" smtClean="0"/>
              <a:t/>
            </a:r>
            <a:br>
              <a:rPr lang="uk-UA" sz="4400" b="1" i="1" dirty="0" smtClean="0"/>
            </a:br>
            <a:r>
              <a:rPr lang="ru-RU" sz="4400" b="1" i="1" dirty="0" err="1" smtClean="0"/>
              <a:t>JavaScript</a:t>
            </a:r>
            <a:r>
              <a:rPr lang="ru-RU" sz="4400" b="1" i="1" dirty="0" smtClean="0"/>
              <a:t>. </a:t>
            </a:r>
          </a:p>
          <a:p>
            <a:r>
              <a:rPr lang="ru-RU" sz="4400" b="1" i="1" dirty="0" smtClean="0"/>
              <a:t>Подробное руководство</a:t>
            </a:r>
            <a:endParaRPr lang="ru-RU" sz="4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86125" y="2780928"/>
            <a:ext cx="46947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800" dirty="0" smtClean="0"/>
              <a:t> в обучении, поэтому к следующему занятию жду, что </a:t>
            </a:r>
            <a:r>
              <a:rPr lang="ru-RU" sz="2800" b="1" dirty="0" smtClean="0">
                <a:solidFill>
                  <a:srgbClr val="00B050"/>
                </a:solidFill>
              </a:rPr>
              <a:t>вы прочтёте 8 главу («Функции»), а также еще раз разделы </a:t>
            </a:r>
            <a:r>
              <a:rPr lang="en-US" sz="2800" b="1" dirty="0" smtClean="0">
                <a:solidFill>
                  <a:srgbClr val="00B050"/>
                </a:solidFill>
              </a:rPr>
              <a:t>7.8 </a:t>
            </a:r>
            <a:r>
              <a:rPr lang="ru-RU" sz="2800" b="1" dirty="0" smtClean="0">
                <a:solidFill>
                  <a:srgbClr val="00B050"/>
                </a:solidFill>
              </a:rPr>
              <a:t>и 7.9 седьмой главы</a:t>
            </a:r>
            <a:r>
              <a:rPr lang="ru-RU" sz="2800" dirty="0" smtClean="0">
                <a:solidFill>
                  <a:srgbClr val="00B050"/>
                </a:solidFill>
              </a:rPr>
              <a:t>. </a:t>
            </a:r>
            <a:endParaRPr lang="uk-UA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6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033484" y="5965426"/>
            <a:ext cx="4634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hlinkClick r:id="rId2"/>
              </a:rPr>
              <a:t>http://learn.javascript.ru/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38946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87732" y="4145216"/>
            <a:ext cx="88779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800" dirty="0" smtClean="0"/>
              <a:t> в обучении, поэтому к следующему занятию жду, что </a:t>
            </a:r>
            <a:r>
              <a:rPr lang="ru-RU" sz="2800" b="1" dirty="0">
                <a:solidFill>
                  <a:srgbClr val="00B050"/>
                </a:solidFill>
              </a:rPr>
              <a:t>пройдёте разделы </a:t>
            </a:r>
            <a:r>
              <a:rPr lang="en-US" sz="2800" b="1" dirty="0" smtClean="0">
                <a:solidFill>
                  <a:srgbClr val="00B050"/>
                </a:solidFill>
              </a:rPr>
              <a:t>2.17-2.20, 4.8, 4.9, 7.2, 7.3, 10.2-10.5, 10.10</a:t>
            </a:r>
            <a:r>
              <a:rPr lang="ru-RU" sz="2800" dirty="0" smtClean="0">
                <a:solidFill>
                  <a:srgbClr val="00B050"/>
                </a:solidFill>
              </a:rPr>
              <a:t>. </a:t>
            </a:r>
            <a:endParaRPr lang="uk-UA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67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3798" y="2213128"/>
            <a:ext cx="7560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i="1" dirty="0" smtClean="0"/>
              <a:t>Узнать подробнее о деструктуризация массива</a:t>
            </a:r>
            <a:endParaRPr lang="ru-RU" sz="4000" i="1" dirty="0"/>
          </a:p>
        </p:txBody>
      </p:sp>
      <p:sp>
        <p:nvSpPr>
          <p:cNvPr id="12" name="Заголовок 4"/>
          <p:cNvSpPr>
            <a:spLocks noGrp="1"/>
          </p:cNvSpPr>
          <p:nvPr>
            <p:ph type="title"/>
          </p:nvPr>
        </p:nvSpPr>
        <p:spPr>
          <a:xfrm>
            <a:off x="1981200" y="332656"/>
            <a:ext cx="8229600" cy="710952"/>
          </a:xfrm>
        </p:spPr>
        <p:txBody>
          <a:bodyPr>
            <a:normAutofit/>
          </a:bodyPr>
          <a:lstStyle/>
          <a:p>
            <a:r>
              <a:rPr lang="ru-RU" sz="3200" b="1" dirty="0"/>
              <a:t>Домашнее </a:t>
            </a:r>
            <a:r>
              <a:rPr lang="ru-RU" sz="3200" b="1" dirty="0" smtClean="0"/>
              <a:t>задание</a:t>
            </a:r>
            <a:r>
              <a:rPr lang="en-US" sz="3200" b="1" dirty="0" smtClean="0"/>
              <a:t> | </a:t>
            </a:r>
            <a:r>
              <a:rPr lang="ru-RU" sz="3200" b="1" dirty="0" smtClean="0"/>
              <a:t>узнать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383798" y="4777988"/>
            <a:ext cx="74244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learn.javascript.ru/destructuring#massiv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47526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1524000" y="-4507"/>
            <a:ext cx="9144000" cy="1183025"/>
          </a:xfrm>
        </p:spPr>
        <p:txBody>
          <a:bodyPr>
            <a:normAutofit/>
          </a:bodyPr>
          <a:lstStyle/>
          <a:p>
            <a:r>
              <a:rPr lang="ru-RU" sz="3400" b="1" dirty="0" smtClean="0"/>
              <a:t>Узнать о коллекции </a:t>
            </a:r>
            <a:r>
              <a:rPr lang="en-US" sz="3400" b="1" dirty="0"/>
              <a:t>Map </a:t>
            </a:r>
            <a:r>
              <a:rPr lang="en-US" sz="3400" b="1" dirty="0">
                <a:solidFill>
                  <a:srgbClr val="7030A0"/>
                </a:solidFill>
              </a:rPr>
              <a:t>(ES-2015)</a:t>
            </a:r>
            <a:endParaRPr lang="ru-RU" sz="34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318372" y="5930116"/>
            <a:ext cx="54366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https://learn.javascript.ru/set-map</a:t>
            </a:r>
            <a:endParaRPr lang="uk-UA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63552" y="4133461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В коллекции </a:t>
            </a:r>
            <a:r>
              <a:rPr lang="en-US" sz="2400" b="1" dirty="0"/>
              <a:t>Map</a:t>
            </a:r>
            <a:r>
              <a:rPr lang="ru-RU" sz="2400" dirty="0"/>
              <a:t>, в отличии от ассоциативных массивов, ключом может выступать любое значение, любого типа. В отличии от массива с числовыми индексами количество элементов в </a:t>
            </a:r>
            <a:r>
              <a:rPr lang="en-US" sz="2400" b="1" dirty="0"/>
              <a:t>Map</a:t>
            </a:r>
            <a:r>
              <a:rPr lang="ru-RU" sz="2400" dirty="0"/>
              <a:t> можно узнать через свойство </a:t>
            </a:r>
            <a:r>
              <a:rPr lang="en-US" sz="2400" b="1" dirty="0"/>
              <a:t>.size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1052736"/>
            <a:ext cx="3481826" cy="2808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970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1524000" y="-4507"/>
            <a:ext cx="9144000" cy="1183025"/>
          </a:xfrm>
        </p:spPr>
        <p:txBody>
          <a:bodyPr>
            <a:normAutofit/>
          </a:bodyPr>
          <a:lstStyle/>
          <a:p>
            <a:r>
              <a:rPr lang="ru-RU" sz="3400" b="1" dirty="0"/>
              <a:t>Узнать о коллекции </a:t>
            </a:r>
            <a:r>
              <a:rPr lang="en-US" sz="3400" b="1" dirty="0"/>
              <a:t>Set </a:t>
            </a:r>
            <a:r>
              <a:rPr lang="en-US" sz="3400" b="1" dirty="0">
                <a:solidFill>
                  <a:srgbClr val="7030A0"/>
                </a:solidFill>
              </a:rPr>
              <a:t>(ES-2015)</a:t>
            </a:r>
            <a:endParaRPr lang="ru-RU" sz="3400" b="1" dirty="0">
              <a:solidFill>
                <a:srgbClr val="7030A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03712" y="6091934"/>
            <a:ext cx="54366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https://learn.javascript.ru/set-map</a:t>
            </a:r>
            <a:endParaRPr lang="uk-UA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63552" y="4133461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В коллекции </a:t>
            </a:r>
            <a:r>
              <a:rPr lang="en-US" sz="2400" b="1" dirty="0"/>
              <a:t>Set </a:t>
            </a:r>
            <a:r>
              <a:rPr lang="en-US" sz="2400" dirty="0"/>
              <a:t> </a:t>
            </a:r>
            <a:r>
              <a:rPr lang="ru-RU" sz="2400" dirty="0"/>
              <a:t>предназначена для хранения множества значений, причём каждое значение может встречаться лишь один раз, в отличии от других коллекций ключей в </a:t>
            </a:r>
            <a:r>
              <a:rPr lang="en-US" sz="2400" b="1" dirty="0"/>
              <a:t>Set</a:t>
            </a:r>
            <a:r>
              <a:rPr lang="en-US" sz="2400" dirty="0"/>
              <a:t> </a:t>
            </a:r>
            <a:r>
              <a:rPr lang="ru-RU" sz="2400" dirty="0"/>
              <a:t>нет. В отличии от массива с числовыми индексами количество элементов в </a:t>
            </a:r>
            <a:r>
              <a:rPr lang="en-US" sz="2400" b="1" dirty="0"/>
              <a:t>Set</a:t>
            </a:r>
            <a:r>
              <a:rPr lang="ru-RU" sz="2400" dirty="0"/>
              <a:t> можно узнать через свойство </a:t>
            </a:r>
            <a:r>
              <a:rPr lang="en-US" sz="2400" b="1" dirty="0"/>
              <a:t>.size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5" y="1110713"/>
            <a:ext cx="3625391" cy="2822721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748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5721" y="188640"/>
            <a:ext cx="5759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Где брать задачки для тренировки?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19536" y="764705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Чтобы научиться программировать – нужно тренироваться…</a:t>
            </a:r>
          </a:p>
          <a:p>
            <a:r>
              <a:rPr lang="ru-RU" sz="2000" i="1" dirty="0"/>
              <a:t>Чтобы тренироваться нужны задачи…</a:t>
            </a:r>
          </a:p>
          <a:p>
            <a:r>
              <a:rPr lang="ru-RU" sz="2000" i="1" dirty="0"/>
              <a:t>Чтобы были задачи нужно уметь программировать…</a:t>
            </a:r>
          </a:p>
        </p:txBody>
      </p:sp>
      <p:pic>
        <p:nvPicPr>
          <p:cNvPr id="30722" name="Picture 2" descr="http://static1.ozone.ru/multimedia/books_covers/101051704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7849" y="1916832"/>
            <a:ext cx="2671925" cy="384634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2783632" y="5889466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Д. М. </a:t>
            </a:r>
            <a:r>
              <a:rPr lang="ru-RU" sz="2000" b="1" dirty="0" err="1"/>
              <a:t>Златопольский</a:t>
            </a:r>
            <a:r>
              <a:rPr lang="ru-RU" sz="2000" b="1" dirty="0"/>
              <a:t> </a:t>
            </a:r>
          </a:p>
          <a:p>
            <a:pPr algn="ctr"/>
            <a:r>
              <a:rPr lang="ru-RU" sz="2000" b="1" dirty="0"/>
              <a:t>Сборник задач по программированию</a:t>
            </a:r>
          </a:p>
        </p:txBody>
      </p:sp>
    </p:spTree>
    <p:extLst>
      <p:ext uri="{BB962C8B-B14F-4D97-AF65-F5344CB8AC3E}">
        <p14:creationId xmlns:p14="http://schemas.microsoft.com/office/powerpoint/2010/main" val="231820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1722" y="156650"/>
            <a:ext cx="11344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/>
              <a:t>Циклы – способ многократно повторить фрагмент кода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279576" y="982470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Цикл </a:t>
            </a:r>
            <a:r>
              <a:rPr lang="en-US" sz="2400" b="1" i="1" dirty="0"/>
              <a:t>while / do..while</a:t>
            </a:r>
            <a:r>
              <a:rPr lang="ru-RU" sz="2400" b="1" i="1" dirty="0"/>
              <a:t> </a:t>
            </a:r>
            <a:r>
              <a:rPr lang="ru-RU" sz="2400" i="1" dirty="0"/>
              <a:t>выполняет фрагмент кода пока условие заданное в нём верно (истинно, </a:t>
            </a:r>
            <a:r>
              <a:rPr lang="en-US" sz="2400" b="1" i="1" dirty="0"/>
              <a:t>true</a:t>
            </a:r>
            <a:r>
              <a:rPr lang="ru-RU" sz="2400" i="1" dirty="0"/>
              <a:t>)</a:t>
            </a:r>
            <a:r>
              <a:rPr lang="en-US" sz="2400" i="1" dirty="0"/>
              <a:t>.</a:t>
            </a:r>
            <a:endParaRPr lang="ru-RU" sz="2400" i="1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5664" y="2172444"/>
            <a:ext cx="5400675" cy="25527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919536" y="5084121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В данном примере помимо проверки данных оператором </a:t>
            </a:r>
            <a:r>
              <a:rPr lang="en-US" sz="2400" b="1" i="1" dirty="0"/>
              <a:t>if</a:t>
            </a:r>
            <a:r>
              <a:rPr lang="en-US" sz="2400" i="1" dirty="0"/>
              <a:t> </a:t>
            </a:r>
            <a:r>
              <a:rPr lang="ru-RU" sz="2400" i="1" dirty="0"/>
              <a:t>еще следует проверка данных оператором </a:t>
            </a:r>
            <a:r>
              <a:rPr lang="en-US" sz="2400" b="1" i="1" dirty="0"/>
              <a:t>while</a:t>
            </a:r>
            <a:r>
              <a:rPr lang="en-US" sz="2400" i="1" dirty="0"/>
              <a:t>.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40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11" name="Заголовок 19"/>
          <p:cNvSpPr>
            <a:spLocks noGrp="1"/>
          </p:cNvSpPr>
          <p:nvPr>
            <p:ph type="title"/>
          </p:nvPr>
        </p:nvSpPr>
        <p:spPr>
          <a:xfrm>
            <a:off x="4439816" y="44624"/>
            <a:ext cx="3312368" cy="792088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Prometheus CS50</a:t>
            </a:r>
            <a:endParaRPr lang="uk-UA" sz="3600" b="1" dirty="0"/>
          </a:p>
        </p:txBody>
      </p:sp>
      <p:pic>
        <p:nvPicPr>
          <p:cNvPr id="2052" name="Picture 4" descr="https://media.licdn.com/mpr/mpr/AAEAAQAAAAAAAAOWAAAAJDQyMDlhMGE0LWQzNDctNDM4OC1hNjMxLTg3YmJhNGVlYzkyO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720" y="1886281"/>
            <a:ext cx="5743575" cy="329565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7680" y="718120"/>
            <a:ext cx="1648120" cy="2062808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027548" y="558924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 smtClean="0"/>
              <a:t>Лучшие основы программирования!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2239794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Домашнее задание </a:t>
            </a:r>
          </a:p>
          <a:p>
            <a:pPr algn="ctr"/>
            <a:r>
              <a:rPr lang="ru-RU" sz="6000" dirty="0" smtClean="0"/>
              <a:t>/сделать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99758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364375" y="150053"/>
            <a:ext cx="11662756" cy="1819974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  <a:latin typeface="+mn-lt"/>
              </a:rPr>
              <a:t>Каждое домашнее задание оформляйте в виде отдельного </a:t>
            </a:r>
            <a:r>
              <a:rPr lang="ru-RU" sz="2400" b="1" dirty="0" err="1" smtClean="0">
                <a:solidFill>
                  <a:srgbClr val="FF0000"/>
                </a:solidFill>
                <a:latin typeface="+mn-lt"/>
              </a:rPr>
              <a:t>репозитория</a:t>
            </a:r>
            <a:r>
              <a:rPr lang="ru-RU" sz="2400" b="1" dirty="0" smtClean="0">
                <a:solidFill>
                  <a:srgbClr val="FF0000"/>
                </a:solidFill>
                <a:latin typeface="+mn-lt"/>
              </a:rPr>
              <a:t> на </a:t>
            </a:r>
            <a:r>
              <a:rPr lang="en-US" sz="2400" b="1" dirty="0" smtClean="0">
                <a:solidFill>
                  <a:srgbClr val="FF0000"/>
                </a:solidFill>
                <a:latin typeface="+mn-lt"/>
              </a:rPr>
              <a:t>GitHub</a:t>
            </a:r>
            <a:r>
              <a:rPr lang="ru-RU" sz="2400" b="1" dirty="0" smtClean="0">
                <a:solidFill>
                  <a:srgbClr val="FF0000"/>
                </a:solidFill>
                <a:latin typeface="+mn-lt"/>
              </a:rPr>
              <a:t>, в названии которого должно быть указан код задание (например: </a:t>
            </a:r>
            <a:r>
              <a:rPr lang="en-US" sz="2400" b="1" dirty="0" smtClean="0">
                <a:solidFill>
                  <a:srgbClr val="FF0000"/>
                </a:solidFill>
                <a:latin typeface="+mn-lt"/>
              </a:rPr>
              <a:t>B3</a:t>
            </a:r>
            <a:r>
              <a:rPr lang="ru-RU" sz="2400" b="1" dirty="0" smtClean="0">
                <a:solidFill>
                  <a:srgbClr val="FF0000"/>
                </a:solidFill>
                <a:latin typeface="+mn-lt"/>
              </a:rPr>
              <a:t>) код домашнего задания должен быть в ветке </a:t>
            </a:r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master</a:t>
            </a:r>
            <a:endParaRPr lang="uk-UA" sz="2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59924" y="5253007"/>
            <a:ext cx="80716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Если есть проблемы, вопросы, трудности, делаем тоже самое – код с проблемой заливаем на </a:t>
            </a:r>
            <a:r>
              <a:rPr lang="en-US" sz="2400" b="1" dirty="0" smtClean="0"/>
              <a:t>GitHub</a:t>
            </a:r>
            <a:r>
              <a:rPr lang="en-US" sz="2400" dirty="0" smtClean="0"/>
              <a:t> </a:t>
            </a:r>
            <a:r>
              <a:rPr lang="ru-RU" sz="2400" dirty="0" smtClean="0"/>
              <a:t>и ссылку на него, с описанием вопроса в </a:t>
            </a:r>
            <a:r>
              <a:rPr lang="en-US" sz="2400" b="1" dirty="0" smtClean="0"/>
              <a:t>Slack</a:t>
            </a:r>
            <a:r>
              <a:rPr lang="ru-RU" sz="2400" dirty="0" smtClean="0"/>
              <a:t>, но в канал  </a:t>
            </a:r>
            <a:r>
              <a:rPr lang="en-US" sz="2400" b="1" dirty="0">
                <a:solidFill>
                  <a:srgbClr val="7030A0"/>
                </a:solidFill>
              </a:rPr>
              <a:t>#trouble</a:t>
            </a:r>
            <a:endParaRPr lang="uk-UA" sz="2400" b="1" dirty="0">
              <a:solidFill>
                <a:srgbClr val="7030A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97181" y="203278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800" b="1" dirty="0" smtClean="0"/>
              <a:t>Ссылку </a:t>
            </a:r>
            <a:r>
              <a:rPr lang="ru-RU" sz="2800" b="1" dirty="0"/>
              <a:t>на </a:t>
            </a:r>
            <a:r>
              <a:rPr lang="ru-RU" sz="2800" b="1" dirty="0" err="1"/>
              <a:t>репозиторий</a:t>
            </a:r>
            <a:r>
              <a:rPr lang="ru-RU" sz="2800" b="1" dirty="0"/>
              <a:t> сбрасывайте в </a:t>
            </a:r>
            <a:r>
              <a:rPr lang="en-US" sz="2800" b="1" dirty="0"/>
              <a:t>Slack </a:t>
            </a:r>
            <a:r>
              <a:rPr lang="ru-RU" sz="2800" b="1" dirty="0"/>
              <a:t>в канал </a:t>
            </a:r>
            <a:r>
              <a:rPr lang="en-US" sz="2800" b="1" dirty="0">
                <a:solidFill>
                  <a:srgbClr val="00B050"/>
                </a:solidFill>
              </a:rPr>
              <a:t>#</a:t>
            </a:r>
            <a:r>
              <a:rPr lang="en-US" sz="2800" b="1" dirty="0" err="1" smtClean="0">
                <a:solidFill>
                  <a:srgbClr val="00B050"/>
                </a:solidFill>
              </a:rPr>
              <a:t>homeworks</a:t>
            </a:r>
            <a:endParaRPr lang="uk-UA" sz="2800" dirty="0"/>
          </a:p>
        </p:txBody>
      </p:sp>
      <p:pic>
        <p:nvPicPr>
          <p:cNvPr id="6148" name="Picture 4" descr="https://asanablog-wpengine.netdna-ssl.com/wp-content/post-images/code-review-image-1024x520@2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897" y="3218807"/>
            <a:ext cx="3516284" cy="178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Ð ÐµÐ·ÑÐ»ÑÑÐ°Ñ Ð¿Ð¾ÑÑÐºÑ Ð·Ð¾Ð±ÑÐ°Ð¶ÐµÐ½Ñ Ð·Ð° Ð·Ð°Ð¿Ð¸ÑÐ¾Ð¼ &quot;github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578" y="2932903"/>
            <a:ext cx="2282787" cy="228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трелка вправо 9"/>
          <p:cNvSpPr/>
          <p:nvPr/>
        </p:nvSpPr>
        <p:spPr>
          <a:xfrm>
            <a:off x="6346788" y="3522551"/>
            <a:ext cx="1396538" cy="1172095"/>
          </a:xfrm>
          <a:prstGeom prst="rightArrow">
            <a:avLst/>
          </a:prstGeom>
          <a:noFill/>
          <a:ln w="57150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extBox 1"/>
          <p:cNvSpPr txBox="1"/>
          <p:nvPr/>
        </p:nvSpPr>
        <p:spPr>
          <a:xfrm rot="18504678">
            <a:off x="94938" y="3091604"/>
            <a:ext cx="3749745" cy="83099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2"/>
                </a:solidFill>
                <a:latin typeface="Bookman Old Style" panose="02050604050505020204" pitchFamily="18" charset="0"/>
              </a:rPr>
              <a:t>НЕ ЗАБЫВАЕМ ОБ </a:t>
            </a:r>
            <a:br>
              <a:rPr lang="ru-RU" sz="2400" b="1" dirty="0" smtClean="0">
                <a:solidFill>
                  <a:schemeClr val="accent2"/>
                </a:solidFill>
                <a:latin typeface="Bookman Old Style" panose="02050604050505020204" pitchFamily="18" charset="0"/>
              </a:rPr>
            </a:br>
            <a:r>
              <a:rPr lang="ru-RU" sz="2400" b="1" dirty="0" smtClean="0">
                <a:solidFill>
                  <a:schemeClr val="accent2"/>
                </a:solidFill>
                <a:latin typeface="Bookman Old Style" panose="02050604050505020204" pitchFamily="18" charset="0"/>
              </a:rPr>
              <a:t>ОТСТУПАХ В КОДЕ!!!</a:t>
            </a:r>
            <a:endParaRPr lang="uk-UA" sz="2400" b="1" dirty="0">
              <a:solidFill>
                <a:schemeClr val="accent2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0533" y="1052736"/>
            <a:ext cx="8330935" cy="3793058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315580" y="5661248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Задача: </a:t>
            </a:r>
            <a:r>
              <a:rPr lang="ru-RU" sz="2400" i="1" dirty="0"/>
              <a:t>отсортировать массив со списком телефонов по возрастанию цены.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172580" y="5013176"/>
            <a:ext cx="9846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Заготовка лежит в </a:t>
            </a:r>
            <a:r>
              <a:rPr lang="ru-RU" sz="2800" b="1" dirty="0" err="1" smtClean="0"/>
              <a:t>репозитории</a:t>
            </a:r>
            <a:r>
              <a:rPr lang="ru-RU" sz="2800" b="1" dirty="0" smtClean="0"/>
              <a:t>: </a:t>
            </a:r>
            <a:r>
              <a:rPr lang="ru-RU" sz="2800" b="1" dirty="0" smtClean="0"/>
              <a:t>./</a:t>
            </a:r>
            <a:r>
              <a:rPr lang="en-US" sz="2800" b="1" smtClean="0"/>
              <a:t>homework/b1.html</a:t>
            </a:r>
            <a:endParaRPr lang="en-US" sz="2800" b="1" dirty="0"/>
          </a:p>
        </p:txBody>
      </p:sp>
      <p:sp>
        <p:nvSpPr>
          <p:cNvPr id="12" name="Заголовок 4"/>
          <p:cNvSpPr>
            <a:spLocks noGrp="1"/>
          </p:cNvSpPr>
          <p:nvPr>
            <p:ph type="title"/>
          </p:nvPr>
        </p:nvSpPr>
        <p:spPr>
          <a:xfrm>
            <a:off x="1981200" y="197768"/>
            <a:ext cx="8229600" cy="710952"/>
          </a:xfrm>
        </p:spPr>
        <p:txBody>
          <a:bodyPr>
            <a:normAutofit/>
          </a:bodyPr>
          <a:lstStyle/>
          <a:p>
            <a:r>
              <a:rPr lang="ru-RU" sz="3200" b="1" dirty="0"/>
              <a:t>Домашнее задание</a:t>
            </a:r>
            <a:r>
              <a:rPr lang="en-US" sz="3200" b="1" dirty="0"/>
              <a:t>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#B.1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8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945196" y="557808"/>
            <a:ext cx="8229600" cy="710952"/>
          </a:xfrm>
        </p:spPr>
        <p:txBody>
          <a:bodyPr>
            <a:normAutofit/>
          </a:bodyPr>
          <a:lstStyle/>
          <a:p>
            <a:r>
              <a:rPr lang="ru-RU" sz="3200" b="1" dirty="0"/>
              <a:t>Домашнее задание</a:t>
            </a:r>
            <a:r>
              <a:rPr lang="en-US" sz="3200" b="1" dirty="0"/>
              <a:t>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#B.2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9906" y="1628800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Разработать </a:t>
            </a:r>
            <a:r>
              <a:rPr lang="ru-RU" sz="2400" dirty="0" err="1"/>
              <a:t>скрипт</a:t>
            </a:r>
            <a:r>
              <a:rPr lang="ru-RU" sz="2400" dirty="0"/>
              <a:t>, проверяющий знания (умение) таблицы умножения двузначных чисел. Скрипт должен задать пользователю 12 задач на умножение </a:t>
            </a:r>
            <a:r>
              <a:rPr lang="ru-RU" sz="2400" b="1" dirty="0">
                <a:solidFill>
                  <a:srgbClr val="FF0000"/>
                </a:solidFill>
              </a:rPr>
              <a:t>двузначных</a:t>
            </a:r>
            <a:r>
              <a:rPr lang="ru-RU" sz="2400" dirty="0"/>
              <a:t> чисел. По результатам проверки, пользователю выставляется оценка</a:t>
            </a:r>
            <a:r>
              <a:rPr lang="en-US" sz="2400" dirty="0"/>
              <a:t> (</a:t>
            </a:r>
            <a:r>
              <a:rPr lang="ru-RU" sz="2400" dirty="0"/>
              <a:t>по 12 бальной шкале</a:t>
            </a:r>
            <a:r>
              <a:rPr lang="en-US" sz="2400" dirty="0"/>
              <a:t>)</a:t>
            </a:r>
            <a:r>
              <a:rPr lang="ru-RU" sz="2400" dirty="0"/>
              <a:t>, а также выводиться два списка: верных ответов, и ошибочных ответов, </a:t>
            </a:r>
            <a:r>
              <a:rPr lang="en-US" sz="2400" dirty="0" smtClean="0"/>
              <a:t>c </a:t>
            </a:r>
            <a:r>
              <a:rPr lang="ru-RU" sz="2400" dirty="0" smtClean="0"/>
              <a:t>указанием </a:t>
            </a:r>
            <a:r>
              <a:rPr lang="ru-RU" sz="2400" dirty="0"/>
              <a:t>какой ответ был правильный.</a:t>
            </a:r>
          </a:p>
        </p:txBody>
      </p:sp>
    </p:spTree>
    <p:extLst>
      <p:ext uri="{BB962C8B-B14F-4D97-AF65-F5344CB8AC3E}">
        <p14:creationId xmlns:p14="http://schemas.microsoft.com/office/powerpoint/2010/main" val="427672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003341" y="1264622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b="1" dirty="0"/>
              <a:t>Кредитный калькулятор </a:t>
            </a:r>
            <a:r>
              <a:rPr lang="en-US" sz="3600" b="1" dirty="0"/>
              <a:t>v.</a:t>
            </a:r>
            <a:r>
              <a:rPr lang="ru-RU" sz="3600" b="1" dirty="0"/>
              <a:t>2</a:t>
            </a: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099701" y="313838"/>
            <a:ext cx="82296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Домашнее задание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#B.</a:t>
            </a:r>
            <a:r>
              <a:rPr lang="ru-RU" sz="32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3</a:t>
            </a:r>
            <a:endParaRPr lang="ru-RU" sz="3200" b="1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6578" y="2420888"/>
            <a:ext cx="73958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Заданы: </a:t>
            </a:r>
            <a:r>
              <a:rPr lang="ru-RU" sz="2800" dirty="0"/>
              <a:t>сумма кредита, годовая процентная ставка, и срок кредитования в месяцах. </a:t>
            </a:r>
            <a:r>
              <a:rPr lang="ru-RU" sz="2800" b="1" dirty="0"/>
              <a:t>Рассчитать</a:t>
            </a:r>
            <a:r>
              <a:rPr lang="ru-RU" sz="2800" dirty="0"/>
              <a:t> ежемесячные платежи (сколько в каждом месяце будет платить заёмщик, указав сколько из суммы ежемесячного платежа идёт на погашение тела кредита, а сколько на погашение процентов) по </a:t>
            </a:r>
            <a:r>
              <a:rPr lang="ru-RU" sz="2800" b="1" dirty="0" err="1">
                <a:solidFill>
                  <a:srgbClr val="FF0000"/>
                </a:solidFill>
              </a:rPr>
              <a:t>аннуитетной</a:t>
            </a:r>
            <a:r>
              <a:rPr lang="ru-RU" sz="2800" dirty="0"/>
              <a:t> схеме.</a:t>
            </a:r>
          </a:p>
        </p:txBody>
      </p:sp>
    </p:spTree>
    <p:extLst>
      <p:ext uri="{BB962C8B-B14F-4D97-AF65-F5344CB8AC3E}">
        <p14:creationId xmlns:p14="http://schemas.microsoft.com/office/powerpoint/2010/main" val="34335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95600" y="260649"/>
            <a:ext cx="7628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Циклы – способ многократно повторить фрагмент кода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79576" y="982470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Цикл </a:t>
            </a:r>
            <a:r>
              <a:rPr lang="en-US" sz="2400" b="1" i="1" dirty="0"/>
              <a:t>while / do..while</a:t>
            </a:r>
            <a:r>
              <a:rPr lang="ru-RU" sz="2400" b="1" i="1" dirty="0"/>
              <a:t> </a:t>
            </a:r>
            <a:r>
              <a:rPr lang="ru-RU" sz="2400" i="1" dirty="0"/>
              <a:t>выполняет фрагмент кода пока условие заданное в нём верно (истинно, </a:t>
            </a:r>
            <a:r>
              <a:rPr lang="en-US" sz="2400" i="1" dirty="0"/>
              <a:t>true</a:t>
            </a:r>
            <a:r>
              <a:rPr lang="ru-RU" sz="2400" i="1" dirty="0"/>
              <a:t>)</a:t>
            </a:r>
            <a:r>
              <a:rPr lang="en-US" sz="2400" i="1" dirty="0"/>
              <a:t>.</a:t>
            </a:r>
            <a:endParaRPr lang="ru-RU" sz="2400" i="1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1667" y="2004858"/>
            <a:ext cx="5400675" cy="25527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135560" y="4748952"/>
            <a:ext cx="770485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/>
              <a:t>!!!В теле цикла должны происходить какие-либо изменения тех переменных которые </a:t>
            </a:r>
            <a:r>
              <a:rPr lang="ru-RU" sz="2400" b="1" i="1" dirty="0" err="1"/>
              <a:t>находяться</a:t>
            </a:r>
            <a:r>
              <a:rPr lang="ru-RU" sz="2400" b="1" i="1" dirty="0"/>
              <a:t> в условии, иначе цикл будет выполняться вечно!!!</a:t>
            </a:r>
          </a:p>
        </p:txBody>
      </p:sp>
    </p:spTree>
    <p:extLst>
      <p:ext uri="{BB962C8B-B14F-4D97-AF65-F5344CB8AC3E}">
        <p14:creationId xmlns:p14="http://schemas.microsoft.com/office/powerpoint/2010/main" val="25074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Циклы в </a:t>
            </a:r>
            <a:r>
              <a:rPr lang="en-US" sz="6000" dirty="0"/>
              <a:t>JavaScript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0570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4704"/>
          </a:xfrm>
        </p:spPr>
        <p:txBody>
          <a:bodyPr>
            <a:noAutofit/>
          </a:bodyPr>
          <a:lstStyle/>
          <a:p>
            <a:r>
              <a:rPr lang="ru-RU" sz="4200" dirty="0"/>
              <a:t>Циклы</a:t>
            </a:r>
            <a:r>
              <a:rPr lang="en-US" sz="4200" dirty="0"/>
              <a:t> </a:t>
            </a:r>
            <a:r>
              <a:rPr lang="en-US" sz="4200" b="1" dirty="0"/>
              <a:t>while </a:t>
            </a:r>
            <a:r>
              <a:rPr lang="en-US" sz="4200" dirty="0"/>
              <a:t>| </a:t>
            </a:r>
            <a:r>
              <a:rPr lang="en-US" sz="4200" b="1" dirty="0"/>
              <a:t>do/while</a:t>
            </a:r>
            <a:endParaRPr lang="uk-UA" sz="4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05" y="980728"/>
            <a:ext cx="5935519" cy="1656201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554" y="2060848"/>
            <a:ext cx="5112990" cy="1656201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212104" y="3933056"/>
            <a:ext cx="9780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Циклы </a:t>
            </a:r>
            <a:r>
              <a:rPr lang="en-US" sz="2400" b="1" dirty="0" smtClean="0"/>
              <a:t>while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b="1" dirty="0" smtClean="0"/>
              <a:t>do/while </a:t>
            </a:r>
            <a:r>
              <a:rPr lang="ru-RU" sz="2400" dirty="0" smtClean="0"/>
              <a:t>– циклы с условием, они выполняются пока условие будет истинным (</a:t>
            </a:r>
            <a:r>
              <a:rPr lang="en-US" sz="2400" b="1" dirty="0" smtClean="0"/>
              <a:t>true</a:t>
            </a:r>
            <a:r>
              <a:rPr lang="ru-RU" sz="2400" dirty="0" smtClean="0"/>
              <a:t>)</a:t>
            </a:r>
            <a:r>
              <a:rPr lang="en-US" sz="2400" dirty="0" smtClean="0"/>
              <a:t>. </a:t>
            </a:r>
            <a:r>
              <a:rPr lang="ru-RU" sz="2400" dirty="0" smtClean="0"/>
              <a:t>Отличие в том, что </a:t>
            </a:r>
            <a:r>
              <a:rPr lang="en-US" sz="2400" b="1" dirty="0" smtClean="0"/>
              <a:t>while</a:t>
            </a:r>
            <a:r>
              <a:rPr lang="ru-RU" sz="2400" dirty="0" smtClean="0"/>
              <a:t> проверяет условие на входе в каждый шаг цикл (и может возникнуть ситуация когда тело цикла ни разу не выполниться), а </a:t>
            </a:r>
            <a:r>
              <a:rPr lang="en-US" sz="2400" b="1" dirty="0" smtClean="0"/>
              <a:t>do/while</a:t>
            </a:r>
            <a:r>
              <a:rPr lang="ru-RU" sz="2400" dirty="0" smtClean="0"/>
              <a:t> на выходе из каждого шага</a:t>
            </a:r>
            <a:r>
              <a:rPr lang="en-US" sz="2400" dirty="0" smtClean="0"/>
              <a:t> </a:t>
            </a:r>
            <a:r>
              <a:rPr lang="ru-RU" sz="2400" dirty="0" smtClean="0"/>
              <a:t>цикла (тело цикла выполнится минимум 1 раз).  </a:t>
            </a:r>
            <a:endParaRPr lang="uk-UA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79864" y="5939988"/>
            <a:ext cx="3642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hlinkClick r:id="rId4"/>
              </a:rPr>
              <a:t>https://</a:t>
            </a:r>
            <a:r>
              <a:rPr lang="uk-UA" b="1" dirty="0" smtClean="0">
                <a:hlinkClick r:id="rId4"/>
              </a:rPr>
              <a:t>learn.javascript.ru/while-for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12797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-4031"/>
            <a:ext cx="12192000" cy="880779"/>
          </a:xfrm>
        </p:spPr>
        <p:txBody>
          <a:bodyPr>
            <a:noAutofit/>
          </a:bodyPr>
          <a:lstStyle/>
          <a:p>
            <a:r>
              <a:rPr lang="ru-RU" sz="4200" dirty="0"/>
              <a:t>Цикл</a:t>
            </a:r>
            <a:r>
              <a:rPr lang="en-US" sz="4200" dirty="0"/>
              <a:t> </a:t>
            </a:r>
            <a:r>
              <a:rPr lang="it-IT" sz="4200" b="1" dirty="0"/>
              <a:t>for</a:t>
            </a:r>
            <a:endParaRPr lang="uk-UA" sz="4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1097657"/>
            <a:ext cx="6905625" cy="261937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346224" y="4149080"/>
            <a:ext cx="9780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Цикл </a:t>
            </a:r>
            <a:r>
              <a:rPr lang="en-US" sz="2400" b="1" dirty="0" smtClean="0"/>
              <a:t>for </a:t>
            </a:r>
            <a:r>
              <a:rPr lang="en-US" sz="2400" dirty="0" smtClean="0"/>
              <a:t>(</a:t>
            </a:r>
            <a:r>
              <a:rPr lang="ru-RU" sz="2400" dirty="0" smtClean="0"/>
              <a:t>или </a:t>
            </a:r>
            <a:r>
              <a:rPr lang="ru-RU" sz="2400" b="1" dirty="0" smtClean="0"/>
              <a:t>цикл со счётчиком</a:t>
            </a:r>
            <a:r>
              <a:rPr lang="en-US" sz="2400" dirty="0" smtClean="0"/>
              <a:t>)</a:t>
            </a:r>
            <a:r>
              <a:rPr lang="ru-RU" sz="2400" dirty="0" smtClean="0"/>
              <a:t> – хорош тем, что содержит удобную возможность подсчёта шагов (</a:t>
            </a:r>
            <a:r>
              <a:rPr lang="ru-RU" sz="2400" b="1" dirty="0" smtClean="0"/>
              <a:t>итераций</a:t>
            </a:r>
            <a:r>
              <a:rPr lang="ru-RU" sz="2400" dirty="0" smtClean="0"/>
              <a:t>) цикла. Этот цикл удобен для ситуация когда мы заранее знаем сколько шагов цикла нам понадобиться сделать.</a:t>
            </a:r>
            <a:endParaRPr lang="uk-UA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79776" y="5825190"/>
            <a:ext cx="3642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hlinkClick r:id="rId3"/>
              </a:rPr>
              <a:t>https://</a:t>
            </a:r>
            <a:r>
              <a:rPr lang="uk-UA" b="1" dirty="0" smtClean="0">
                <a:hlinkClick r:id="rId3"/>
              </a:rPr>
              <a:t>learn.javascript.ru/while-for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398284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1524000" y="332656"/>
            <a:ext cx="9144000" cy="720080"/>
          </a:xfrm>
        </p:spPr>
        <p:txBody>
          <a:bodyPr>
            <a:noAutofit/>
          </a:bodyPr>
          <a:lstStyle/>
          <a:p>
            <a:r>
              <a:rPr lang="ru-RU" sz="4200" dirty="0"/>
              <a:t>Циклы </a:t>
            </a:r>
            <a:r>
              <a:rPr lang="en-US" sz="4200" b="1" dirty="0" err="1"/>
              <a:t>for..of</a:t>
            </a:r>
            <a:r>
              <a:rPr lang="en-US" sz="4200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(ES-2015)</a:t>
            </a:r>
            <a:endParaRPr lang="uk-UA" sz="4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1412776"/>
            <a:ext cx="6426991" cy="2078418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775520" y="4149080"/>
            <a:ext cx="9351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Цикл </a:t>
            </a:r>
            <a:r>
              <a:rPr lang="en-US" sz="2400" b="1" dirty="0" err="1" smtClean="0"/>
              <a:t>for..of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ru-RU" sz="2400" dirty="0" smtClean="0"/>
              <a:t>нововведение </a:t>
            </a:r>
            <a:r>
              <a:rPr lang="en-US" sz="2400" dirty="0" smtClean="0"/>
              <a:t>ECMAScript-2015) </a:t>
            </a:r>
            <a:r>
              <a:rPr lang="ru-RU" sz="2400" dirty="0" smtClean="0"/>
              <a:t>предназначен для перебора содержимого коллекций (не индексов, а именно содержимого).</a:t>
            </a:r>
            <a:endParaRPr lang="uk-UA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23792" y="5608694"/>
            <a:ext cx="3494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hlinkClick r:id="rId3"/>
              </a:rPr>
              <a:t>https://</a:t>
            </a:r>
            <a:r>
              <a:rPr lang="uk-UA" b="1" dirty="0" smtClean="0">
                <a:hlinkClick r:id="rId3"/>
              </a:rPr>
              <a:t>learn.javascript.ru/iterator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425620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4305</TotalTime>
  <Words>1381</Words>
  <Application>Microsoft Office PowerPoint</Application>
  <PresentationFormat>Широкоэкранный</PresentationFormat>
  <Paragraphs>147</Paragraphs>
  <Slides>45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9" baseType="lpstr">
      <vt:lpstr>Arial</vt:lpstr>
      <vt:lpstr>Bookman Old Style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Циклы while | do/while</vt:lpstr>
      <vt:lpstr>Цикл for</vt:lpstr>
      <vt:lpstr>Циклы for..of (ES-2015)</vt:lpstr>
      <vt:lpstr>Цикл for..in</vt:lpstr>
      <vt:lpstr>Презентация PowerPoint</vt:lpstr>
      <vt:lpstr>Операторы break и continue</vt:lpstr>
      <vt:lpstr>Презентация PowerPoint</vt:lpstr>
      <vt:lpstr>Кредитный калькулятор v.1</vt:lpstr>
      <vt:lpstr>Презентация PowerPoint</vt:lpstr>
      <vt:lpstr>Коллекциями</vt:lpstr>
      <vt:lpstr>Массивы с числовыми индексами</vt:lpstr>
      <vt:lpstr>Ассоциативные массивы</vt:lpstr>
      <vt:lpstr>Со строками можно работать как с массивом</vt:lpstr>
      <vt:lpstr>Презентация PowerPoint</vt:lpstr>
      <vt:lpstr>Алгоритм Луна</vt:lpstr>
      <vt:lpstr>Презентация PowerPoint</vt:lpstr>
      <vt:lpstr>Spread оператор … (ES-2015)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Игра «Угадай число»</vt:lpstr>
      <vt:lpstr>Презентация PowerPoint</vt:lpstr>
      <vt:lpstr>JSON (JavaScript Object Notation)</vt:lpstr>
      <vt:lpstr>Презентация PowerPoint</vt:lpstr>
      <vt:lpstr>Презентация PowerPoint</vt:lpstr>
      <vt:lpstr>Презентация PowerPoint</vt:lpstr>
      <vt:lpstr>Домашнее задание | узнать</vt:lpstr>
      <vt:lpstr>Узнать о коллекции Map (ES-2015)</vt:lpstr>
      <vt:lpstr>Узнать о коллекции Set (ES-2015)</vt:lpstr>
      <vt:lpstr>Презентация PowerPoint</vt:lpstr>
      <vt:lpstr>Prometheus CS50</vt:lpstr>
      <vt:lpstr>Презентация PowerPoint</vt:lpstr>
      <vt:lpstr>Каждое домашнее задание оформляйте в виде отдельного репозитория на GitHub, в названии которого должно быть указан код задание (например: B3) код домашнего задания должен быть в ветке master</vt:lpstr>
      <vt:lpstr>Домашнее задание #B.1</vt:lpstr>
      <vt:lpstr>Домашнее задание #B.2</vt:lpstr>
      <vt:lpstr>Кредитный калькулятор v.2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Анатолий Кигель</cp:lastModifiedBy>
  <cp:revision>600</cp:revision>
  <dcterms:created xsi:type="dcterms:W3CDTF">2014-11-20T09:08:59Z</dcterms:created>
  <dcterms:modified xsi:type="dcterms:W3CDTF">2019-03-01T21:11:29Z</dcterms:modified>
</cp:coreProperties>
</file>