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257" r:id="rId2"/>
    <p:sldId id="490" r:id="rId3"/>
    <p:sldId id="411" r:id="rId4"/>
    <p:sldId id="462" r:id="rId5"/>
    <p:sldId id="463" r:id="rId6"/>
    <p:sldId id="312" r:id="rId7"/>
    <p:sldId id="315" r:id="rId8"/>
    <p:sldId id="450" r:id="rId9"/>
    <p:sldId id="446" r:id="rId10"/>
    <p:sldId id="447" r:id="rId11"/>
    <p:sldId id="448" r:id="rId12"/>
    <p:sldId id="317" r:id="rId13"/>
    <p:sldId id="505" r:id="rId14"/>
    <p:sldId id="506" r:id="rId15"/>
    <p:sldId id="419" r:id="rId16"/>
    <p:sldId id="441" r:id="rId17"/>
    <p:sldId id="443" r:id="rId18"/>
    <p:sldId id="449" r:id="rId19"/>
    <p:sldId id="451" r:id="rId20"/>
    <p:sldId id="452" r:id="rId21"/>
    <p:sldId id="453" r:id="rId22"/>
    <p:sldId id="454" r:id="rId23"/>
    <p:sldId id="455" r:id="rId24"/>
    <p:sldId id="456" r:id="rId25"/>
    <p:sldId id="457" r:id="rId26"/>
    <p:sldId id="458" r:id="rId27"/>
    <p:sldId id="459" r:id="rId28"/>
    <p:sldId id="460" r:id="rId29"/>
    <p:sldId id="438" r:id="rId30"/>
    <p:sldId id="439" r:id="rId31"/>
    <p:sldId id="461" r:id="rId32"/>
    <p:sldId id="388" r:id="rId33"/>
    <p:sldId id="464" r:id="rId34"/>
    <p:sldId id="465" r:id="rId35"/>
    <p:sldId id="466" r:id="rId36"/>
    <p:sldId id="467" r:id="rId37"/>
    <p:sldId id="468" r:id="rId38"/>
    <p:sldId id="470" r:id="rId39"/>
    <p:sldId id="473" r:id="rId40"/>
    <p:sldId id="492" r:id="rId41"/>
    <p:sldId id="493" r:id="rId42"/>
    <p:sldId id="495" r:id="rId43"/>
    <p:sldId id="502" r:id="rId44"/>
    <p:sldId id="496" r:id="rId45"/>
    <p:sldId id="497" r:id="rId46"/>
    <p:sldId id="498" r:id="rId47"/>
    <p:sldId id="499" r:id="rId48"/>
    <p:sldId id="504" r:id="rId4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3D93F5EE-8C60-4CE7-8A1B-1AEA49403148}">
          <p14:sldIdLst>
            <p14:sldId id="257"/>
            <p14:sldId id="490"/>
            <p14:sldId id="411"/>
            <p14:sldId id="462"/>
            <p14:sldId id="463"/>
            <p14:sldId id="312"/>
            <p14:sldId id="315"/>
            <p14:sldId id="450"/>
            <p14:sldId id="446"/>
            <p14:sldId id="447"/>
            <p14:sldId id="448"/>
            <p14:sldId id="317"/>
            <p14:sldId id="505"/>
            <p14:sldId id="506"/>
            <p14:sldId id="419"/>
            <p14:sldId id="441"/>
            <p14:sldId id="443"/>
            <p14:sldId id="449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38"/>
            <p14:sldId id="439"/>
            <p14:sldId id="461"/>
            <p14:sldId id="388"/>
            <p14:sldId id="464"/>
            <p14:sldId id="465"/>
            <p14:sldId id="466"/>
            <p14:sldId id="467"/>
            <p14:sldId id="468"/>
            <p14:sldId id="470"/>
            <p14:sldId id="473"/>
            <p14:sldId id="492"/>
            <p14:sldId id="493"/>
            <p14:sldId id="495"/>
            <p14:sldId id="502"/>
            <p14:sldId id="496"/>
            <p14:sldId id="497"/>
            <p14:sldId id="498"/>
            <p14:sldId id="499"/>
            <p14:sldId id="5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7" autoAdjust="0"/>
    <p:restoredTop sz="95708" autoAdjust="0"/>
  </p:normalViewPr>
  <p:slideViewPr>
    <p:cSldViewPr>
      <p:cViewPr varScale="1">
        <p:scale>
          <a:sx n="110" d="100"/>
          <a:sy n="110" d="100"/>
        </p:scale>
        <p:origin x="540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22.03.2019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22.03.2019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22.03.2019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22.03.2019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22.03.2019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22.03.2019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22.03.2019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22.03.2019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22.03.2019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22.03.2019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22.03.2019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22.03.2019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22.03.2019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learn.javascript.ru/basic-dom-node-properti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API/Element/insertAdjacentElement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document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learn.javascript.ru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31504" y="476672"/>
            <a:ext cx="914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Document </a:t>
            </a:r>
            <a:r>
              <a:rPr lang="en-US" sz="4800" b="1">
                <a:solidFill>
                  <a:schemeClr val="bg1"/>
                </a:solidFill>
              </a:rPr>
              <a:t>Object </a:t>
            </a:r>
            <a:r>
              <a:rPr lang="en-US" sz="4800" b="1" smtClean="0">
                <a:solidFill>
                  <a:schemeClr val="bg1"/>
                </a:solidFill>
              </a:rPr>
              <a:t>Model</a:t>
            </a:r>
            <a:r>
              <a:rPr lang="en-US" sz="4800" dirty="0">
                <a:solidFill>
                  <a:schemeClr val="bg1"/>
                </a:solidFill>
              </a:rPr>
              <a:t> (</a:t>
            </a:r>
            <a:r>
              <a:rPr lang="en-US" sz="4800" b="1" dirty="0">
                <a:solidFill>
                  <a:schemeClr val="bg1"/>
                </a:solidFill>
              </a:rPr>
              <a:t>DOM</a:t>
            </a:r>
            <a:r>
              <a:rPr lang="en-US" sz="4800" dirty="0">
                <a:solidFill>
                  <a:schemeClr val="bg1"/>
                </a:solidFill>
              </a:rPr>
              <a:t>)</a:t>
            </a:r>
            <a:endParaRPr lang="uk-UA" sz="9600" dirty="0">
              <a:solidFill>
                <a:schemeClr val="bg1"/>
              </a:solidFill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4871864" y="5805264"/>
            <a:ext cx="313874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www.courses.dp.ua</a:t>
            </a:r>
            <a:endParaRPr lang="uk-UA" sz="28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83552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0916" y="172025"/>
            <a:ext cx="7765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Свойства элементов </a:t>
            </a:r>
            <a:r>
              <a:rPr lang="en-US" sz="3600" b="1" dirty="0"/>
              <a:t>HTML</a:t>
            </a:r>
            <a:r>
              <a:rPr lang="ru-RU" sz="3600" b="1" dirty="0"/>
              <a:t>-документа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39816" y="2775704"/>
            <a:ext cx="2733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&lt;tag/&gt;</a:t>
            </a:r>
            <a:endParaRPr lang="uk-UA" sz="7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06128" y="4606440"/>
            <a:ext cx="6846338" cy="1631216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Также</a:t>
            </a:r>
            <a:r>
              <a:rPr lang="en-US" sz="2000" dirty="0" smtClean="0"/>
              <a:t> </a:t>
            </a:r>
            <a:r>
              <a:rPr lang="ru-RU" sz="2000" dirty="0" smtClean="0"/>
              <a:t>среди свойств объекта (элемента) есть те которые позволяют управлять содержимым (атрибутами, стилями) или подпиской на событиями, а также ряд методов позволяющих добавлять/удалять элементы, и искать вложенные элементы. </a:t>
            </a:r>
            <a:endParaRPr lang="uk-UA" sz="2000" dirty="0"/>
          </a:p>
        </p:txBody>
      </p:sp>
      <p:sp>
        <p:nvSpPr>
          <p:cNvPr id="19" name="Левая фигурная скобка 18"/>
          <p:cNvSpPr/>
          <p:nvPr/>
        </p:nvSpPr>
        <p:spPr>
          <a:xfrm>
            <a:off x="8040216" y="908720"/>
            <a:ext cx="1019830" cy="5342426"/>
          </a:xfrm>
          <a:prstGeom prst="leftBrace">
            <a:avLst>
              <a:gd name="adj1" fmla="val 30527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9277171" y="836712"/>
            <a:ext cx="16478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.id</a:t>
            </a:r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innerHTML</a:t>
            </a:r>
            <a:endParaRPr lang="en-US" sz="2000" b="1" i="1" dirty="0"/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className</a:t>
            </a:r>
            <a:endParaRPr lang="en-US" sz="2000" b="1" i="1" dirty="0"/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classList</a:t>
            </a:r>
            <a:r>
              <a:rPr lang="en-US" sz="2000" b="1" i="1" dirty="0" smtClean="0"/>
              <a:t>[…]</a:t>
            </a:r>
          </a:p>
          <a:p>
            <a:r>
              <a:rPr lang="en-US" sz="2000" b="1" i="1" dirty="0" smtClean="0"/>
              <a:t>.attributes[…]</a:t>
            </a:r>
            <a:endParaRPr lang="en-US" sz="2000" b="1" i="1" dirty="0"/>
          </a:p>
          <a:p>
            <a:r>
              <a:rPr lang="en-US" sz="2000" b="1" i="1" dirty="0"/>
              <a:t>.style { … 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07152" y="2924944"/>
            <a:ext cx="17878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.</a:t>
            </a:r>
            <a:r>
              <a:rPr lang="en-US" sz="2000" b="1" i="1" dirty="0" err="1"/>
              <a:t>onclick</a:t>
            </a:r>
            <a:endParaRPr lang="en-US" sz="2000" b="1" i="1" dirty="0"/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ondblclick</a:t>
            </a:r>
            <a:endParaRPr lang="en-US" sz="2000" b="1" i="1" dirty="0"/>
          </a:p>
          <a:p>
            <a:r>
              <a:rPr lang="en-US" sz="2000" b="1" i="1" dirty="0"/>
              <a:t>.</a:t>
            </a:r>
            <a:r>
              <a:rPr lang="en-US" sz="2000" b="1" i="1" dirty="0" err="1" smtClean="0"/>
              <a:t>onmouseenter</a:t>
            </a:r>
            <a:endParaRPr lang="en-US" sz="2000" b="1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9192344" y="4102979"/>
            <a:ext cx="282622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.</a:t>
            </a:r>
            <a:r>
              <a:rPr lang="en-US" sz="2000" b="1" i="1" dirty="0" err="1"/>
              <a:t>appendChild</a:t>
            </a:r>
            <a:r>
              <a:rPr lang="en-US" sz="2000" b="1" i="1" dirty="0" smtClean="0"/>
              <a:t>()</a:t>
            </a:r>
            <a:endParaRPr lang="ru-RU" sz="2000" b="1" i="1" dirty="0" smtClean="0"/>
          </a:p>
          <a:p>
            <a:r>
              <a:rPr lang="en-US" sz="2000" b="1" i="1" dirty="0" smtClean="0"/>
              <a:t>.</a:t>
            </a:r>
            <a:r>
              <a:rPr lang="en-US" sz="2000" b="1" i="1" dirty="0" err="1" smtClean="0"/>
              <a:t>insertBefore</a:t>
            </a:r>
            <a:r>
              <a:rPr lang="en-US" sz="2000" b="1" i="1" dirty="0" smtClean="0"/>
              <a:t>()</a:t>
            </a:r>
            <a:endParaRPr lang="en-US" sz="2000" b="1" i="1" dirty="0"/>
          </a:p>
          <a:p>
            <a:r>
              <a:rPr lang="en-US" sz="2000" b="1" i="1" dirty="0"/>
              <a:t>.remove</a:t>
            </a:r>
            <a:r>
              <a:rPr lang="en-US" sz="2000" b="1" i="1" dirty="0" smtClean="0"/>
              <a:t>()</a:t>
            </a:r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insertAdjacentHTML</a:t>
            </a:r>
            <a:r>
              <a:rPr lang="en-US" sz="2000" b="1" i="1" dirty="0"/>
              <a:t>()</a:t>
            </a:r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insertAdjacentElement</a:t>
            </a:r>
            <a:r>
              <a:rPr lang="en-US" sz="2000" b="1" i="1" dirty="0"/>
              <a:t>()</a:t>
            </a:r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insertAdjacentText</a:t>
            </a:r>
            <a:r>
              <a:rPr lang="en-US" sz="2000" b="1" i="1" dirty="0"/>
              <a:t>()</a:t>
            </a:r>
          </a:p>
          <a:p>
            <a:r>
              <a:rPr lang="en-US" sz="2000" b="1" i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4798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9537" y="764705"/>
            <a:ext cx="8162925" cy="49625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6" name="Овал 5"/>
          <p:cNvSpPr/>
          <p:nvPr/>
        </p:nvSpPr>
        <p:spPr>
          <a:xfrm>
            <a:off x="7867625" y="3376042"/>
            <a:ext cx="936104" cy="576064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168008" y="2060848"/>
            <a:ext cx="1224136" cy="864096"/>
          </a:xfrm>
          <a:prstGeom prst="ellipse">
            <a:avLst/>
          </a:prstGeom>
          <a:noFill/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6528048" y="4365104"/>
            <a:ext cx="3672408" cy="720080"/>
          </a:xfrm>
          <a:prstGeom prst="ellipse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 rot="13291764">
            <a:off x="7222438" y="2973221"/>
            <a:ext cx="812250" cy="288032"/>
          </a:xfrm>
          <a:prstGeom prst="rightArrow">
            <a:avLst/>
          </a:prstGeom>
          <a:noFill/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 rot="5400000">
            <a:off x="8208059" y="4015145"/>
            <a:ext cx="308194" cy="288032"/>
          </a:xfrm>
          <a:prstGeom prst="rightArrow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Выноска 1 (с границей) 11"/>
          <p:cNvSpPr/>
          <p:nvPr/>
        </p:nvSpPr>
        <p:spPr>
          <a:xfrm>
            <a:off x="8112224" y="1268760"/>
            <a:ext cx="1512168" cy="576064"/>
          </a:xfrm>
          <a:prstGeom prst="accentCallout1">
            <a:avLst>
              <a:gd name="adj1" fmla="val 18750"/>
              <a:gd name="adj2" fmla="val -8333"/>
              <a:gd name="adj3" fmla="val 162104"/>
              <a:gd name="adj4" fmla="val -57893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</a:t>
            </a:r>
            <a:r>
              <a:rPr lang="en-US" b="1" dirty="0" err="1">
                <a:solidFill>
                  <a:schemeClr val="tx1"/>
                </a:solidFill>
              </a:rPr>
              <a:t>parentNode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3" name="Выноска 1 (с границей) 12"/>
          <p:cNvSpPr/>
          <p:nvPr/>
        </p:nvSpPr>
        <p:spPr>
          <a:xfrm>
            <a:off x="7752184" y="5877272"/>
            <a:ext cx="1512168" cy="576064"/>
          </a:xfrm>
          <a:prstGeom prst="accentCallout1">
            <a:avLst>
              <a:gd name="adj1" fmla="val 18750"/>
              <a:gd name="adj2" fmla="val -8333"/>
              <a:gd name="adj3" fmla="val -171895"/>
              <a:gd name="adj4" fmla="val -70491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</a:t>
            </a:r>
            <a:r>
              <a:rPr lang="en-US" b="1" dirty="0" err="1">
                <a:solidFill>
                  <a:schemeClr val="tx1"/>
                </a:solidFill>
              </a:rPr>
              <a:t>childNodes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4" name="Выноска 1 (с границей) 13"/>
          <p:cNvSpPr/>
          <p:nvPr/>
        </p:nvSpPr>
        <p:spPr>
          <a:xfrm>
            <a:off x="8616280" y="2204864"/>
            <a:ext cx="1512168" cy="576064"/>
          </a:xfrm>
          <a:prstGeom prst="accentCallout1">
            <a:avLst>
              <a:gd name="adj1" fmla="val 22057"/>
              <a:gd name="adj2" fmla="val 4265"/>
              <a:gd name="adj3" fmla="val 200134"/>
              <a:gd name="adj4" fmla="val -1695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Element (Node, </a:t>
            </a:r>
            <a:r>
              <a:rPr lang="ru-RU" b="1" dirty="0">
                <a:solidFill>
                  <a:schemeClr val="tx1"/>
                </a:solidFill>
              </a:rPr>
              <a:t>узел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37206" y="116633"/>
            <a:ext cx="5655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DOM – Document Object Model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58037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91546" y="548681"/>
            <a:ext cx="8424935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3200" b="1" dirty="0" err="1"/>
              <a:t>window.document</a:t>
            </a:r>
            <a:r>
              <a:rPr lang="en-US" sz="3200" b="1" dirty="0"/>
              <a:t> – </a:t>
            </a:r>
            <a:r>
              <a:rPr lang="ru-RU" sz="3200" b="1" dirty="0"/>
              <a:t>корень дерева документа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34157" y="4326195"/>
            <a:ext cx="82089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 err="1"/>
              <a:t>window.document.childNodes</a:t>
            </a:r>
            <a:r>
              <a:rPr lang="en-US" sz="2800" i="1" dirty="0"/>
              <a:t> </a:t>
            </a:r>
            <a:r>
              <a:rPr lang="en-US" sz="2800" i="1" dirty="0" smtClean="0"/>
              <a:t>– </a:t>
            </a:r>
            <a:r>
              <a:rPr lang="ru-RU" sz="2800" i="1" dirty="0" smtClean="0"/>
              <a:t>коллекция </a:t>
            </a:r>
            <a:r>
              <a:rPr lang="ru-RU" sz="2800" i="1" dirty="0"/>
              <a:t>с тегами верхнего </a:t>
            </a:r>
            <a:r>
              <a:rPr lang="ru-RU" sz="2800" i="1" dirty="0" smtClean="0"/>
              <a:t>уровня</a:t>
            </a:r>
            <a:r>
              <a:rPr lang="en-US" sz="2800" i="1" dirty="0" smtClean="0"/>
              <a:t>.</a:t>
            </a:r>
            <a:endParaRPr lang="ru-RU" sz="2800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156" y="2095930"/>
            <a:ext cx="8208912" cy="1389725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20284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47528" y="188640"/>
            <a:ext cx="8424935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ru-RU" sz="3200" b="1" dirty="0" smtClean="0"/>
              <a:t>Типы объектов в иерархии документа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67608" y="6173226"/>
            <a:ext cx="71375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dirty="0">
                <a:hlinkClick r:id="rId2"/>
              </a:rPr>
              <a:t>https://</a:t>
            </a:r>
            <a:r>
              <a:rPr lang="uk-UA" sz="2400" b="1" dirty="0" smtClean="0">
                <a:hlinkClick r:id="rId2"/>
              </a:rPr>
              <a:t>learn.javascript.ru/basic-dom-node-properties</a:t>
            </a:r>
            <a:endParaRPr lang="uk-UA" sz="2400" b="1" dirty="0"/>
          </a:p>
        </p:txBody>
      </p:sp>
      <p:pic>
        <p:nvPicPr>
          <p:cNvPr id="1028" name="Picture 4" descr="https://javascript.info/article/basic-dom-node-properties/dom-class-hierarchy@2x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18"/>
          <a:stretch/>
        </p:blipFill>
        <p:spPr bwMode="auto">
          <a:xfrm>
            <a:off x="1844114" y="1052736"/>
            <a:ext cx="8145370" cy="484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69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20284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75520" y="404664"/>
            <a:ext cx="8424935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ru-RU" sz="3200" b="1" dirty="0" smtClean="0"/>
              <a:t>Типы объектов в иерархии документа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347213" y="4559725"/>
            <a:ext cx="72815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i="1" dirty="0" smtClean="0"/>
              <a:t>Свойство</a:t>
            </a:r>
            <a:r>
              <a:rPr lang="uk-UA" sz="2800" i="1" dirty="0" smtClean="0"/>
              <a:t> </a:t>
            </a:r>
            <a:r>
              <a:rPr lang="en-US" sz="2800" b="1" i="1" dirty="0" smtClean="0"/>
              <a:t>.</a:t>
            </a:r>
            <a:r>
              <a:rPr lang="en-US" sz="2800" b="1" i="1" dirty="0" err="1" smtClean="0"/>
              <a:t>nodeType</a:t>
            </a:r>
            <a:r>
              <a:rPr lang="en-US" sz="2800" b="1" i="1" dirty="0" smtClean="0"/>
              <a:t> </a:t>
            </a:r>
            <a:r>
              <a:rPr lang="ru-RU" sz="2800" i="1" dirty="0" smtClean="0"/>
              <a:t>хранит тип узла (в виде числа), по нему можно определить к какой категории относится тот или иной узел.</a:t>
            </a:r>
            <a:endParaRPr lang="uk-UA" sz="2800" i="1" dirty="0"/>
          </a:p>
        </p:txBody>
      </p:sp>
      <p:pic>
        <p:nvPicPr>
          <p:cNvPr id="2050" name="Picture 2" descr="https://slideplayer.com/slide/9376424/28/images/17/DOM+Node+Info.+nodeValue+Property+%E2%80%93+It+specifies+the+value+of+a+nod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0" t="50924" r="18867" b="17745"/>
          <a:stretch/>
        </p:blipFill>
        <p:spPr bwMode="auto">
          <a:xfrm>
            <a:off x="2347213" y="1484784"/>
            <a:ext cx="7281547" cy="261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Когда </a:t>
            </a:r>
            <a:r>
              <a:rPr lang="ru-RU" sz="6000" dirty="0"/>
              <a:t>выполняется </a:t>
            </a:r>
          </a:p>
          <a:p>
            <a:pPr algn="ctr"/>
            <a:r>
              <a:rPr lang="ru-RU" sz="6000" dirty="0"/>
              <a:t>код в теге </a:t>
            </a:r>
            <a:r>
              <a:rPr lang="en-US" sz="6000" dirty="0"/>
              <a:t>&lt;script&gt; ?</a:t>
            </a:r>
            <a:endParaRPr lang="uk-UA" sz="3200" i="1" dirty="0"/>
          </a:p>
        </p:txBody>
      </p:sp>
    </p:spTree>
    <p:extLst>
      <p:ext uri="{BB962C8B-B14F-4D97-AF65-F5344CB8AC3E}">
        <p14:creationId xmlns:p14="http://schemas.microsoft.com/office/powerpoint/2010/main" val="291019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49259" y="344850"/>
            <a:ext cx="40327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JavaScript </a:t>
            </a:r>
            <a:r>
              <a:rPr lang="ru-RU" sz="4000" b="1" dirty="0"/>
              <a:t>в </a:t>
            </a:r>
            <a:r>
              <a:rPr lang="en-US" sz="4000" b="1" dirty="0"/>
              <a:t>HTML</a:t>
            </a:r>
            <a:endParaRPr lang="ru-RU" sz="4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359697" y="1700808"/>
            <a:ext cx="60676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1" dirty="0">
                <a:solidFill>
                  <a:srgbClr val="00B050"/>
                </a:solidFill>
              </a:rPr>
              <a:t>&lt;script&gt;&lt;/script&gt;</a:t>
            </a:r>
            <a:endParaRPr lang="ru-RU" sz="6600" b="1" i="1" dirty="0">
              <a:solidFill>
                <a:srgbClr val="00B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23592" y="3356992"/>
            <a:ext cx="7776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Тег скрипт может быть размещен в любом месте </a:t>
            </a:r>
            <a:r>
              <a:rPr lang="en-US" sz="2400" i="1" dirty="0"/>
              <a:t>HTML</a:t>
            </a:r>
            <a:r>
              <a:rPr lang="ru-RU" sz="2400" i="1" dirty="0"/>
              <a:t>-документа, с помощью него можно либо непосредственно писать </a:t>
            </a:r>
            <a:r>
              <a:rPr lang="en-US" sz="2400" i="1" dirty="0"/>
              <a:t>JS </a:t>
            </a:r>
            <a:r>
              <a:rPr lang="ru-RU" sz="2400" i="1" dirty="0"/>
              <a:t>код, либо подключать внешний файл с кодом.</a:t>
            </a:r>
            <a:r>
              <a:rPr lang="en-US" sz="2400" i="1" dirty="0"/>
              <a:t> </a:t>
            </a:r>
            <a:r>
              <a:rPr lang="ru-RU" sz="2400" i="1" dirty="0"/>
              <a:t>Однако….</a:t>
            </a:r>
          </a:p>
        </p:txBody>
      </p:sp>
    </p:spTree>
    <p:extLst>
      <p:ext uri="{BB962C8B-B14F-4D97-AF65-F5344CB8AC3E}">
        <p14:creationId xmlns:p14="http://schemas.microsoft.com/office/powerpoint/2010/main" val="5299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49259" y="44624"/>
            <a:ext cx="40327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JavaScript </a:t>
            </a:r>
            <a:r>
              <a:rPr lang="ru-RU" sz="4000" b="1" dirty="0"/>
              <a:t>в </a:t>
            </a:r>
            <a:r>
              <a:rPr lang="en-US" sz="4000" b="1" dirty="0"/>
              <a:t>HTML</a:t>
            </a:r>
            <a:endParaRPr lang="ru-RU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92015" y="776318"/>
            <a:ext cx="7470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Разрешить это неудобство (с выполнением кода сразу, а не когда страница полностью загрузится) можно разными способами, например: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97073" y="1981086"/>
            <a:ext cx="6984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000" dirty="0"/>
              <a:t>Разместить весь код в конце документа;</a:t>
            </a:r>
          </a:p>
          <a:p>
            <a:pPr marL="342900" indent="-342900">
              <a:buAutoNum type="arabicPeriod"/>
            </a:pPr>
            <a:r>
              <a:rPr lang="ru-RU" sz="2000" dirty="0"/>
              <a:t>Разместить весь код во внешнем файле и подключить его с атрибутом </a:t>
            </a:r>
            <a:r>
              <a:rPr lang="en-US" sz="2000" b="1" dirty="0"/>
              <a:t>defer</a:t>
            </a:r>
            <a:r>
              <a:rPr lang="ru-RU" sz="2000" dirty="0"/>
              <a:t>;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ru-RU" sz="2000" dirty="0"/>
              <a:t>Использовать события </a:t>
            </a:r>
            <a:r>
              <a:rPr lang="en-US" sz="2000" b="1" dirty="0" err="1"/>
              <a:t>onLoad</a:t>
            </a:r>
            <a:r>
              <a:rPr lang="en-US" sz="2000" dirty="0"/>
              <a:t> </a:t>
            </a:r>
            <a:r>
              <a:rPr lang="ru-RU" sz="2000" dirty="0"/>
              <a:t>или </a:t>
            </a:r>
            <a:r>
              <a:rPr lang="en-US" sz="2000" b="1" dirty="0" err="1"/>
              <a:t>onDOMContentLoaded</a:t>
            </a:r>
            <a:r>
              <a:rPr lang="en-US" sz="2000" dirty="0"/>
              <a:t> (</a:t>
            </a:r>
            <a:r>
              <a:rPr lang="ru-RU" sz="2000" dirty="0"/>
              <a:t>эти варианты мы рассмотрим детальнее когда будет говорить о событиях</a:t>
            </a:r>
            <a:r>
              <a:rPr lang="en-US" sz="2000" dirty="0"/>
              <a:t>)</a:t>
            </a:r>
            <a:r>
              <a:rPr lang="ru-RU" sz="2000" dirty="0"/>
              <a:t>.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2423592" y="4088746"/>
            <a:ext cx="7488832" cy="2004551"/>
            <a:chOff x="997227" y="4088745"/>
            <a:chExt cx="7488832" cy="2004551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997227" y="4088745"/>
              <a:ext cx="7488832" cy="200455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1493686" y="4373230"/>
              <a:ext cx="674486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00B050"/>
                  </a:solidFill>
                </a:rPr>
                <a:t>&lt;script</a:t>
              </a:r>
              <a:r>
                <a:rPr lang="en-US" sz="2800" dirty="0"/>
                <a:t> </a:t>
              </a:r>
              <a:r>
                <a:rPr lang="en-US" sz="2800" b="1" dirty="0">
                  <a:solidFill>
                    <a:srgbClr val="7030A0"/>
                  </a:solidFill>
                </a:rPr>
                <a:t>defer</a:t>
              </a:r>
              <a:r>
                <a:rPr lang="en-US" sz="2800" dirty="0"/>
                <a:t> </a:t>
              </a:r>
              <a:r>
                <a:rPr lang="en-US" sz="2800" b="1" dirty="0" err="1">
                  <a:solidFill>
                    <a:srgbClr val="0070C0"/>
                  </a:solidFill>
                </a:rPr>
                <a:t>src</a:t>
              </a:r>
              <a:r>
                <a:rPr lang="en-US" sz="2800" dirty="0"/>
                <a:t>="scripts/async.js</a:t>
              </a:r>
              <a:r>
                <a:rPr lang="en-US" sz="2800" dirty="0">
                  <a:solidFill>
                    <a:srgbClr val="00B050"/>
                  </a:solidFill>
                </a:rPr>
                <a:t>"</a:t>
              </a:r>
              <a:r>
                <a:rPr lang="en-US" sz="2800" b="1" dirty="0">
                  <a:solidFill>
                    <a:srgbClr val="00B050"/>
                  </a:solidFill>
                </a:rPr>
                <a:t>&gt;&lt;/script&gt;</a:t>
              </a:r>
              <a:endParaRPr lang="ru-RU" sz="2800" dirty="0">
                <a:solidFill>
                  <a:srgbClr val="00B050"/>
                </a:solidFill>
              </a:endParaRP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1397291" y="5053444"/>
              <a:ext cx="684076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1600" i="1" dirty="0"/>
                <a:t>Атрибут </a:t>
              </a:r>
              <a:r>
                <a:rPr lang="ru-RU" sz="1600" b="1" i="1" dirty="0" err="1"/>
                <a:t>defer</a:t>
              </a:r>
              <a:r>
                <a:rPr lang="ru-RU" sz="1600" i="1" dirty="0"/>
                <a:t> откладывает выполнение скрипта до тех пор, пока вся страница не будет загружена полностью.</a:t>
              </a:r>
              <a:r>
                <a:rPr lang="en-US" sz="1600" i="1" dirty="0"/>
                <a:t> </a:t>
              </a:r>
              <a:r>
                <a:rPr lang="ru-RU" sz="1600" i="1" dirty="0"/>
                <a:t>Работает только для внешних (подключаемых) файлов</a:t>
              </a:r>
              <a:r>
                <a:rPr lang="en-US" sz="1600" i="1" dirty="0"/>
                <a:t>.</a:t>
              </a:r>
              <a:endParaRPr lang="ru-RU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4911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Как добраться до тега?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47357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88215" y="516676"/>
            <a:ext cx="78682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Теги у которых есть атрибут</a:t>
            </a:r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id </a:t>
            </a:r>
            <a:r>
              <a:rPr lang="ru-RU" sz="3200" b="1" dirty="0"/>
              <a:t>доступны </a:t>
            </a:r>
            <a:r>
              <a:rPr lang="ru-RU" sz="3200" b="1" dirty="0" smtClean="0"/>
              <a:t>в виде свойств объекта </a:t>
            </a:r>
            <a:r>
              <a:rPr lang="en-US" sz="3200" b="1" dirty="0">
                <a:solidFill>
                  <a:srgbClr val="0070C0"/>
                </a:solidFill>
              </a:rPr>
              <a:t>window</a:t>
            </a:r>
            <a:r>
              <a:rPr lang="ru-RU" sz="3200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88215" y="4188504"/>
            <a:ext cx="78682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i="1" dirty="0"/>
              <a:t>Но только если </a:t>
            </a:r>
            <a:r>
              <a:rPr lang="en-US" sz="2500" b="1" i="1" dirty="0"/>
              <a:t>id</a:t>
            </a:r>
            <a:r>
              <a:rPr lang="en-US" sz="2500" i="1" dirty="0"/>
              <a:t> </a:t>
            </a:r>
            <a:r>
              <a:rPr lang="ru-RU" sz="2500" i="1" dirty="0"/>
              <a:t>состоит из </a:t>
            </a:r>
            <a:r>
              <a:rPr lang="ru-RU" sz="2500" i="1" dirty="0" smtClean="0"/>
              <a:t>допустимых</a:t>
            </a:r>
            <a:r>
              <a:rPr lang="en-US" sz="2500" i="1" dirty="0"/>
              <a:t>,</a:t>
            </a:r>
            <a:r>
              <a:rPr lang="ru-RU" sz="2500" i="1" dirty="0" smtClean="0"/>
              <a:t> </a:t>
            </a:r>
            <a:r>
              <a:rPr lang="ru-RU" sz="2500" i="1" dirty="0"/>
              <a:t>в </a:t>
            </a:r>
            <a:r>
              <a:rPr lang="en-US" sz="2500" b="1" i="1" dirty="0"/>
              <a:t>JavaScript</a:t>
            </a:r>
            <a:r>
              <a:rPr lang="en-US" sz="2500" i="1" dirty="0"/>
              <a:t> </a:t>
            </a:r>
            <a:r>
              <a:rPr lang="ru-RU" sz="2500" i="1" dirty="0" smtClean="0"/>
              <a:t>символов</a:t>
            </a:r>
            <a:r>
              <a:rPr lang="en-US" sz="2500" i="1" dirty="0" smtClean="0"/>
              <a:t>, </a:t>
            </a:r>
            <a:r>
              <a:rPr lang="ru-RU" sz="2500" i="1" dirty="0" smtClean="0"/>
              <a:t>для именования переменных</a:t>
            </a:r>
            <a:r>
              <a:rPr lang="en-US" sz="2500" i="1" dirty="0" smtClean="0"/>
              <a:t>.</a:t>
            </a:r>
            <a:endParaRPr lang="ru-RU" sz="2500" i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215" y="2204864"/>
            <a:ext cx="7868225" cy="1666668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311882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44072" y="2903533"/>
            <a:ext cx="41329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i="1" dirty="0" smtClean="0"/>
              <a:t>Используйте заготовку </a:t>
            </a:r>
          </a:p>
          <a:p>
            <a:r>
              <a:rPr lang="en-US" sz="2800" b="1" i="1" dirty="0" smtClean="0">
                <a:solidFill>
                  <a:srgbClr val="0070C0"/>
                </a:solidFill>
              </a:rPr>
              <a:t>./source/ex01.html</a:t>
            </a:r>
            <a:endParaRPr lang="ru-RU" sz="2800" b="1" i="1" dirty="0">
              <a:solidFill>
                <a:srgbClr val="0070C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630975"/>
            <a:ext cx="5760640" cy="5678345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41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9696" y="197932"/>
            <a:ext cx="6249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Поиск элементов в документе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26495" y="1288790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Выбор элемента с которым проводить манипуляции самая часто выполняемая операция в </a:t>
            </a:r>
            <a:r>
              <a:rPr lang="en-US" sz="2400" i="1" dirty="0"/>
              <a:t>JS.</a:t>
            </a:r>
            <a:endParaRPr lang="ru-RU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351584" y="3121804"/>
            <a:ext cx="770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some_id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91544" y="381284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Возвращает один элемент</a:t>
            </a:r>
            <a:r>
              <a:rPr lang="en-US" sz="2400" i="1" dirty="0"/>
              <a:t> </a:t>
            </a:r>
            <a:r>
              <a:rPr lang="ru-RU" sz="2400" i="1" dirty="0"/>
              <a:t>атрибут (свойство) </a:t>
            </a:r>
            <a:r>
              <a:rPr lang="en-US" sz="2400" b="1" i="1" dirty="0"/>
              <a:t>id</a:t>
            </a:r>
            <a:r>
              <a:rPr lang="ru-RU" sz="2400" i="1" dirty="0"/>
              <a:t> равно «</a:t>
            </a:r>
            <a:r>
              <a:rPr lang="en-US" sz="2400" b="1" i="1" dirty="0" err="1"/>
              <a:t>some_id</a:t>
            </a:r>
            <a:r>
              <a:rPr lang="ru-RU" sz="2400" i="1" dirty="0"/>
              <a:t>»</a:t>
            </a:r>
            <a:r>
              <a:rPr lang="en-US" sz="2400" i="1" dirty="0"/>
              <a:t>. </a:t>
            </a:r>
            <a:r>
              <a:rPr lang="ru-RU" sz="2400" i="1" dirty="0"/>
              <a:t>Если такого элемента</a:t>
            </a:r>
            <a:r>
              <a:rPr lang="en-US" sz="2400" i="1" dirty="0"/>
              <a:t> </a:t>
            </a:r>
            <a:r>
              <a:rPr lang="ru-RU" sz="2400" i="1" dirty="0"/>
              <a:t>нет в документе, то возвращается </a:t>
            </a:r>
            <a:r>
              <a:rPr lang="en-US" sz="2400" b="1" i="1" dirty="0"/>
              <a:t>null</a:t>
            </a:r>
            <a:r>
              <a:rPr lang="en-US" sz="2400" i="1" dirty="0"/>
              <a:t>.</a:t>
            </a:r>
            <a:r>
              <a:rPr lang="ru-RU" sz="2400" i="1" dirty="0"/>
              <a:t>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63552" y="2473732"/>
            <a:ext cx="5153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Выбор элемента по атрибуту </a:t>
            </a:r>
            <a:r>
              <a:rPr lang="en-US" sz="2800" b="1" dirty="0"/>
              <a:t>id: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28693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7536" y="226738"/>
            <a:ext cx="6927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/>
              <a:t>Поиск элементов в документе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75521" y="2979415"/>
            <a:ext cx="81996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document.getElementsByName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attr_name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47528" y="5013176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Все эти функции возвращают </a:t>
            </a:r>
            <a:r>
              <a:rPr lang="ru-RU" sz="2400" i="1" dirty="0" err="1"/>
              <a:t>псевдомассив</a:t>
            </a:r>
            <a:r>
              <a:rPr lang="ru-RU" sz="2400" i="1" dirty="0"/>
              <a:t> с теми элементами которые подошли под условие.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75520" y="2422400"/>
            <a:ext cx="5905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Выбор элементов по</a:t>
            </a:r>
            <a:r>
              <a:rPr lang="en-US" sz="2800" b="1" dirty="0"/>
              <a:t> </a:t>
            </a:r>
            <a:r>
              <a:rPr lang="ru-RU" sz="2800" b="1" dirty="0"/>
              <a:t>атрибуту </a:t>
            </a:r>
            <a:r>
              <a:rPr lang="en-US" sz="2800" b="1" dirty="0"/>
              <a:t>name:</a:t>
            </a:r>
            <a:endParaRPr lang="ru-RU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775521" y="4119463"/>
            <a:ext cx="8664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document.getElementsByClassName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class_name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75520" y="3581498"/>
            <a:ext cx="5764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Выбор элементов по</a:t>
            </a:r>
            <a:r>
              <a:rPr lang="en-US" sz="2800" b="1" dirty="0"/>
              <a:t> </a:t>
            </a:r>
            <a:r>
              <a:rPr lang="ru-RU" sz="2800" b="1" dirty="0"/>
              <a:t>атрибуту </a:t>
            </a:r>
            <a:r>
              <a:rPr lang="en-US" sz="2800" b="1" dirty="0"/>
              <a:t>class:</a:t>
            </a:r>
            <a:endParaRPr lang="ru-RU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775521" y="1762716"/>
            <a:ext cx="86004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document.getElementsByTagName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tag_name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75521" y="1216847"/>
            <a:ext cx="5858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Выбор элементов по</a:t>
            </a:r>
            <a:r>
              <a:rPr lang="en-US" sz="2800" b="1" dirty="0"/>
              <a:t> </a:t>
            </a:r>
            <a:r>
              <a:rPr lang="ru-RU" sz="2800" b="1" dirty="0"/>
              <a:t>названию тега</a:t>
            </a:r>
            <a:r>
              <a:rPr lang="en-US" sz="2800" b="1" dirty="0"/>
              <a:t>: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86406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1868" y="241484"/>
            <a:ext cx="4908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Поиск элементов в документе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75521" y="2000454"/>
            <a:ext cx="86004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document.querySelectorAll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css_selector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75522" y="908721"/>
            <a:ext cx="74888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Выбор всех элементов которые соответствуют </a:t>
            </a:r>
            <a:r>
              <a:rPr lang="en-US" sz="2800" b="1" dirty="0"/>
              <a:t>CSS </a:t>
            </a:r>
            <a:r>
              <a:rPr lang="ru-RU" sz="2800" b="1" dirty="0"/>
              <a:t>селектору</a:t>
            </a:r>
            <a:r>
              <a:rPr lang="en-US" sz="2800" b="1" dirty="0"/>
              <a:t>:</a:t>
            </a:r>
            <a:endParaRPr lang="ru-RU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847528" y="2492897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Возвращает </a:t>
            </a:r>
            <a:r>
              <a:rPr lang="ru-RU" sz="2400" i="1" dirty="0" err="1"/>
              <a:t>псевдомассив</a:t>
            </a:r>
            <a:r>
              <a:rPr lang="ru-RU" sz="2400" i="1" dirty="0"/>
              <a:t> с теми элементами которые подошли под условие </a:t>
            </a:r>
            <a:r>
              <a:rPr lang="en-US" sz="2400" i="1" dirty="0" err="1"/>
              <a:t>css</a:t>
            </a:r>
            <a:r>
              <a:rPr lang="en-US" sz="2400" i="1" dirty="0"/>
              <a:t>-</a:t>
            </a:r>
            <a:r>
              <a:rPr lang="ru-RU" sz="2400" i="1" dirty="0"/>
              <a:t>селектора.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75521" y="3512622"/>
            <a:ext cx="81996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document.querySelector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css_selector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47528" y="42541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Возвращает первый найденный элемент который подошел под условие </a:t>
            </a:r>
            <a:r>
              <a:rPr lang="en-US" sz="2400" i="1" dirty="0" err="1"/>
              <a:t>css</a:t>
            </a:r>
            <a:r>
              <a:rPr lang="en-US" sz="2400" i="1" dirty="0"/>
              <a:t>-</a:t>
            </a:r>
            <a:r>
              <a:rPr lang="ru-RU" sz="2400" i="1" dirty="0"/>
              <a:t>селектора (или </a:t>
            </a:r>
            <a:r>
              <a:rPr lang="en-US" sz="2400" b="1" i="1" dirty="0"/>
              <a:t>null</a:t>
            </a:r>
            <a:r>
              <a:rPr lang="en-US" sz="2400" i="1" dirty="0"/>
              <a:t> </a:t>
            </a:r>
            <a:r>
              <a:rPr lang="ru-RU" sz="2400" i="1" dirty="0"/>
              <a:t>если ничего не найдено).</a:t>
            </a:r>
          </a:p>
        </p:txBody>
      </p:sp>
    </p:spTree>
    <p:extLst>
      <p:ext uri="{BB962C8B-B14F-4D97-AF65-F5344CB8AC3E}">
        <p14:creationId xmlns:p14="http://schemas.microsoft.com/office/powerpoint/2010/main" val="346829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9576" y="5464742"/>
            <a:ext cx="734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Попробуем задействовать</a:t>
            </a:r>
            <a:r>
              <a:rPr lang="en-US" sz="2400" i="1" dirty="0"/>
              <a:t> </a:t>
            </a:r>
            <a:r>
              <a:rPr lang="ru-RU" sz="2400" i="1" dirty="0"/>
              <a:t>рассмотренные функции поиска элементов в дереве </a:t>
            </a:r>
            <a:r>
              <a:rPr lang="en-US" sz="2400" i="1" dirty="0"/>
              <a:t>HTML-</a:t>
            </a:r>
            <a:r>
              <a:rPr lang="ru-RU" sz="2400" i="1" dirty="0"/>
              <a:t>документа.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13445" b="13690"/>
          <a:stretch/>
        </p:blipFill>
        <p:spPr>
          <a:xfrm>
            <a:off x="1343472" y="1129766"/>
            <a:ext cx="9122254" cy="4099434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583832" y="204262"/>
            <a:ext cx="2922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cs typeface="Courier New" pitchFamily="49" charset="0"/>
              </a:rPr>
              <a:t>На практике</a:t>
            </a:r>
          </a:p>
        </p:txBody>
      </p:sp>
    </p:spTree>
    <p:extLst>
      <p:ext uri="{BB962C8B-B14F-4D97-AF65-F5344CB8AC3E}">
        <p14:creationId xmlns:p14="http://schemas.microsoft.com/office/powerpoint/2010/main" val="156609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7528" y="476672"/>
            <a:ext cx="9186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cs typeface="Courier New" pitchFamily="49" charset="0"/>
              </a:rPr>
              <a:t>Вложенный поиск, т.е. поиск в результатах поиска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3823" y="3731548"/>
            <a:ext cx="82609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/>
              <a:t>Функции поиска элементов можно применять к любому существующему элементу, а не только к документу</a:t>
            </a:r>
            <a:r>
              <a:rPr lang="ru-RU" sz="2400" i="1" dirty="0"/>
              <a:t>. Когда функция поиска применяется к конкретному элементу, то поиск осуществляется среди его потомков.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22511" r="4633" b="23209"/>
          <a:stretch/>
        </p:blipFill>
        <p:spPr>
          <a:xfrm>
            <a:off x="2127661" y="1654851"/>
            <a:ext cx="8277130" cy="1656184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232780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15681" y="260649"/>
            <a:ext cx="6449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«Живые» и статические коллекции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443" y="1052736"/>
            <a:ext cx="8505045" cy="2376264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314" y="3753619"/>
            <a:ext cx="2505075" cy="828675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240778" y="4885464"/>
            <a:ext cx="7624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 smtClean="0"/>
              <a:t>Живые (</a:t>
            </a:r>
            <a:r>
              <a:rPr lang="en-US" sz="2000" b="1" i="1" dirty="0" smtClean="0"/>
              <a:t>Live</a:t>
            </a:r>
            <a:r>
              <a:rPr lang="ru-RU" sz="2000" i="1" dirty="0" smtClean="0"/>
              <a:t>)</a:t>
            </a:r>
            <a:r>
              <a:rPr lang="en-US" sz="2000" i="1" dirty="0" smtClean="0"/>
              <a:t> </a:t>
            </a:r>
            <a:r>
              <a:rPr lang="ru-RU" sz="2000" i="1" dirty="0" smtClean="0"/>
              <a:t>коллекции изменяют свой состав в зависимости от изменений в документа. Статические (</a:t>
            </a:r>
            <a:r>
              <a:rPr lang="en-US" sz="2000" b="1" i="1" dirty="0" smtClean="0"/>
              <a:t>Static</a:t>
            </a:r>
            <a:r>
              <a:rPr lang="ru-RU" sz="2000" i="1" dirty="0" smtClean="0"/>
              <a:t>) коллекции</a:t>
            </a:r>
            <a:r>
              <a:rPr lang="en-US" sz="2000" i="1" dirty="0" smtClean="0"/>
              <a:t> </a:t>
            </a:r>
            <a:r>
              <a:rPr lang="ru-RU" sz="2000" i="1" dirty="0" smtClean="0"/>
              <a:t>не изменяют свой состав после формирования.</a:t>
            </a:r>
            <a:endParaRPr lang="uk-UA" sz="2000" i="1" dirty="0"/>
          </a:p>
        </p:txBody>
      </p:sp>
    </p:spTree>
    <p:extLst>
      <p:ext uri="{BB962C8B-B14F-4D97-AF65-F5344CB8AC3E}">
        <p14:creationId xmlns:p14="http://schemas.microsoft.com/office/powerpoint/2010/main" val="312618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75166" y="116633"/>
            <a:ext cx="6765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Живые и статические коллекции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91544" y="908721"/>
            <a:ext cx="8208912" cy="52322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querySelector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(),.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querySelectorAll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19536" y="1628801"/>
            <a:ext cx="8424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Возвращают статические  коллекции, т.е. «слепок» на момент вызова функции.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91544" y="2780928"/>
            <a:ext cx="8208912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getElementsBy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…()</a:t>
            </a:r>
            <a:endParaRPr lang="ru-RU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19536" y="3627021"/>
            <a:ext cx="84249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/>
              <a:t>Возвращают живые коллекции, которые всегда актуальны. Т.е. массив с результатом работы этих функций всегда будет содержать актуальное количество результатов, что бы не происходило с документом. </a:t>
            </a:r>
            <a:r>
              <a:rPr lang="ru-RU" sz="2800" i="1" dirty="0" err="1"/>
              <a:t>Псевдомассив</a:t>
            </a:r>
            <a:r>
              <a:rPr lang="ru-RU" sz="2800" i="1" dirty="0"/>
              <a:t> </a:t>
            </a:r>
            <a:r>
              <a:rPr lang="en-US" sz="2800" b="1" i="1" dirty="0"/>
              <a:t>.children </a:t>
            </a:r>
            <a:r>
              <a:rPr lang="ru-RU" sz="2800" i="1" dirty="0"/>
              <a:t>также относится к «живым» коллекциям.</a:t>
            </a:r>
          </a:p>
        </p:txBody>
      </p:sp>
    </p:spTree>
    <p:extLst>
      <p:ext uri="{BB962C8B-B14F-4D97-AF65-F5344CB8AC3E}">
        <p14:creationId xmlns:p14="http://schemas.microsoft.com/office/powerpoint/2010/main" val="332034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3472" y="563196"/>
            <a:ext cx="9793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b="1" i="1" dirty="0"/>
              <a:t>С живыми коллекциями нужно быть осторожным</a:t>
            </a:r>
            <a:r>
              <a:rPr lang="ru-RU" sz="3200" i="1" dirty="0"/>
              <a:t> в том случае если вы перебираете её в цикле и изменяете её состав.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241" y="2492896"/>
            <a:ext cx="7992888" cy="1987421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559496" y="4911452"/>
            <a:ext cx="9649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/>
              <a:t>Однако, и живую и статическую коллекцию можно конвертировать в классический массив.</a:t>
            </a:r>
            <a:endParaRPr lang="uk-UA" sz="2800" i="1" dirty="0"/>
          </a:p>
        </p:txBody>
      </p:sp>
    </p:spTree>
    <p:extLst>
      <p:ext uri="{BB962C8B-B14F-4D97-AF65-F5344CB8AC3E}">
        <p14:creationId xmlns:p14="http://schemas.microsoft.com/office/powerpoint/2010/main" val="232252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Как изменить тег?</a:t>
            </a:r>
            <a:endParaRPr lang="uk-UA" sz="3200" i="1" dirty="0"/>
          </a:p>
        </p:txBody>
      </p:sp>
    </p:spTree>
    <p:extLst>
      <p:ext uri="{BB962C8B-B14F-4D97-AF65-F5344CB8AC3E}">
        <p14:creationId xmlns:p14="http://schemas.microsoft.com/office/powerpoint/2010/main" val="125003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3432" y="260648"/>
            <a:ext cx="10225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Свойство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</a:rPr>
              <a:t>innerHTML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3600" b="1" dirty="0"/>
              <a:t>хранит содержимое тега</a:t>
            </a:r>
            <a:endParaRPr lang="ru-RU" sz="36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33943" y="4149080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Свойство .</a:t>
            </a:r>
            <a:r>
              <a:rPr lang="en-US" sz="2400" b="1" i="1" dirty="0" err="1"/>
              <a:t>innerHTML</a:t>
            </a:r>
            <a:r>
              <a:rPr lang="ru-RU" sz="2400" i="1" dirty="0"/>
              <a:t> – можно не только считывать но и устанавливать.</a:t>
            </a:r>
            <a:r>
              <a:rPr lang="en-US" sz="2400" i="1" dirty="0"/>
              <a:t> </a:t>
            </a:r>
            <a:r>
              <a:rPr lang="ru-RU" sz="2400" i="1" dirty="0"/>
              <a:t>Изменение свойства .</a:t>
            </a:r>
            <a:r>
              <a:rPr lang="en-US" sz="2400" b="1" i="1" dirty="0" err="1"/>
              <a:t>innerHTML</a:t>
            </a:r>
            <a:r>
              <a:rPr lang="ru-RU" sz="2400" i="1" dirty="0"/>
              <a:t> </a:t>
            </a:r>
            <a:r>
              <a:rPr lang="ru-RU" sz="2400" i="1" dirty="0" smtClean="0"/>
              <a:t>–влечёт </a:t>
            </a:r>
            <a:r>
              <a:rPr lang="ru-RU" sz="2400" i="1" dirty="0"/>
              <a:t>перерисовку документа.</a:t>
            </a:r>
            <a:endParaRPr lang="ru-RU" sz="2800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3" y="2204864"/>
            <a:ext cx="7548295" cy="1367281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0264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err="1"/>
              <a:t>window.document</a:t>
            </a:r>
            <a:r>
              <a:rPr lang="ru-RU" sz="7200" b="1" dirty="0"/>
              <a:t/>
            </a:r>
            <a:br>
              <a:rPr lang="ru-RU" sz="7200" b="1" dirty="0"/>
            </a:br>
            <a:r>
              <a:rPr lang="ru-RU" sz="4000" i="1" dirty="0"/>
              <a:t>Хранилище </a:t>
            </a:r>
            <a:r>
              <a:rPr lang="en-US" sz="4000" i="1" dirty="0"/>
              <a:t>HTML-</a:t>
            </a:r>
            <a:r>
              <a:rPr lang="ru-RU" sz="4000" i="1" dirty="0"/>
              <a:t>документа</a:t>
            </a:r>
            <a:endParaRPr lang="uk-UA" sz="4000" i="1" dirty="0"/>
          </a:p>
        </p:txBody>
      </p:sp>
    </p:spTree>
    <p:extLst>
      <p:ext uri="{BB962C8B-B14F-4D97-AF65-F5344CB8AC3E}">
        <p14:creationId xmlns:p14="http://schemas.microsoft.com/office/powerpoint/2010/main" val="93474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20679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949443" y="116633"/>
            <a:ext cx="62931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600" b="1" dirty="0" smtClean="0"/>
              <a:t>Полезные свойства элементов</a:t>
            </a:r>
            <a:endParaRPr lang="ru-RU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07568" y="692696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i="1" dirty="0"/>
              <a:t>.</a:t>
            </a:r>
            <a:r>
              <a:rPr lang="en-US" sz="2000" b="1" i="1" dirty="0" err="1"/>
              <a:t>className</a:t>
            </a:r>
            <a:r>
              <a:rPr lang="en-US" sz="2000" b="1" i="1" dirty="0"/>
              <a:t> </a:t>
            </a:r>
            <a:r>
              <a:rPr lang="en-US" sz="2000" i="1" dirty="0"/>
              <a:t>– </a:t>
            </a:r>
            <a:r>
              <a:rPr lang="ru-RU" sz="2000" i="1" dirty="0"/>
              <a:t>свойство содержит полный список всех классов которые присвоены тегу (одной строкой).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07568" y="1484784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i="1" dirty="0"/>
              <a:t>.</a:t>
            </a:r>
            <a:r>
              <a:rPr lang="en-US" sz="2000" b="1" i="1" dirty="0" err="1"/>
              <a:t>classList</a:t>
            </a:r>
            <a:r>
              <a:rPr lang="en-US" sz="2000" b="1" i="1" dirty="0"/>
              <a:t> </a:t>
            </a:r>
            <a:r>
              <a:rPr lang="en-US" sz="2000" i="1" dirty="0"/>
              <a:t>– </a:t>
            </a:r>
            <a:r>
              <a:rPr lang="ru-RU" sz="2000" i="1" dirty="0"/>
              <a:t>свойство содержит список всех классов которые присвоены тегу (в виде массива).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07568" y="2276872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i="1" dirty="0"/>
              <a:t>.</a:t>
            </a:r>
            <a:r>
              <a:rPr lang="en-US" sz="2000" b="1" i="1" dirty="0" err="1"/>
              <a:t>classList.add</a:t>
            </a:r>
            <a:r>
              <a:rPr lang="en-US" sz="2000" b="1" i="1" dirty="0"/>
              <a:t>(‘cat’) </a:t>
            </a:r>
            <a:r>
              <a:rPr lang="en-US" sz="2000" i="1" dirty="0"/>
              <a:t>– </a:t>
            </a:r>
            <a:r>
              <a:rPr lang="ru-RU" sz="2000" i="1" dirty="0"/>
              <a:t>метод добавляет класс к тегу (если есть другие классы то они остаются).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7568" y="2996952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i="1" dirty="0"/>
              <a:t>.</a:t>
            </a:r>
            <a:r>
              <a:rPr lang="en-US" sz="2000" b="1" i="1" dirty="0" err="1"/>
              <a:t>classList.remove</a:t>
            </a:r>
            <a:r>
              <a:rPr lang="en-US" sz="2000" b="1" i="1" dirty="0"/>
              <a:t>(‘cat’) </a:t>
            </a:r>
            <a:r>
              <a:rPr lang="en-US" sz="2000" i="1" dirty="0"/>
              <a:t>– </a:t>
            </a:r>
            <a:r>
              <a:rPr lang="ru-RU" sz="2000" i="1" dirty="0"/>
              <a:t>метод удаляет класс у тегу (если есть другие классы то они не затрагиваются).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07568" y="4470211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i="1" dirty="0"/>
              <a:t>.</a:t>
            </a:r>
            <a:r>
              <a:rPr lang="en-US" sz="2000" b="1" i="1" dirty="0" err="1"/>
              <a:t>classList.contains</a:t>
            </a:r>
            <a:r>
              <a:rPr lang="en-US" sz="2000" b="1" i="1" dirty="0"/>
              <a:t>(‘cat’) </a:t>
            </a:r>
            <a:r>
              <a:rPr lang="en-US" sz="2000" i="1" dirty="0"/>
              <a:t>– </a:t>
            </a:r>
            <a:r>
              <a:rPr lang="ru-RU" sz="2000" i="1" dirty="0"/>
              <a:t>метод проверяет наличие у тега заданного класса (возвращает </a:t>
            </a:r>
            <a:r>
              <a:rPr lang="en-US" sz="2000" i="1" dirty="0"/>
              <a:t>true/false</a:t>
            </a:r>
            <a:r>
              <a:rPr lang="ru-RU" sz="2000" i="1" dirty="0"/>
              <a:t>).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07568" y="5025370"/>
            <a:ext cx="7992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i="1" dirty="0">
                <a:solidFill>
                  <a:schemeClr val="accent6"/>
                </a:solidFill>
              </a:rPr>
              <a:t>.style</a:t>
            </a:r>
            <a:r>
              <a:rPr lang="en-US" sz="2000" i="1" dirty="0">
                <a:solidFill>
                  <a:schemeClr val="accent6"/>
                </a:solidFill>
              </a:rPr>
              <a:t> </a:t>
            </a:r>
            <a:r>
              <a:rPr lang="en-US" sz="2000" i="1" dirty="0"/>
              <a:t>– </a:t>
            </a:r>
            <a:r>
              <a:rPr lang="ru-RU" sz="2000" i="1" dirty="0"/>
              <a:t>свойство определяющее объект со всеми поддерживаемыми браузером стилевые свойства</a:t>
            </a:r>
            <a:r>
              <a:rPr lang="en-US" sz="2000" i="1" dirty="0"/>
              <a:t> (CSS)</a:t>
            </a:r>
            <a:r>
              <a:rPr lang="ru-RU" sz="2000" i="1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07292" y="3750131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i="1" dirty="0"/>
              <a:t>.</a:t>
            </a:r>
            <a:r>
              <a:rPr lang="en-US" sz="2000" b="1" i="1" dirty="0" err="1"/>
              <a:t>classList.toggle</a:t>
            </a:r>
            <a:r>
              <a:rPr lang="en-US" sz="2000" b="1" i="1" dirty="0"/>
              <a:t>(‘cat’) </a:t>
            </a:r>
            <a:r>
              <a:rPr lang="en-US" sz="2000" i="1" dirty="0"/>
              <a:t>– </a:t>
            </a:r>
            <a:r>
              <a:rPr lang="ru-RU" sz="2000" i="1" dirty="0"/>
              <a:t>метод удаляет класс у тегу, если он есть, или добавляет класс, если его нет.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07568" y="6376679"/>
            <a:ext cx="7992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i="1" dirty="0" smtClean="0"/>
              <a:t>.attributes</a:t>
            </a:r>
            <a:r>
              <a:rPr lang="en-US" sz="2000" i="1" dirty="0" smtClean="0"/>
              <a:t> </a:t>
            </a:r>
            <a:r>
              <a:rPr lang="en-US" sz="2000" i="1" dirty="0"/>
              <a:t>– </a:t>
            </a:r>
            <a:r>
              <a:rPr lang="ru-RU" sz="2000" i="1" dirty="0" smtClean="0"/>
              <a:t>хранит коллекцию с атрибутами тега.</a:t>
            </a:r>
            <a:endParaRPr lang="ru-RU" sz="20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2207292" y="5733256"/>
            <a:ext cx="7992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i="1" dirty="0">
                <a:solidFill>
                  <a:schemeClr val="accent6"/>
                </a:solidFill>
              </a:rPr>
              <a:t>.</a:t>
            </a:r>
            <a:r>
              <a:rPr lang="en-US" sz="2000" b="1" i="1" dirty="0" err="1" smtClean="0">
                <a:solidFill>
                  <a:schemeClr val="accent6"/>
                </a:solidFill>
              </a:rPr>
              <a:t>style.setProperty</a:t>
            </a:r>
            <a:r>
              <a:rPr lang="en-US" sz="2000" b="1" i="1" dirty="0" smtClean="0">
                <a:solidFill>
                  <a:schemeClr val="accent6"/>
                </a:solidFill>
              </a:rPr>
              <a:t>(‘</a:t>
            </a:r>
            <a:r>
              <a:rPr lang="en-US" sz="2000" b="1" i="1" dirty="0" err="1" smtClean="0">
                <a:solidFill>
                  <a:schemeClr val="accent6"/>
                </a:solidFill>
              </a:rPr>
              <a:t>css</a:t>
            </a:r>
            <a:r>
              <a:rPr lang="en-US" sz="2000" b="1" i="1" dirty="0" smtClean="0">
                <a:solidFill>
                  <a:schemeClr val="accent6"/>
                </a:solidFill>
              </a:rPr>
              <a:t>-property’, ’value’)</a:t>
            </a:r>
            <a:r>
              <a:rPr lang="en-US" sz="2000" i="1" dirty="0" smtClean="0">
                <a:solidFill>
                  <a:schemeClr val="accent6"/>
                </a:solidFill>
              </a:rPr>
              <a:t> </a:t>
            </a:r>
            <a:r>
              <a:rPr lang="ru-RU" sz="2000" i="1" dirty="0" smtClean="0"/>
              <a:t>– метод для установки стилевого </a:t>
            </a:r>
            <a:r>
              <a:rPr lang="ru-RU" sz="2000" i="1" dirty="0"/>
              <a:t>свойства</a:t>
            </a:r>
            <a:r>
              <a:rPr lang="en-US" sz="2000" i="1" dirty="0"/>
              <a:t> (CSS)</a:t>
            </a:r>
            <a:r>
              <a:rPr lang="ru-RU" sz="20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65541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Как удалить тег?</a:t>
            </a:r>
            <a:endParaRPr lang="uk-UA" sz="3200" i="1" dirty="0"/>
          </a:p>
        </p:txBody>
      </p:sp>
    </p:spTree>
    <p:extLst>
      <p:ext uri="{BB962C8B-B14F-4D97-AF65-F5344CB8AC3E}">
        <p14:creationId xmlns:p14="http://schemas.microsoft.com/office/powerpoint/2010/main" val="220027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9585" y="116632"/>
            <a:ext cx="6832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Удаление элементов из дерева документа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4293096"/>
            <a:ext cx="76328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Удалить элемент из дерева документа можно вызывав у него метод </a:t>
            </a:r>
            <a:r>
              <a:rPr lang="ru-RU" sz="2400" b="1" i="1" dirty="0"/>
              <a:t>.</a:t>
            </a:r>
            <a:r>
              <a:rPr lang="en-US" sz="2400" b="1" i="1" dirty="0"/>
              <a:t>remove()</a:t>
            </a:r>
            <a:r>
              <a:rPr lang="ru-RU" sz="2400" i="1" dirty="0"/>
              <a:t>, при этом все его дочерние элементы также исчезнут со странице. Однако сам объект-тег не уничтожается. Его можно использовать в дальнейшем. 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980728"/>
            <a:ext cx="6491716" cy="2728402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t="25836" r="20589" b="836"/>
          <a:stretch/>
        </p:blipFill>
        <p:spPr bwMode="auto">
          <a:xfrm>
            <a:off x="7680176" y="1625502"/>
            <a:ext cx="3921827" cy="1155426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Как создать и добавить тег?</a:t>
            </a:r>
            <a:endParaRPr lang="uk-UA" sz="3200" i="1" dirty="0"/>
          </a:p>
        </p:txBody>
      </p:sp>
    </p:spTree>
    <p:extLst>
      <p:ext uri="{BB962C8B-B14F-4D97-AF65-F5344CB8AC3E}">
        <p14:creationId xmlns:p14="http://schemas.microsoft.com/office/powerpoint/2010/main" val="68653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7716" y="362616"/>
            <a:ext cx="8220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 Добавление новых элементов к дереву документа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1124744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Вставить новый элемент в документ, можно прикрепив его к какому-либо существующему элементу. Т.е. прикрепить его к родительскому элементу (другими словами: сделать его дочерним для существующего элемента).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9736" y="2924944"/>
            <a:ext cx="5422990" cy="329682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624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85708" y="157358"/>
            <a:ext cx="8220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 Добавление новых элементов к дереву документа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24088" y="764704"/>
            <a:ext cx="8182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Простейший вариант: просто добавить текстовую строку с нужными данным к свойству </a:t>
            </a:r>
            <a:r>
              <a:rPr lang="en-US" sz="2400" b="1" i="1" dirty="0"/>
              <a:t>.</a:t>
            </a:r>
            <a:r>
              <a:rPr lang="en-US" sz="2400" b="1" i="1" dirty="0" err="1"/>
              <a:t>innerHTML</a:t>
            </a:r>
            <a:r>
              <a:rPr lang="en-US" sz="2400" i="1" dirty="0"/>
              <a:t>. </a:t>
            </a:r>
            <a:r>
              <a:rPr lang="ru-RU" sz="2400" i="1" dirty="0"/>
              <a:t>Однако это не самый удобный вариант.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18918" t="35497" r="463" b="35842"/>
          <a:stretch/>
        </p:blipFill>
        <p:spPr>
          <a:xfrm>
            <a:off x="2157109" y="2743274"/>
            <a:ext cx="8070732" cy="599060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848" y="4034224"/>
            <a:ext cx="2552700" cy="1562100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08997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9340" y="404664"/>
            <a:ext cx="8220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/>
              <a:t> Добавление новых элементов к дереву документа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31504" y="4869160"/>
            <a:ext cx="8928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 err="1"/>
              <a:t>document.createElement</a:t>
            </a:r>
            <a:r>
              <a:rPr lang="ru-RU" sz="2400" b="1" i="1" dirty="0"/>
              <a:t>()</a:t>
            </a:r>
            <a:r>
              <a:rPr lang="en-US" sz="2400" i="1" dirty="0"/>
              <a:t> – </a:t>
            </a:r>
            <a:r>
              <a:rPr lang="ru-RU" sz="2400" i="1" dirty="0"/>
              <a:t>создаёт новый элемент (по имени тега). Этот элемент, после создания, еще не включен в дерево. Но его свойства уже можно изменять.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19" y="1268760"/>
            <a:ext cx="10211625" cy="3240360"/>
          </a:xfrm>
          <a:prstGeom prst="rect">
            <a:avLst/>
          </a:prstGeom>
          <a:ln w="19050"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625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39161" y="622544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9724" y="305882"/>
            <a:ext cx="8220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/>
              <a:t> Добавление новых элементов к дереву документа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3392" y="4221088"/>
            <a:ext cx="11233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r>
              <a:rPr lang="en-US" sz="32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insertAdjacentElement</a:t>
            </a:r>
            <a:r>
              <a:rPr lang="ru-RU" sz="3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ru-RU" sz="3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 smtClean="0"/>
              <a:t> </a:t>
            </a:r>
            <a:r>
              <a:rPr lang="ru-RU" sz="2800" i="1" dirty="0" smtClean="0"/>
              <a:t>добавляет </a:t>
            </a:r>
            <a:r>
              <a:rPr lang="ru-RU" sz="2800" b="1" i="1" dirty="0" smtClean="0">
                <a:solidFill>
                  <a:schemeClr val="accent6"/>
                </a:solidFill>
              </a:rPr>
              <a:t>элемент</a:t>
            </a:r>
            <a:r>
              <a:rPr lang="ru-RU" sz="2800" i="1" dirty="0" smtClean="0"/>
              <a:t> к </a:t>
            </a:r>
            <a:r>
              <a:rPr lang="ru-RU" sz="2800" b="1" i="1" dirty="0" smtClean="0">
                <a:solidFill>
                  <a:srgbClr val="7030A0"/>
                </a:solidFill>
              </a:rPr>
              <a:t>существующему</a:t>
            </a:r>
            <a:r>
              <a:rPr lang="ru-RU" sz="2800" i="1" dirty="0" smtClean="0"/>
              <a:t>, в указанную </a:t>
            </a:r>
            <a:r>
              <a:rPr lang="ru-RU" sz="2800" b="1" i="1" dirty="0" smtClean="0">
                <a:solidFill>
                  <a:srgbClr val="FF0000"/>
                </a:solidFill>
              </a:rPr>
              <a:t>позицию</a:t>
            </a:r>
            <a:r>
              <a:rPr lang="ru-RU" sz="2800" i="1" dirty="0" smtClean="0"/>
              <a:t>.</a:t>
            </a:r>
            <a:endParaRPr lang="ru-RU" sz="2400" i="1" dirty="0"/>
          </a:p>
        </p:txBody>
      </p:sp>
      <p:pic>
        <p:nvPicPr>
          <p:cNvPr id="1026" name="Picture 2" descr="https://cdn-images-1.medium.com/max/1600/1*bq3FX0Fkz1ztYU0snNTAk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59"/>
          <a:stretch/>
        </p:blipFill>
        <p:spPr bwMode="auto">
          <a:xfrm>
            <a:off x="1271464" y="1117575"/>
            <a:ext cx="4824536" cy="2769223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71217" y="2086687"/>
            <a:ext cx="504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 smtClean="0"/>
              <a:t>Варианты позиции для методов </a:t>
            </a:r>
            <a:r>
              <a:rPr lang="en-US" sz="2400" i="1" dirty="0" smtClean="0"/>
              <a:t> </a:t>
            </a:r>
            <a:r>
              <a:rPr lang="ru-RU" sz="2400" i="1" dirty="0" smtClean="0"/>
              <a:t>группы </a:t>
            </a:r>
            <a:r>
              <a:rPr lang="en-US" sz="2400" b="1" i="1" dirty="0" smtClean="0"/>
              <a:t>.</a:t>
            </a:r>
            <a:r>
              <a:rPr lang="en-US" sz="2400" b="1" i="1" dirty="0" err="1" smtClean="0"/>
              <a:t>insertAdjacent</a:t>
            </a:r>
            <a:r>
              <a:rPr lang="en-US" sz="2400" i="1" dirty="0" smtClean="0"/>
              <a:t>…</a:t>
            </a:r>
            <a:r>
              <a:rPr lang="ru-RU" sz="2400" i="1" dirty="0" smtClean="0"/>
              <a:t>()</a:t>
            </a:r>
            <a:endParaRPr lang="uk-UA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837397" y="6147022"/>
            <a:ext cx="829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Также существуют методы </a:t>
            </a:r>
            <a:r>
              <a:rPr lang="en-US" b="1" i="1" dirty="0" err="1" smtClean="0"/>
              <a:t>tag.insertAdjacentHTML</a:t>
            </a:r>
            <a:r>
              <a:rPr lang="ru-RU" b="1" i="1" dirty="0" smtClean="0"/>
              <a:t>() и </a:t>
            </a:r>
            <a:r>
              <a:rPr lang="en-US" b="1" i="1" dirty="0" err="1" smtClean="0"/>
              <a:t>tag.insertAdjacentText</a:t>
            </a:r>
            <a:r>
              <a:rPr lang="en-US" b="1" i="1" dirty="0" smtClean="0"/>
              <a:t>()</a:t>
            </a:r>
            <a:r>
              <a:rPr lang="ru-RU" b="1" i="1" dirty="0" smtClean="0"/>
              <a:t> </a:t>
            </a:r>
            <a:endParaRPr lang="uk-UA" b="1" i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253720" y="5723964"/>
            <a:ext cx="9145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dirty="0">
                <a:hlinkClick r:id="rId3"/>
              </a:rPr>
              <a:t>https://</a:t>
            </a:r>
            <a:r>
              <a:rPr lang="uk-UA" b="1" dirty="0" smtClean="0">
                <a:hlinkClick r:id="rId3"/>
              </a:rPr>
              <a:t>developer.mozilla.org/ru/docs/Web/API/Element/insertAdjacentElement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47491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16447" y="628998"/>
            <a:ext cx="8220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/>
              <a:t> Добавление новых элементов к дереву документа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43781" y="4159704"/>
            <a:ext cx="7776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insertBefore</a:t>
            </a:r>
            <a:r>
              <a:rPr lang="ru-RU" sz="2400" b="1" i="1" dirty="0"/>
              <a:t>()</a:t>
            </a:r>
            <a:r>
              <a:rPr lang="en-US" sz="2400" b="1" i="1" dirty="0"/>
              <a:t> </a:t>
            </a:r>
            <a:r>
              <a:rPr lang="en-US" sz="2400" i="1" dirty="0"/>
              <a:t>– </a:t>
            </a:r>
            <a:r>
              <a:rPr lang="ru-RU" sz="2400" i="1" dirty="0"/>
              <a:t>добавляет элемент в качестве дочернего, при этом позволяет указать перед каким из, уже существующих, потомков новый элемент должен быть размещён.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22477" b="20727"/>
          <a:stretch/>
        </p:blipFill>
        <p:spPr>
          <a:xfrm>
            <a:off x="2118619" y="1628800"/>
            <a:ext cx="7802026" cy="1980000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421431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83632" y="368498"/>
            <a:ext cx="6661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Новые элементы, свойства и классы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672" y="1268760"/>
            <a:ext cx="5841479" cy="163334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1424" y="3164444"/>
            <a:ext cx="6719060" cy="1389229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84232" y="3164444"/>
            <a:ext cx="2477296" cy="1389229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919536" y="4869160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Установка атрибута «класс» для элемента, снимает необходимость задавать в коде 100500 свойств.</a:t>
            </a:r>
          </a:p>
        </p:txBody>
      </p:sp>
    </p:spTree>
    <p:extLst>
      <p:ext uri="{BB962C8B-B14F-4D97-AF65-F5344CB8AC3E}">
        <p14:creationId xmlns:p14="http://schemas.microsoft.com/office/powerpoint/2010/main" val="41442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47728" y="260649"/>
            <a:ext cx="5655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DOM – Document Object Model</a:t>
            </a:r>
            <a:endParaRPr lang="ru-RU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854406" y="908720"/>
            <a:ext cx="5193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/>
              <a:t>(объектная модель документа)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15207" y="2348880"/>
            <a:ext cx="80648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i="1" dirty="0"/>
              <a:t>Стандарт который определяет из каких объектов браузер собирает дерево документа, </a:t>
            </a:r>
            <a:r>
              <a:rPr lang="ru-RU" sz="3200" i="1" dirty="0" smtClean="0"/>
              <a:t>какие свойства</a:t>
            </a:r>
            <a:r>
              <a:rPr lang="en-US" sz="3200" i="1" dirty="0" smtClean="0"/>
              <a:t> </a:t>
            </a:r>
            <a:r>
              <a:rPr lang="ru-RU" sz="3200" i="1" dirty="0" smtClean="0"/>
              <a:t>и методы </a:t>
            </a:r>
            <a:r>
              <a:rPr lang="ru-RU" sz="3200" i="1" dirty="0"/>
              <a:t>есть у этих объектов у этих.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3025214" y="5148481"/>
            <a:ext cx="65271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2"/>
              </a:rPr>
              <a:t>https://learn.javascript.ru/document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4099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Немного </a:t>
            </a:r>
            <a:r>
              <a:rPr lang="ru-RU" sz="6000" dirty="0" smtClean="0"/>
              <a:t>практики</a:t>
            </a:r>
            <a:endParaRPr lang="uk-UA" sz="3200" i="1" dirty="0"/>
          </a:p>
        </p:txBody>
      </p:sp>
    </p:spTree>
    <p:extLst>
      <p:ext uri="{BB962C8B-B14F-4D97-AF65-F5344CB8AC3E}">
        <p14:creationId xmlns:p14="http://schemas.microsoft.com/office/powerpoint/2010/main" val="198108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36267" y="5786100"/>
            <a:ext cx="6972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i="1" dirty="0" smtClean="0"/>
              <a:t>Используйте заготовку </a:t>
            </a:r>
            <a:r>
              <a:rPr lang="en-US" sz="2800" b="1" i="1" dirty="0">
                <a:solidFill>
                  <a:srgbClr val="0070C0"/>
                </a:solidFill>
              </a:rPr>
              <a:t>./</a:t>
            </a:r>
            <a:r>
              <a:rPr lang="en-US" sz="2800" b="1" i="1" dirty="0" smtClean="0">
                <a:solidFill>
                  <a:srgbClr val="0070C0"/>
                </a:solidFill>
              </a:rPr>
              <a:t>source/ex02.html</a:t>
            </a:r>
            <a:endParaRPr lang="ru-RU" sz="2800" b="1" i="1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51584" y="4941168"/>
            <a:ext cx="705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 smtClean="0"/>
              <a:t>Сделаем «перелистывание», </a:t>
            </a:r>
            <a:r>
              <a:rPr lang="ru-RU" sz="2000" i="1" dirty="0"/>
              <a:t>н</a:t>
            </a:r>
            <a:r>
              <a:rPr lang="ru-RU" sz="2000" i="1" dirty="0" smtClean="0"/>
              <a:t>аша </a:t>
            </a:r>
            <a:r>
              <a:rPr lang="ru-RU" sz="2000" i="1" dirty="0"/>
              <a:t>цель: </a:t>
            </a:r>
            <a:r>
              <a:rPr lang="en-US" sz="2000" b="1" i="1" dirty="0" smtClean="0">
                <a:solidFill>
                  <a:srgbClr val="92D050"/>
                </a:solidFill>
              </a:rPr>
              <a:t>./source/ex02_demo.html</a:t>
            </a:r>
            <a:endParaRPr lang="ru-RU" sz="2000" b="1" i="1" dirty="0">
              <a:solidFill>
                <a:srgbClr val="92D05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113477"/>
            <a:ext cx="8542851" cy="466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9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Домашнее задание </a:t>
            </a:r>
          </a:p>
          <a:p>
            <a:pPr algn="ctr"/>
            <a:r>
              <a:rPr lang="ru-RU" sz="6000" dirty="0" smtClean="0"/>
              <a:t>/узнать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163425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27448" y="2564904"/>
            <a:ext cx="10009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latin typeface="+mj-lt"/>
              </a:rPr>
              <a:t>tag</a:t>
            </a:r>
            <a:r>
              <a:rPr lang="ru-RU" sz="3600" b="1" i="1" dirty="0" smtClean="0">
                <a:latin typeface="+mj-lt"/>
              </a:rPr>
              <a:t>.</a:t>
            </a:r>
            <a:r>
              <a:rPr lang="en-US" sz="3600" b="1" i="1" dirty="0" err="1" smtClean="0">
                <a:latin typeface="+mj-lt"/>
              </a:rPr>
              <a:t>appendChild</a:t>
            </a:r>
            <a:r>
              <a:rPr lang="ru-RU" sz="3600" b="1" i="1" dirty="0" smtClean="0">
                <a:latin typeface="+mj-lt"/>
              </a:rPr>
              <a:t>()</a:t>
            </a:r>
            <a:r>
              <a:rPr lang="en-US" sz="3600" i="1" dirty="0" smtClean="0">
                <a:latin typeface="+mj-lt"/>
              </a:rPr>
              <a:t>,</a:t>
            </a:r>
            <a:r>
              <a:rPr lang="en-US" sz="3600" b="1" i="1" dirty="0" smtClean="0">
                <a:latin typeface="+mj-lt"/>
              </a:rPr>
              <a:t> tag</a:t>
            </a:r>
            <a:r>
              <a:rPr lang="ru-RU" sz="3600" b="1" i="1" dirty="0" smtClean="0">
                <a:latin typeface="+mj-lt"/>
              </a:rPr>
              <a:t>.</a:t>
            </a:r>
            <a:r>
              <a:rPr lang="en-US" sz="3600" b="1" i="1" dirty="0" err="1" smtClean="0">
                <a:latin typeface="+mj-lt"/>
              </a:rPr>
              <a:t>insertBefore</a:t>
            </a:r>
            <a:r>
              <a:rPr lang="ru-RU" sz="3600" b="1" i="1" dirty="0" smtClean="0">
                <a:latin typeface="+mj-lt"/>
              </a:rPr>
              <a:t>()</a:t>
            </a:r>
            <a:r>
              <a:rPr lang="ru-RU" sz="3600" i="1" dirty="0" smtClean="0">
                <a:latin typeface="+mj-lt"/>
              </a:rPr>
              <a:t> – узнайте о «классических» методах добавления элемента в дерево документа. </a:t>
            </a:r>
            <a:endParaRPr lang="ru-RU" sz="36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998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://files.books.ru/pic/1814001-1815000/1814274/1600196014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862946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Прямоугольник 2"/>
          <p:cNvSpPr/>
          <p:nvPr/>
        </p:nvSpPr>
        <p:spPr>
          <a:xfrm>
            <a:off x="5361708" y="358936"/>
            <a:ext cx="636754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400" b="1" dirty="0" err="1"/>
              <a:t>Дэвид</a:t>
            </a:r>
            <a:r>
              <a:rPr lang="uk-UA" sz="4400" b="1" dirty="0"/>
              <a:t> </a:t>
            </a:r>
            <a:r>
              <a:rPr lang="uk-UA" sz="4400" b="1" dirty="0" err="1"/>
              <a:t>Флэнаган</a:t>
            </a:r>
            <a:r>
              <a:rPr lang="uk-UA" sz="4400" b="1" dirty="0"/>
              <a:t> </a:t>
            </a:r>
            <a:r>
              <a:rPr lang="uk-UA" sz="4400" b="1" i="1" dirty="0" smtClean="0"/>
              <a:t/>
            </a:r>
            <a:br>
              <a:rPr lang="uk-UA" sz="4400" b="1" i="1" dirty="0" smtClean="0"/>
            </a:br>
            <a:r>
              <a:rPr lang="ru-RU" sz="4400" b="1" i="1" dirty="0" err="1" smtClean="0"/>
              <a:t>JavaScript</a:t>
            </a:r>
            <a:r>
              <a:rPr lang="ru-RU" sz="4400" b="1" i="1" dirty="0" smtClean="0"/>
              <a:t>. </a:t>
            </a:r>
          </a:p>
          <a:p>
            <a:r>
              <a:rPr lang="ru-RU" sz="4400" b="1" i="1" dirty="0" smtClean="0"/>
              <a:t>Подробное руководство</a:t>
            </a:r>
            <a:endParaRPr lang="ru-RU" sz="44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61708" y="2910423"/>
            <a:ext cx="54624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800" dirty="0" smtClean="0"/>
              <a:t> в обучении, поэтому к следующему занятию жду, что </a:t>
            </a:r>
            <a:r>
              <a:rPr lang="ru-RU" sz="2800" b="1" dirty="0" smtClean="0">
                <a:solidFill>
                  <a:srgbClr val="00B050"/>
                </a:solidFill>
              </a:rPr>
              <a:t>вы прочтёте </a:t>
            </a:r>
            <a:r>
              <a:rPr lang="it-IT" sz="2800" b="1" dirty="0" smtClean="0">
                <a:solidFill>
                  <a:srgbClr val="00B050"/>
                </a:solidFill>
              </a:rPr>
              <a:t>17</a:t>
            </a:r>
            <a:r>
              <a:rPr lang="ru-RU" sz="2800" b="1" dirty="0" smtClean="0">
                <a:solidFill>
                  <a:srgbClr val="00B050"/>
                </a:solidFill>
              </a:rPr>
              <a:t>-ю главу «Обработка событий»</a:t>
            </a:r>
            <a:r>
              <a:rPr lang="ru-RU" sz="2800" dirty="0" smtClean="0">
                <a:solidFill>
                  <a:srgbClr val="00B050"/>
                </a:solidFill>
              </a:rPr>
              <a:t>. </a:t>
            </a:r>
            <a:endParaRPr lang="uk-UA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98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033484" y="5965426"/>
            <a:ext cx="46349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hlinkClick r:id="rId2"/>
              </a:rPr>
              <a:t>http://learn.javascript.ru/</a:t>
            </a:r>
            <a:endParaRPr lang="ru-RU" sz="3200" b="1" dirty="0">
              <a:solidFill>
                <a:srgbClr val="0070C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2000" cy="38946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87732" y="4145216"/>
            <a:ext cx="88779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800" dirty="0" smtClean="0"/>
              <a:t> в обучении, поэтому к следующему занятию жду, что </a:t>
            </a:r>
            <a:r>
              <a:rPr lang="ru-RU" sz="2800" b="1" dirty="0">
                <a:solidFill>
                  <a:srgbClr val="00B050"/>
                </a:solidFill>
              </a:rPr>
              <a:t>пройдёте </a:t>
            </a:r>
            <a:r>
              <a:rPr lang="ru-RU" sz="2800" b="1" dirty="0" smtClean="0">
                <a:solidFill>
                  <a:srgbClr val="00B050"/>
                </a:solidFill>
              </a:rPr>
              <a:t>разделы </a:t>
            </a:r>
            <a:r>
              <a:rPr lang="ru-RU" sz="2800" b="1" dirty="0" smtClean="0">
                <a:solidFill>
                  <a:srgbClr val="FF0000"/>
                </a:solidFill>
              </a:rPr>
              <a:t>2-й части </a:t>
            </a:r>
            <a:r>
              <a:rPr lang="en-US" sz="2800" b="1" dirty="0" smtClean="0">
                <a:solidFill>
                  <a:srgbClr val="00B050"/>
                </a:solidFill>
              </a:rPr>
              <a:t>2.1-2.8, 3.1, 3.3, 3.6, 3.8, 3.9, 3.10, 3.11</a:t>
            </a:r>
            <a:endParaRPr lang="uk-UA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91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Домашнее задание </a:t>
            </a:r>
          </a:p>
          <a:p>
            <a:pPr algn="ctr"/>
            <a:r>
              <a:rPr lang="ru-RU" sz="6000" dirty="0" smtClean="0"/>
              <a:t>/сделать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220394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680" y="11663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Домашнее задание </a:t>
            </a:r>
            <a:r>
              <a:rPr lang="en-US" sz="3600" b="1" dirty="0" smtClean="0"/>
              <a:t>#E.1</a:t>
            </a:r>
            <a:endParaRPr lang="uk-UA" sz="36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913" y="793970"/>
            <a:ext cx="4991534" cy="41606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50871" y="5722405"/>
            <a:ext cx="7739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i="1" dirty="0" smtClean="0"/>
              <a:t>Используйте заготовку </a:t>
            </a:r>
            <a:r>
              <a:rPr lang="en-US" sz="2800" b="1" i="1" dirty="0" smtClean="0">
                <a:solidFill>
                  <a:srgbClr val="0070C0"/>
                </a:solidFill>
              </a:rPr>
              <a:t>./homework/hw01.html</a:t>
            </a:r>
            <a:endParaRPr lang="ru-RU" sz="2800" b="1" i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16224" y="4725144"/>
            <a:ext cx="8208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 smtClean="0"/>
              <a:t>Сделаем</a:t>
            </a:r>
            <a:r>
              <a:rPr lang="en-US" sz="2000" i="1" dirty="0" smtClean="0"/>
              <a:t> </a:t>
            </a:r>
            <a:r>
              <a:rPr lang="ru-RU" sz="2000" i="1" dirty="0" smtClean="0"/>
              <a:t>плавное перемещение элементов их «хвоста» списка в начало, </a:t>
            </a:r>
            <a:r>
              <a:rPr lang="ru-RU" sz="2000" i="1" dirty="0"/>
              <a:t>н</a:t>
            </a:r>
            <a:r>
              <a:rPr lang="ru-RU" sz="2000" i="1" dirty="0" smtClean="0"/>
              <a:t>аша цель : </a:t>
            </a:r>
            <a:r>
              <a:rPr lang="en-US" sz="2000" b="1" i="1" dirty="0" smtClean="0">
                <a:solidFill>
                  <a:srgbClr val="92D050"/>
                </a:solidFill>
              </a:rPr>
              <a:t>./homework/hw01_demo.html </a:t>
            </a:r>
            <a:r>
              <a:rPr lang="en-US" sz="2000" i="1" dirty="0" smtClean="0"/>
              <a:t>(</a:t>
            </a:r>
            <a:r>
              <a:rPr lang="ru-RU" sz="2000" i="1" dirty="0" smtClean="0"/>
              <a:t>Вам могут </a:t>
            </a:r>
            <a:r>
              <a:rPr lang="ru-RU" sz="2000" i="1" dirty="0"/>
              <a:t>помочь </a:t>
            </a:r>
            <a:r>
              <a:rPr lang="ru-RU" sz="2000" i="1" dirty="0" smtClean="0"/>
              <a:t>свойства </a:t>
            </a:r>
            <a:r>
              <a:rPr lang="en-US" sz="2000" i="1" dirty="0"/>
              <a:t>.</a:t>
            </a:r>
            <a:r>
              <a:rPr lang="en-US" sz="2000" b="1" i="1" dirty="0" err="1" smtClean="0"/>
              <a:t>offsetTop</a:t>
            </a:r>
            <a:r>
              <a:rPr lang="ru-RU" sz="2000" b="1" i="1" dirty="0" smtClean="0"/>
              <a:t> </a:t>
            </a:r>
            <a:r>
              <a:rPr lang="ru-RU" sz="2000" i="1" dirty="0"/>
              <a:t>и </a:t>
            </a:r>
            <a:r>
              <a:rPr lang="en-US" sz="2000" i="1" dirty="0"/>
              <a:t>.</a:t>
            </a:r>
            <a:r>
              <a:rPr lang="en-US" sz="2000" b="1" i="1" dirty="0" err="1" smtClean="0"/>
              <a:t>offsetHeight</a:t>
            </a:r>
            <a:r>
              <a:rPr lang="ru-RU" sz="2000" i="1" dirty="0" smtClean="0"/>
              <a:t>)</a:t>
            </a:r>
            <a:endParaRPr lang="ru-RU" sz="2000" i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96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680" y="11663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Домашнее задание </a:t>
            </a:r>
            <a:r>
              <a:rPr lang="en-US" sz="3600" b="1" dirty="0" smtClean="0"/>
              <a:t>#E.2</a:t>
            </a:r>
            <a:endParaRPr lang="uk-UA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23992" y="3627021"/>
            <a:ext cx="54545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dirty="0" smtClean="0"/>
              <a:t>Используйте заготовку </a:t>
            </a:r>
            <a:r>
              <a:rPr lang="en-US" sz="2800" b="1" i="1" dirty="0" smtClean="0">
                <a:solidFill>
                  <a:srgbClr val="0070C0"/>
                </a:solidFill>
              </a:rPr>
              <a:t>./homework/hw0</a:t>
            </a:r>
            <a:r>
              <a:rPr lang="ru-RU" sz="2800" b="1" i="1" dirty="0" smtClean="0">
                <a:solidFill>
                  <a:srgbClr val="0070C0"/>
                </a:solidFill>
              </a:rPr>
              <a:t>2</a:t>
            </a:r>
            <a:r>
              <a:rPr lang="en-US" sz="2800" b="1" i="1" dirty="0" smtClean="0">
                <a:solidFill>
                  <a:srgbClr val="0070C0"/>
                </a:solidFill>
              </a:rPr>
              <a:t>.html</a:t>
            </a:r>
            <a:endParaRPr lang="ru-RU" sz="2800" b="1" i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3992" y="1757427"/>
            <a:ext cx="47525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smtClean="0"/>
              <a:t>В коде заготовлен массив </a:t>
            </a:r>
            <a:r>
              <a:rPr lang="en-US" sz="2000" b="1" i="1" dirty="0" smtClean="0"/>
              <a:t>phones</a:t>
            </a:r>
            <a:r>
              <a:rPr lang="en-US" sz="2000" i="1" dirty="0" smtClean="0"/>
              <a:t> </a:t>
            </a:r>
            <a:r>
              <a:rPr lang="ru-RU" sz="2000" i="1" dirty="0" smtClean="0"/>
              <a:t>выведите его в разметку </a:t>
            </a:r>
            <a:r>
              <a:rPr lang="ru-RU" sz="2000" i="1" dirty="0" smtClean="0"/>
              <a:t>(в виде  </a:t>
            </a:r>
            <a:r>
              <a:rPr lang="en-US" sz="2000" i="1" dirty="0" smtClean="0"/>
              <a:t>bootstrap-</a:t>
            </a:r>
            <a:r>
              <a:rPr lang="ru-RU" sz="2000" i="1" dirty="0" smtClean="0"/>
              <a:t>спи</a:t>
            </a:r>
            <a:r>
              <a:rPr lang="en-US" sz="2000" i="1" dirty="0" smtClean="0"/>
              <a:t>c</a:t>
            </a:r>
            <a:r>
              <a:rPr lang="ru-RU" sz="2000" i="1" dirty="0" smtClean="0"/>
              <a:t>ка) </a:t>
            </a:r>
            <a:r>
              <a:rPr lang="ru-RU" sz="2000" i="1" dirty="0" smtClean="0"/>
              <a:t>в </a:t>
            </a:r>
            <a:r>
              <a:rPr lang="ru-RU" sz="2000" b="1" i="1" dirty="0" smtClean="0"/>
              <a:t>отсортированном</a:t>
            </a:r>
            <a:r>
              <a:rPr lang="ru-RU" sz="2000" i="1" dirty="0" smtClean="0"/>
              <a:t> по цене виде.</a:t>
            </a:r>
            <a:endParaRPr lang="ru-RU" sz="2000" b="1" i="1" dirty="0">
              <a:solidFill>
                <a:srgbClr val="92D05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124744"/>
            <a:ext cx="4913738" cy="5022771"/>
          </a:xfrm>
          <a:prstGeom prst="rect">
            <a:avLst/>
          </a:prstGeom>
          <a:ln w="19050"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592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1544" y="260648"/>
            <a:ext cx="8753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Задача </a:t>
            </a:r>
            <a:r>
              <a:rPr lang="en-US" sz="3200" b="1" dirty="0"/>
              <a:t>JavaScript</a:t>
            </a:r>
            <a:r>
              <a:rPr lang="ru-RU" sz="3200" b="1" dirty="0"/>
              <a:t> – изменение </a:t>
            </a:r>
            <a:r>
              <a:rPr lang="en-US" sz="3200" b="1" dirty="0"/>
              <a:t>HTML</a:t>
            </a:r>
            <a:r>
              <a:rPr lang="ru-RU" sz="3200" b="1" dirty="0"/>
              <a:t>-документа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7426" y="1283276"/>
            <a:ext cx="8147680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ru-RU" sz="2400" i="1" dirty="0"/>
              <a:t>Добавление нового элемента</a:t>
            </a:r>
            <a:r>
              <a:rPr lang="en-US" sz="2400" i="1" dirty="0"/>
              <a:t>:</a:t>
            </a:r>
          </a:p>
          <a:p>
            <a:pPr marL="914400" lvl="1" indent="-457200"/>
            <a:r>
              <a:rPr lang="en-US" sz="2400" i="1" dirty="0"/>
              <a:t>	</a:t>
            </a:r>
            <a:r>
              <a:rPr lang="ru-RU" sz="2400" i="1" dirty="0"/>
              <a:t>Создать новый элемент и присоединить его, в качестве дочернего, к одному из существующих элементов;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57426" y="3429000"/>
            <a:ext cx="8147680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400" dirty="0"/>
              <a:t>2. Изменение элемента:</a:t>
            </a:r>
          </a:p>
          <a:p>
            <a:r>
              <a:rPr lang="ru-RU" sz="2400" i="1" dirty="0"/>
              <a:t>	Изменение свойств элемента (в т.ч. содержимого);</a:t>
            </a:r>
          </a:p>
          <a:p>
            <a:r>
              <a:rPr lang="ru-RU" sz="2400" i="1" dirty="0"/>
              <a:t>	Изменение его позиции в дереве документа;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7426" y="5271591"/>
            <a:ext cx="8147680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i="1" dirty="0"/>
              <a:t>3. Удаление элемента (из дерева документа).</a:t>
            </a:r>
          </a:p>
        </p:txBody>
      </p:sp>
    </p:spTree>
    <p:extLst>
      <p:ext uri="{BB962C8B-B14F-4D97-AF65-F5344CB8AC3E}">
        <p14:creationId xmlns:p14="http://schemas.microsoft.com/office/powerpoint/2010/main" val="175575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2546" y="2060848"/>
            <a:ext cx="7620000" cy="255270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826060" y="5661248"/>
            <a:ext cx="6872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/>
              <a:t>Древовидная структура </a:t>
            </a:r>
            <a:r>
              <a:rPr lang="en-US" sz="2800" i="1" dirty="0"/>
              <a:t>HTML</a:t>
            </a:r>
            <a:r>
              <a:rPr lang="ru-RU" sz="2800" i="1" dirty="0"/>
              <a:t>-документа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32620" y="560874"/>
            <a:ext cx="63317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/>
              <a:t>Структура </a:t>
            </a:r>
            <a:r>
              <a:rPr lang="en-US" sz="4000" b="1" dirty="0"/>
              <a:t>HTML-</a:t>
            </a:r>
            <a:r>
              <a:rPr lang="ru-RU" sz="4000" b="1" dirty="0"/>
              <a:t>документа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3633" y="44624"/>
            <a:ext cx="6654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Древовидная структура </a:t>
            </a:r>
            <a:r>
              <a:rPr lang="en-US" sz="2800" b="1" dirty="0"/>
              <a:t>HTML</a:t>
            </a:r>
            <a:r>
              <a:rPr lang="ru-RU" sz="2800" b="1" dirty="0"/>
              <a:t>-документа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5298" y="908720"/>
            <a:ext cx="5567006" cy="338437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351584" y="4451628"/>
            <a:ext cx="7920880" cy="156966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В </a:t>
            </a:r>
            <a:r>
              <a:rPr lang="en-US" sz="2400" i="1" dirty="0"/>
              <a:t>JavaScript </a:t>
            </a:r>
            <a:r>
              <a:rPr lang="ru-RU" sz="2400" b="1" i="1" dirty="0"/>
              <a:t>каждый тег </a:t>
            </a:r>
            <a:r>
              <a:rPr lang="ru-RU" sz="2400" i="1" dirty="0"/>
              <a:t>дерева</a:t>
            </a:r>
            <a:r>
              <a:rPr lang="en-US" sz="2400" i="1" dirty="0"/>
              <a:t> </a:t>
            </a:r>
            <a:r>
              <a:rPr lang="ru-RU" sz="2400" i="1" dirty="0"/>
              <a:t>представлен </a:t>
            </a:r>
            <a:r>
              <a:rPr lang="ru-RU" sz="2400" b="1" i="1" dirty="0"/>
              <a:t>объектом </a:t>
            </a:r>
            <a:r>
              <a:rPr lang="ru-RU" sz="2400" i="1" dirty="0"/>
              <a:t>(часто используется термин: узел, </a:t>
            </a:r>
            <a:r>
              <a:rPr lang="en-US" sz="2400" i="1" dirty="0"/>
              <a:t>node</a:t>
            </a:r>
            <a:r>
              <a:rPr lang="ru-RU" sz="2400" i="1" dirty="0"/>
              <a:t>). У каждого элемента есть один родительский элемент, и</a:t>
            </a:r>
            <a:r>
              <a:rPr lang="en-US" sz="2400" i="1" dirty="0"/>
              <a:t> </a:t>
            </a:r>
            <a:r>
              <a:rPr lang="ru-RU" sz="2400" i="1" dirty="0"/>
              <a:t>множество дочерних элементов (от </a:t>
            </a:r>
            <a:r>
              <a:rPr lang="en-US" sz="2400" i="1" dirty="0"/>
              <a:t>0</a:t>
            </a:r>
            <a:r>
              <a:rPr lang="ru-RU" sz="2400" i="1" dirty="0"/>
              <a:t> до ∞).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064552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83391" y="2217348"/>
            <a:ext cx="7825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i="1" dirty="0"/>
              <a:t>Каждый тег представлен объектом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18725" y="3356992"/>
            <a:ext cx="8554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i="1" dirty="0"/>
              <a:t>Воздействие на свойства и методы которого позволяют управлять внешним видом тега на странице.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056739" y="764704"/>
            <a:ext cx="60785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/>
              <a:t>Node/</a:t>
            </a:r>
            <a:r>
              <a:rPr lang="ru-RU" sz="4400" b="1" dirty="0" smtClean="0"/>
              <a:t>Узел/Тег</a:t>
            </a:r>
            <a:r>
              <a:rPr lang="en-US" sz="4400" b="1" dirty="0" smtClean="0"/>
              <a:t>/</a:t>
            </a:r>
            <a:r>
              <a:rPr lang="ru-RU" sz="4400" b="1" dirty="0" smtClean="0"/>
              <a:t>Элемент</a:t>
            </a:r>
            <a:endParaRPr lang="uk-UA" sz="2000" b="1" i="1" dirty="0"/>
          </a:p>
        </p:txBody>
      </p:sp>
    </p:spTree>
    <p:extLst>
      <p:ext uri="{BB962C8B-B14F-4D97-AF65-F5344CB8AC3E}">
        <p14:creationId xmlns:p14="http://schemas.microsoft.com/office/powerpoint/2010/main" val="272838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83552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11624" y="181670"/>
            <a:ext cx="7765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Свойства элементов </a:t>
            </a:r>
            <a:r>
              <a:rPr lang="en-US" sz="3600" b="1" dirty="0"/>
              <a:t>HTML</a:t>
            </a:r>
            <a:r>
              <a:rPr lang="ru-RU" sz="3600" b="1" dirty="0"/>
              <a:t>-документа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15881" y="2204864"/>
            <a:ext cx="2733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&lt;tag/&gt;</a:t>
            </a:r>
            <a:endParaRPr lang="uk-UA" sz="7200" b="1" dirty="0"/>
          </a:p>
        </p:txBody>
      </p:sp>
      <p:sp>
        <p:nvSpPr>
          <p:cNvPr id="4" name="Стрелка вправо 3"/>
          <p:cNvSpPr/>
          <p:nvPr/>
        </p:nvSpPr>
        <p:spPr>
          <a:xfrm>
            <a:off x="7707771" y="2433770"/>
            <a:ext cx="648072" cy="7920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/>
          </a:p>
        </p:txBody>
      </p:sp>
      <p:sp>
        <p:nvSpPr>
          <p:cNvPr id="10" name="Стрелка вправо 9"/>
          <p:cNvSpPr/>
          <p:nvPr/>
        </p:nvSpPr>
        <p:spPr>
          <a:xfrm rot="10800000">
            <a:off x="4295800" y="2433770"/>
            <a:ext cx="648072" cy="7920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/>
          </a:p>
        </p:txBody>
      </p:sp>
      <p:sp>
        <p:nvSpPr>
          <p:cNvPr id="11" name="Стрелка вправо 10"/>
          <p:cNvSpPr/>
          <p:nvPr/>
        </p:nvSpPr>
        <p:spPr>
          <a:xfrm rot="16200000">
            <a:off x="6058757" y="1628800"/>
            <a:ext cx="648072" cy="7920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/>
          </a:p>
        </p:txBody>
      </p:sp>
      <p:sp>
        <p:nvSpPr>
          <p:cNvPr id="13" name="Стрелка вправо 12"/>
          <p:cNvSpPr/>
          <p:nvPr/>
        </p:nvSpPr>
        <p:spPr>
          <a:xfrm rot="5400000">
            <a:off x="6058757" y="3356992"/>
            <a:ext cx="648072" cy="7920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/>
          </a:p>
        </p:txBody>
      </p:sp>
      <p:sp>
        <p:nvSpPr>
          <p:cNvPr id="5" name="TextBox 4"/>
          <p:cNvSpPr txBox="1"/>
          <p:nvPr/>
        </p:nvSpPr>
        <p:spPr>
          <a:xfrm>
            <a:off x="4991870" y="972017"/>
            <a:ext cx="2733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.</a:t>
            </a:r>
            <a:r>
              <a:rPr lang="en-US" sz="3200" b="1" dirty="0" err="1" smtClean="0"/>
              <a:t>parentNode</a:t>
            </a:r>
            <a:endParaRPr lang="uk-UA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015881" y="4295998"/>
            <a:ext cx="27338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.</a:t>
            </a:r>
            <a:r>
              <a:rPr lang="en-US" sz="3200" b="1" dirty="0" err="1" smtClean="0"/>
              <a:t>childNodes</a:t>
            </a:r>
            <a:r>
              <a:rPr lang="en-US" sz="3200" b="1" dirty="0" smtClean="0"/>
              <a:t>[…]</a:t>
            </a:r>
          </a:p>
          <a:p>
            <a:pPr algn="ctr"/>
            <a:r>
              <a:rPr lang="en-US" sz="3200" b="1" dirty="0" smtClean="0"/>
              <a:t>.children[…]</a:t>
            </a:r>
            <a:endParaRPr lang="uk-UA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508268" y="2352760"/>
            <a:ext cx="3312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.</a:t>
            </a:r>
            <a:r>
              <a:rPr lang="en-US" sz="2800" b="1" dirty="0" err="1"/>
              <a:t>nextElementSibling</a:t>
            </a:r>
            <a:endParaRPr lang="en-US" sz="2800" b="1" dirty="0"/>
          </a:p>
          <a:p>
            <a:r>
              <a:rPr lang="en-US" sz="2800" b="1" dirty="0"/>
              <a:t>.</a:t>
            </a:r>
            <a:r>
              <a:rPr lang="en-US" sz="2800" b="1" dirty="0" err="1"/>
              <a:t>nextSibling</a:t>
            </a:r>
            <a:endParaRPr lang="uk-UA" sz="2800" b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83705" y="2348879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sz="2800" b="1" dirty="0"/>
              <a:t>.</a:t>
            </a:r>
            <a:r>
              <a:rPr lang="uk-UA" sz="2800" b="1" dirty="0" err="1"/>
              <a:t>previousElementSibling</a:t>
            </a:r>
            <a:endParaRPr lang="uk-UA" sz="2800" b="1" dirty="0"/>
          </a:p>
          <a:p>
            <a:r>
              <a:rPr lang="uk-UA" sz="2800" b="1" dirty="0"/>
              <a:t>.</a:t>
            </a:r>
            <a:r>
              <a:rPr lang="uk-UA" sz="2800" b="1" dirty="0" err="1"/>
              <a:t>previousSibling</a:t>
            </a:r>
            <a:endParaRPr lang="uk-UA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83705" y="5589240"/>
            <a:ext cx="9744743" cy="1015663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Каждый объект (элемент, тег) имеет среди своих свойств те которые хранят ссылку на родительский элемент (</a:t>
            </a:r>
            <a:r>
              <a:rPr lang="en-US" sz="2000" b="1" dirty="0" err="1" smtClean="0"/>
              <a:t>parentNode</a:t>
            </a:r>
            <a:r>
              <a:rPr lang="ru-RU" sz="2000" dirty="0" smtClean="0"/>
              <a:t>)</a:t>
            </a:r>
            <a:r>
              <a:rPr lang="en-US" sz="2000" dirty="0" smtClean="0"/>
              <a:t>, </a:t>
            </a:r>
            <a:r>
              <a:rPr lang="ru-RU" sz="2000" dirty="0" smtClean="0"/>
              <a:t>на соседние элементы (</a:t>
            </a:r>
            <a:r>
              <a:rPr lang="en-US" sz="2000" b="1" dirty="0" err="1" smtClean="0"/>
              <a:t>previousElementSibling</a:t>
            </a:r>
            <a:r>
              <a:rPr lang="ru-RU" sz="2000" dirty="0" smtClean="0"/>
              <a:t> и </a:t>
            </a:r>
            <a:r>
              <a:rPr lang="en-US" sz="2000" b="1" dirty="0" err="1" smtClean="0"/>
              <a:t>nextElementSibling</a:t>
            </a:r>
            <a:r>
              <a:rPr lang="ru-RU" sz="2000" dirty="0" smtClean="0"/>
              <a:t>)</a:t>
            </a:r>
            <a:r>
              <a:rPr lang="en-US" sz="2000" dirty="0" smtClean="0"/>
              <a:t> </a:t>
            </a:r>
            <a:r>
              <a:rPr lang="ru-RU" sz="2000" dirty="0" smtClean="0"/>
              <a:t>и на перечень потомков (</a:t>
            </a:r>
            <a:r>
              <a:rPr lang="en-US" sz="2000" b="1" dirty="0" err="1" smtClean="0"/>
              <a:t>childNodes</a:t>
            </a:r>
            <a:r>
              <a:rPr lang="en-US" sz="2000" dirty="0" smtClean="0"/>
              <a:t> </a:t>
            </a:r>
            <a:r>
              <a:rPr lang="ru-RU" sz="2000" dirty="0" smtClean="0"/>
              <a:t>и </a:t>
            </a:r>
            <a:r>
              <a:rPr lang="en-US" sz="2000" b="1" dirty="0"/>
              <a:t>c</a:t>
            </a:r>
            <a:r>
              <a:rPr lang="en-US" sz="2000" b="1" dirty="0" smtClean="0"/>
              <a:t>hildren</a:t>
            </a:r>
            <a:r>
              <a:rPr lang="ru-RU" sz="2000" dirty="0" smtClean="0"/>
              <a:t>)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276291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6836</TotalTime>
  <Words>1488</Words>
  <Application>Microsoft Office PowerPoint</Application>
  <PresentationFormat>Широкоэкранный</PresentationFormat>
  <Paragraphs>197</Paragraphs>
  <Slides>48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2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Анатолий Кигель</cp:lastModifiedBy>
  <cp:revision>898</cp:revision>
  <dcterms:created xsi:type="dcterms:W3CDTF">2014-11-20T09:08:59Z</dcterms:created>
  <dcterms:modified xsi:type="dcterms:W3CDTF">2019-03-22T21:51:27Z</dcterms:modified>
</cp:coreProperties>
</file>