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36" r:id="rId5"/>
    <p:sldId id="437" r:id="rId6"/>
    <p:sldId id="394" r:id="rId7"/>
    <p:sldId id="438" r:id="rId8"/>
    <p:sldId id="439" r:id="rId9"/>
    <p:sldId id="440" r:id="rId10"/>
    <p:sldId id="441" r:id="rId11"/>
    <p:sldId id="442" r:id="rId12"/>
    <p:sldId id="395" r:id="rId13"/>
    <p:sldId id="396" r:id="rId14"/>
    <p:sldId id="433" r:id="rId15"/>
    <p:sldId id="397" r:id="rId16"/>
    <p:sldId id="398" r:id="rId17"/>
    <p:sldId id="399" r:id="rId18"/>
    <p:sldId id="403" r:id="rId19"/>
    <p:sldId id="400" r:id="rId20"/>
    <p:sldId id="411" r:id="rId21"/>
    <p:sldId id="401" r:id="rId22"/>
    <p:sldId id="426" r:id="rId23"/>
    <p:sldId id="407" r:id="rId24"/>
    <p:sldId id="428" r:id="rId25"/>
    <p:sldId id="429" r:id="rId26"/>
    <p:sldId id="430" r:id="rId27"/>
    <p:sldId id="408" r:id="rId28"/>
    <p:sldId id="415" r:id="rId29"/>
    <p:sldId id="410" r:id="rId30"/>
    <p:sldId id="427" r:id="rId31"/>
    <p:sldId id="349" r:id="rId32"/>
    <p:sldId id="445" r:id="rId33"/>
    <p:sldId id="413" r:id="rId34"/>
    <p:sldId id="414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533" autoAdjust="0"/>
  </p:normalViewPr>
  <p:slideViewPr>
    <p:cSldViewPr>
      <p:cViewPr varScale="1">
        <p:scale>
          <a:sx n="65" d="100"/>
          <a:sy n="65" d="100"/>
        </p:scale>
        <p:origin x="86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23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382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286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397138" y="2169182"/>
            <a:ext cx="2746594" cy="283448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28331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8212" y="762000"/>
            <a:ext cx="92818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75" y="4027913"/>
            <a:ext cx="2295565" cy="2485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362053"/>
            <a:ext cx="2160896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9A78A0-1A5F-4F2C-9B03-28F9B981FB5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6861779" y="4156106"/>
            <a:ext cx="2812373" cy="2229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59" y="3412487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4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0414" y="3323046"/>
            <a:ext cx="2133598" cy="23103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80844" y="5653370"/>
            <a:ext cx="78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1893" y="5650057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for(let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свири музикалната нота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ла</a:t>
            </a:r>
            <a:r>
              <a:rPr lang="bg-BG" sz="3200" dirty="0"/>
              <a:t>" (за 0.5 секунди)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свири поредица от музикални ноти:</a:t>
            </a:r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777398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77739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777398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for Mac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Max OS X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590800"/>
            <a:ext cx="4185698" cy="980357"/>
          </a:xfrm>
          <a:prstGeom prst="rect">
            <a:avLst/>
          </a:prstGeom>
        </p:spPr>
      </p:pic>
      <p:sp>
        <p:nvSpPr>
          <p:cNvPr id="5" name="Subtitle 5">
            <a:extLst>
              <a:ext uri="{FF2B5EF4-FFF2-40B4-BE49-F238E27FC236}">
                <a16:creationId xmlns:a16="http://schemas.microsoft.com/office/drawing/2014/main" id="{817D54B4-BAE5-420E-8A50-2BD838491E50}"/>
              </a:ext>
            </a:extLst>
          </p:cNvPr>
          <p:cNvSpPr txBox="1">
            <a:spLocks/>
          </p:cNvSpPr>
          <p:nvPr/>
        </p:nvSpPr>
        <p:spPr>
          <a:xfrm>
            <a:off x="2139263" y="5545000"/>
            <a:ext cx="7910299" cy="820600"/>
          </a:xfrm>
          <a:prstGeom prst="rect">
            <a:avLst/>
          </a:prstGeom>
        </p:spPr>
        <p:txBody>
          <a:bodyPr vert="horz" wrap="square" lIns="36000" tIns="36000" rIns="36000" bIns="36000" rtlCol="0" anchor="t">
            <a:norm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1411C-E21E-486C-9C29-BFFE31FC1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65" y="1046521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B8DEF00-9576-495B-BC01-2537BD48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895600"/>
            <a:ext cx="5536399" cy="33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4" y="1752600"/>
            <a:ext cx="6386689" cy="38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62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SoftUni");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261901"/>
            <a:ext cx="808990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810000"/>
            <a:ext cx="715749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053E870-A003-4738-91D3-08B95A03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982476"/>
            <a:ext cx="4876800" cy="48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/>
              <a:t>Да </a:t>
            </a:r>
            <a:r>
              <a:rPr lang="bg-BG" dirty="0"/>
              <a:t>напишем уеб 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851030"/>
            <a:ext cx="5727701" cy="280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016159"/>
            <a:ext cx="5467395" cy="12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84" y="5625917"/>
            <a:ext cx="107211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Да </a:t>
            </a:r>
            <a:r>
              <a:rPr lang="bg-BG"/>
              <a:t>направим уеб приложение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84" y="1295400"/>
            <a:ext cx="7825528" cy="40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0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13" y="1066800"/>
            <a:ext cx="5141999" cy="2329166"/>
          </a:xfrm>
        </p:spPr>
        <p:txBody>
          <a:bodyPr anchor="ctr" anchorCtr="0"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Конзолните приложения</a:t>
            </a:r>
            <a:r>
              <a:rPr lang="bg-BG" sz="3200" dirty="0"/>
              <a:t> четат входните си данни и отпечатват изхода си на текстова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и уеб приложения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90" y="1295400"/>
            <a:ext cx="5504722" cy="1864866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9013" y="3581400"/>
            <a:ext cx="51419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Уеб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приложенията</a:t>
            </a:r>
            <a:r>
              <a:rPr lang="bg-BG" sz="3200" dirty="0">
                <a:solidFill>
                  <a:prstClr val="white"/>
                </a:solidFill>
              </a:rPr>
              <a:t> ползват уеб-базиран потребителски интерфейс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Работят през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уеб браузър</a:t>
            </a:r>
            <a:r>
              <a:rPr lang="bg-BG" sz="3200" dirty="0">
                <a:solidFill>
                  <a:prstClr val="white"/>
                </a:solidFill>
              </a:rPr>
              <a:t> 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уеб сървър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90" y="3581672"/>
            <a:ext cx="5504722" cy="28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1" y="1124636"/>
            <a:ext cx="9448802" cy="53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6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r>
              <a:rPr lang="en-US" dirty="0"/>
              <a:t> (2)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0450478-AB3B-49D7-AA59-1565E5D2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1163097"/>
            <a:ext cx="4409524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изглед: </a:t>
            </a:r>
            <a:r>
              <a:rPr lang="en-US" noProof="1"/>
              <a:t>Index.cshtml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9A7F7CA-B343-49C9-91AB-AA9C4C0C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127930"/>
            <a:ext cx="10476190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действие</a:t>
            </a:r>
            <a:r>
              <a:rPr lang="en-US" dirty="0"/>
              <a:t>: </a:t>
            </a:r>
            <a:r>
              <a:rPr lang="en-US" noProof="1"/>
              <a:t>HomeCntroller.cs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E77B46B-0110-4F60-AFB3-9C1F1C6E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447800"/>
            <a:ext cx="9076190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Стартираме уеб приложението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r>
              <a:rPr lang="bg-BG" sz="3200" dirty="0"/>
              <a:t>Тестваме в уеб браузъра с различни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уеб приложението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49" y="2621056"/>
            <a:ext cx="7448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AE510F2-C86B-46B1-930E-CF4B04ED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066800"/>
            <a:ext cx="7427100" cy="3659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032198"/>
            <a:ext cx="10363200" cy="820600"/>
          </a:xfrm>
        </p:spPr>
        <p:txBody>
          <a:bodyPr/>
          <a:lstStyle/>
          <a:p>
            <a:r>
              <a:rPr lang="bg-BG" dirty="0"/>
              <a:t>Изграждане на уеб приложение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Упражнение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1360447"/>
            <a:ext cx="5780087" cy="29713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70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644063"/>
            <a:ext cx="3572162" cy="4385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7C98A-5580-43EE-B959-82CDB7274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2118972"/>
            <a:ext cx="2584282" cy="244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10324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1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3308" y="3495297"/>
            <a:ext cx="2861571" cy="24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1655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600200"/>
            <a:ext cx="1344864" cy="1657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28571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76" y="2971800"/>
            <a:ext cx="2452988" cy="32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50812" y="1371600"/>
            <a:ext cx="11804822" cy="36853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sz="3600" dirty="0"/>
              <a:t> на компютъра – 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  <a:p>
            <a:pPr lvl="2"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57" y="2057400"/>
            <a:ext cx="1334355" cy="13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уеб браузъра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4412" y="4909020"/>
            <a:ext cx="7696200" cy="1110780"/>
          </a:xfrm>
        </p:spPr>
        <p:txBody>
          <a:bodyPr>
            <a:normAutofit/>
          </a:bodyPr>
          <a:lstStyle/>
          <a:p>
            <a:r>
              <a:rPr lang="bg-BG" sz="6600" dirty="0"/>
              <a:t>Как комуникираме?</a:t>
            </a:r>
            <a:endParaRPr lang="en-US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30" y="1776046"/>
            <a:ext cx="5797163" cy="32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Начини за комуникация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91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89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477" y="2106023"/>
            <a:ext cx="2133598" cy="2310382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7" y="2106023"/>
            <a:ext cx="2133598" cy="2310382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859" y="3323046"/>
            <a:ext cx="2133598" cy="2310382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4319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8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Начини за комуникация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91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6894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Guten</a:t>
            </a:r>
            <a:r>
              <a:rPr lang="en-US" sz="2800" dirty="0">
                <a:solidFill>
                  <a:srgbClr val="FFFFFF"/>
                </a:solidFill>
              </a:rPr>
              <a:t> Tag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477" y="2106023"/>
            <a:ext cx="2133598" cy="2310382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7" y="2106023"/>
            <a:ext cx="2133598" cy="2310382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859" y="3323046"/>
            <a:ext cx="2133598" cy="2310382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5277" y="4431957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61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5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4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0414" y="3323046"/>
            <a:ext cx="2133598" cy="23103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16478" y="5715000"/>
            <a:ext cx="70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47213" y="5648980"/>
            <a:ext cx="102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PHP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for($i = 0; $i &lt;= 10; $i++)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1102</Words>
  <Application>Microsoft Office PowerPoint</Application>
  <PresentationFormat>Custom</PresentationFormat>
  <Paragraphs>231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Първи стъпки в програмирането</vt:lpstr>
      <vt:lpstr>Съдържание</vt:lpstr>
      <vt:lpstr>Какво означава "да програмираме"?</vt:lpstr>
      <vt:lpstr>Какво означава "програмиране"?</vt:lpstr>
      <vt:lpstr>Компютърни програми</vt:lpstr>
      <vt:lpstr>Как комуникираме?</vt:lpstr>
      <vt:lpstr>Начини за комуникация</vt:lpstr>
      <vt:lpstr>Начини за комуникация (2)</vt:lpstr>
      <vt:lpstr>Начин на комуникация (3)</vt:lpstr>
      <vt:lpstr>Начин на комуникация (4)</vt:lpstr>
      <vt:lpstr>Компютърна програма – примери</vt:lpstr>
      <vt:lpstr>Среда за разработка</vt:lpstr>
      <vt:lpstr>Среда за разработка</vt:lpstr>
      <vt:lpstr>Да направим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Конзолни програмки със C#</vt:lpstr>
      <vt:lpstr>Да направим уеб приложение</vt:lpstr>
      <vt:lpstr>Конзолни и уеб приложения</vt:lpstr>
      <vt:lpstr>Създаване на уеб приложение</vt:lpstr>
      <vt:lpstr>Създаване на уеб приложение (2)</vt:lpstr>
      <vt:lpstr>Създаване на изглед: Index.cshtml</vt:lpstr>
      <vt:lpstr>Създаване на действие: HomeCntroller.cs</vt:lpstr>
      <vt:lpstr>Стартиране на уеб приложението</vt:lpstr>
      <vt:lpstr>Изграждане на уеб приложение</vt:lpstr>
      <vt:lpstr>Какво научихме днес?</vt:lpstr>
      <vt:lpstr>Първи стъпки в кодирането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2018-04-13T18:59:44Z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