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9"/>
  </p:notesMasterIdLst>
  <p:handoutMasterIdLst>
    <p:handoutMasterId r:id="rId40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6" r:id="rId19"/>
    <p:sldId id="473" r:id="rId20"/>
    <p:sldId id="487" r:id="rId21"/>
    <p:sldId id="488" r:id="rId22"/>
    <p:sldId id="489" r:id="rId23"/>
    <p:sldId id="460" r:id="rId24"/>
    <p:sldId id="446" r:id="rId25"/>
    <p:sldId id="456" r:id="rId26"/>
    <p:sldId id="458" r:id="rId27"/>
    <p:sldId id="457" r:id="rId28"/>
    <p:sldId id="448" r:id="rId29"/>
    <p:sldId id="455" r:id="rId30"/>
    <p:sldId id="474" r:id="rId31"/>
    <p:sldId id="475" r:id="rId32"/>
    <p:sldId id="476" r:id="rId33"/>
    <p:sldId id="459" r:id="rId34"/>
    <p:sldId id="349" r:id="rId35"/>
    <p:sldId id="471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65" d="100"/>
          <a:sy n="65" d="100"/>
        </p:scale>
        <p:origin x="52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8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1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1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760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46373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и проверки Условна конструкция </a:t>
            </a:r>
            <a:r>
              <a:rPr lang="en-US" dirty="0"/>
              <a:t>if/else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63" y="3620690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  <a:r>
              <a:rPr lang="bg-BG" sz="3200" dirty="0"/>
              <a:t>.</a:t>
            </a:r>
            <a:endParaRPr lang="en-US" sz="3200" dirty="0"/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ред: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Console.WriteLine("Red");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6460" y="5423840"/>
            <a:ext cx="5200622" cy="1003433"/>
          </a:xfrm>
          <a:prstGeom prst="wedgeRoundRectCallout">
            <a:avLst>
              <a:gd name="adj1" fmla="val -53648"/>
              <a:gd name="adj2" fmla="val -46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002213" y="2819399"/>
            <a:ext cx="892800" cy="486453"/>
          </a:xfrm>
          <a:prstGeom prst="wedgeRoundRectCallout">
            <a:avLst>
              <a:gd name="adj1" fmla="val -57056"/>
              <a:gd name="adj2" fmla="val 4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1" y="3442648"/>
            <a:ext cx="4329752" cy="53340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34340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254014" y="3429000"/>
            <a:ext cx="4641000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4722764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</a:t>
            </a:r>
            <a:r>
              <a:rPr lang="en-US" sz="3200" dirty="0"/>
              <a:t> </a:t>
            </a:r>
            <a:r>
              <a:rPr lang="bg-BG" sz="3200" dirty="0"/>
              <a:t>проверява дали едно число е </a:t>
            </a:r>
            <a:br>
              <a:rPr lang="bg-BG" sz="3200" dirty="0"/>
            </a:b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200" b="1" dirty="0"/>
              <a:t>:</a:t>
            </a:r>
            <a:r>
              <a:rPr lang="bg-BG" sz="3200" b="1" dirty="0"/>
              <a:t>	</a:t>
            </a:r>
            <a:r>
              <a:rPr lang="bg-BG" sz="2800" b="1" dirty="0"/>
              <a:t>					</a:t>
            </a:r>
            <a:endParaRPr lang="bg-BG" sz="2800" dirty="0"/>
          </a:p>
          <a:p>
            <a:pPr lvl="1"/>
            <a:r>
              <a:rPr lang="bg-BG" sz="2800" dirty="0"/>
              <a:t>Ако е 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"</a:t>
            </a:r>
          </a:p>
          <a:p>
            <a:pPr lvl="1"/>
            <a:r>
              <a:rPr lang="bg-BG" sz="2800" dirty="0"/>
              <a:t>Ако е нечетно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"</a:t>
            </a:r>
            <a:endParaRPr lang="bg-BG" sz="28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089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6012" y="4495800"/>
            <a:ext cx="2103296" cy="540148"/>
            <a:chOff x="915820" y="4321985"/>
            <a:chExt cx="2103296" cy="5401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0412" y="44958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4B012-311E-4B56-ADCE-DF9B445C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31" y="217253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6267" y="1190450"/>
            <a:ext cx="8335964" cy="4683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nso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ole.ReadLine());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30249" y="61372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12" y="1133061"/>
            <a:ext cx="11277600" cy="5068293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 </a:t>
            </a:r>
          </a:p>
          <a:p>
            <a:pPr lvl="1"/>
            <a:r>
              <a:rPr lang="bg-BG" dirty="0"/>
              <a:t>чете две цели числа </a:t>
            </a:r>
          </a:p>
          <a:p>
            <a:pPr lvl="1"/>
            <a:r>
              <a:rPr lang="bg-BG" dirty="0"/>
              <a:t>извежда по-голямото от тях</a:t>
            </a:r>
            <a:endParaRPr lang="en-US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5212" y="4343400"/>
            <a:ext cx="2331896" cy="1040285"/>
            <a:chOff x="687220" y="4321985"/>
            <a:chExt cx="2331896" cy="104028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702211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412" y="4343400"/>
            <a:ext cx="2331896" cy="1040285"/>
            <a:chOff x="687220" y="4321985"/>
            <a:chExt cx="2331896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84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(num1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Console.WriteLine("Greater number: " + num2); }</a:t>
            </a: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949728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15421296-D701-49C6-8BBB-6AC5B9E1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977710"/>
            <a:ext cx="2209800" cy="1531513"/>
          </a:xfrm>
          <a:prstGeom prst="wedgeRoundRectCallout">
            <a:avLst>
              <a:gd name="adj1" fmla="val -65312"/>
              <a:gd name="adj2" fmla="val 38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if…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if… else?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1212" y="2044865"/>
            <a:ext cx="2557881" cy="27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 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/>
              <a:t> </a:t>
            </a:r>
            <a:r>
              <a:rPr lang="bg-BG" sz="3200" dirty="0"/>
              <a:t>може да е в серия.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Да се провери дали въведеното число е по – голямо от 4 или от 6: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069626"/>
            <a:ext cx="9259888" cy="1969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7;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84412" y="5227116"/>
            <a:ext cx="5029200" cy="972377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1736" y="1371600"/>
            <a:ext cx="8610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150FC19-5F7E-4F3A-9906-D00D85C7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244" y="2971800"/>
            <a:ext cx="5250568" cy="484493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pb-april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думи –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изпише с английски текст дадено число (от 0 до 10).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713434"/>
            <a:ext cx="112776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56213" y="1752600"/>
            <a:ext cx="2331896" cy="540148"/>
            <a:chOff x="687220" y="4572052"/>
            <a:chExt cx="2331896" cy="54014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8984" y="1752600"/>
            <a:ext cx="2768428" cy="540148"/>
            <a:chOff x="687220" y="4572052"/>
            <a:chExt cx="2888413" cy="54014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8516" y="4572053"/>
              <a:ext cx="1547117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точки: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8" y="1143000"/>
            <a:ext cx="10668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bonusScore = 0.0;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here… 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+= 2; }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here…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96571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837612" y="1371600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822268" y="170973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96571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837612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822268" y="287979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296571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37612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822268" y="401466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sz="3000" dirty="0"/>
              <a:t> (между </a:t>
            </a:r>
            <a:r>
              <a:rPr lang="en-US" sz="3000" dirty="0"/>
              <a:t>1</a:t>
            </a:r>
            <a:r>
              <a:rPr lang="bg-BG" sz="3000" dirty="0"/>
              <a:t> и 50). Да се пресметне сумарното им време във формат</a:t>
            </a:r>
            <a:r>
              <a:rPr lang="en-US" sz="3000" dirty="0"/>
              <a:t> "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sz="3000" dirty="0"/>
              <a:t>"</a:t>
            </a:r>
            <a:r>
              <a:rPr lang="bg-BG" sz="3000" dirty="0"/>
              <a:t>. Секундите да се изведат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sz="3000" dirty="0"/>
              <a:t>(2 </a:t>
            </a:r>
            <a:r>
              <a:rPr lang="bg-BG" sz="3000" dirty="0">
                <a:sym typeface="Wingdings" panose="05000000000000000000" pitchFamily="2" charset="2"/>
              </a:rPr>
              <a:t> "02", 7  "07", 35  "35").</a:t>
            </a:r>
            <a:endParaRPr lang="en-US" sz="3000" dirty="0"/>
          </a:p>
          <a:p>
            <a:r>
              <a:rPr lang="bg-BG" sz="30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5820" y="4321985"/>
            <a:ext cx="2183794" cy="1514261"/>
            <a:chOff x="915820" y="4321985"/>
            <a:chExt cx="2183794" cy="15142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15142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09014" y="4718056"/>
              <a:ext cx="990600" cy="5414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2:0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81715" y="487446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86702" y="4718056"/>
            <a:ext cx="1036498" cy="541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520818" y="4718056"/>
            <a:ext cx="1046305" cy="5414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09212" y="4718055"/>
            <a:ext cx="990600" cy="5414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1187708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totalSecs = sec1 + sec2 + sec3;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mins = 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(totalSecs &gt; 59)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totalSecs = totalSecs - 60;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totalSecs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totalSecs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totalSecs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4466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4207" y="5338363"/>
            <a:ext cx="28956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35F4F73E-A0AC-4BE6-9C5E-4886A178FFF2}"/>
              </a:ext>
            </a:extLst>
          </p:cNvPr>
          <p:cNvSpPr/>
          <p:nvPr/>
        </p:nvSpPr>
        <p:spPr>
          <a:xfrm>
            <a:off x="1763208" y="545266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447800"/>
            <a:ext cx="10363200" cy="4047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destMetric = Console.ReadLine().ToLower();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metrics: mm, cm, ft,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yd…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= size * 3.2808399;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metrics: mm, cm, ft,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yd…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E1FA2-4AA7-4F88-A327-735A95257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20" y="1600200"/>
            <a:ext cx="3058385" cy="30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програмата, което ни позволява да следим процеса </a:t>
            </a:r>
            <a:r>
              <a:rPr lang="bg-BG" dirty="0" err="1"/>
              <a:t>постъпково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Това ни позволява да откриваме грешки (бъгове).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429000"/>
            <a:ext cx="6714677" cy="28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-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Можем да създаваме</a:t>
            </a:r>
            <a:r>
              <a:rPr lang="en-US" dirty="0"/>
              <a:t> </a:t>
            </a:r>
            <a:r>
              <a:rPr lang="bg-BG" dirty="0"/>
              <a:t>стопери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r>
              <a:rPr lang="bg-BG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Живот на 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Серия от проверки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 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2012" y="1913121"/>
            <a:ext cx="27609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D061E0D-8FEC-484B-81DD-F3F23EAEE5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07" y="4345492"/>
            <a:ext cx="2940312" cy="1803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524000"/>
            <a:ext cx="1332616" cy="164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47" y="13075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69" y="2895600"/>
            <a:ext cx="2488575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933490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2043" y="2829120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8179" y="335234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8377" y="384604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8575" y="433975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00087" y="4803948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6881" y="525014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190521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754694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605566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2812" y="398207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9612" y="140890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3949" y="2360604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9612" y="235107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0749" y="321058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THEN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412" y="3210580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6412" y="416228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0749" y="416228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END</a:t>
            </a:r>
          </a:p>
        </p:txBody>
      </p:sp>
      <p:cxnSp>
        <p:nvCxnSpPr>
          <p:cNvPr id="16" name="Elbow Connector 15"/>
          <p:cNvCxnSpPr>
            <a:stCxn id="8" idx="2"/>
            <a:endCxn id="9" idx="0"/>
          </p:cNvCxnSpPr>
          <p:nvPr/>
        </p:nvCxnSpPr>
        <p:spPr>
          <a:xfrm rot="16200000" flipH="1">
            <a:off x="5484320" y="570209"/>
            <a:ext cx="610585" cy="1066800"/>
          </a:xfrm>
          <a:prstGeom prst="bentConnector3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  <a:endCxn id="11" idx="0"/>
          </p:cNvCxnSpPr>
          <p:nvPr/>
        </p:nvCxnSpPr>
        <p:spPr>
          <a:xfrm>
            <a:off x="6323012" y="1809012"/>
            <a:ext cx="0" cy="54205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0" idx="0"/>
          </p:cNvCxnSpPr>
          <p:nvPr/>
        </p:nvCxnSpPr>
        <p:spPr>
          <a:xfrm>
            <a:off x="4189412" y="1809012"/>
            <a:ext cx="7937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3" idx="0"/>
          </p:cNvCxnSpPr>
          <p:nvPr/>
        </p:nvCxnSpPr>
        <p:spPr>
          <a:xfrm rot="16200000" flipH="1">
            <a:off x="6626712" y="2447480"/>
            <a:ext cx="459400" cy="106680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2" idx="0"/>
          </p:cNvCxnSpPr>
          <p:nvPr/>
        </p:nvCxnSpPr>
        <p:spPr>
          <a:xfrm rot="5400000">
            <a:off x="5563881" y="2451449"/>
            <a:ext cx="459400" cy="1058863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2"/>
            <a:endCxn id="15" idx="0"/>
          </p:cNvCxnSpPr>
          <p:nvPr/>
        </p:nvCxnSpPr>
        <p:spPr>
          <a:xfrm>
            <a:off x="5264149" y="3610690"/>
            <a:ext cx="0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4" idx="0"/>
          </p:cNvCxnSpPr>
          <p:nvPr/>
        </p:nvCxnSpPr>
        <p:spPr>
          <a:xfrm>
            <a:off x="7389812" y="3610690"/>
            <a:ext cx="0" cy="55159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6012" y="1408902"/>
            <a:ext cx="10668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THEN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417520" y="570209"/>
            <a:ext cx="610585" cy="106680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r>
              <a:rPr lang="en-US" sz="3200" dirty="0"/>
              <a:t>.</a:t>
            </a:r>
          </a:p>
          <a:p>
            <a:pPr lvl="1"/>
            <a:r>
              <a:rPr lang="bg-BG" sz="3000" dirty="0"/>
              <a:t>Пример: Въвеждаме оценка и проверяваме дали е отлична (≥</a:t>
            </a:r>
            <a:r>
              <a:rPr lang="en-US" sz="3000" dirty="0"/>
              <a:t>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9829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не: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/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96774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1795</Words>
  <Application>Microsoft Office PowerPoint</Application>
  <PresentationFormat>Custom</PresentationFormat>
  <Paragraphs>399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–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2018-04-23T16:47:58Z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