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</p:sldMasterIdLst>
  <p:notesMasterIdLst>
    <p:notesMasterId r:id="rId16"/>
  </p:notesMasterIdLst>
  <p:handoutMasterIdLst>
    <p:handoutMasterId r:id="rId17"/>
  </p:handoutMasterIdLst>
  <p:sldIdLst>
    <p:sldId id="394" r:id="rId4"/>
    <p:sldId id="456" r:id="rId5"/>
    <p:sldId id="463" r:id="rId6"/>
    <p:sldId id="464" r:id="rId7"/>
    <p:sldId id="461" r:id="rId8"/>
    <p:sldId id="437" r:id="rId9"/>
    <p:sldId id="455" r:id="rId10"/>
    <p:sldId id="462" r:id="rId11"/>
    <p:sldId id="439" r:id="rId12"/>
    <p:sldId id="444" r:id="rId13"/>
    <p:sldId id="465" r:id="rId14"/>
    <p:sldId id="46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61" d="100"/>
          <a:sy n="61" d="100"/>
        </p:scale>
        <p:origin x="852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2-20T20:20:37.693" idx="1">
    <p:pos x="2796" y="1188"/>
    <p:text>Да се провери дали това е правилния линк!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8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telenor.b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igital.softuni.bg/" TargetMode="External"/><Relationship Id="rId4" Type="http://schemas.openxmlformats.org/officeDocument/2006/relationships/hyperlink" Target="https://softuni.bg/trainings/opencour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.softuni.bg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kids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85800"/>
            <a:ext cx="7839541" cy="1171552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професия и работа за хиляди млади хора</a:t>
            </a:r>
          </a:p>
        </p:txBody>
      </p:sp>
      <p:pic>
        <p:nvPicPr>
          <p:cNvPr id="17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72CD482-1A9B-47FC-A1B8-27DCA37F8B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-6393" r="-2136" b="-6393"/>
          <a:stretch/>
        </p:blipFill>
        <p:spPr>
          <a:xfrm>
            <a:off x="3926984" y="3810000"/>
            <a:ext cx="7391884" cy="2334065"/>
          </a:xfrm>
          <a:prstGeom prst="roundRect">
            <a:avLst>
              <a:gd name="adj" fmla="val 186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9194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4D2AAC-6666-4E4D-B3EA-9689A3313DB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pb-april</a:t>
            </a:r>
            <a:endParaRPr lang="bg-BG" sz="11500" b="1" dirty="0"/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A220D3-794D-4517-934F-4A760C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1881425" y="5124271"/>
            <a:ext cx="811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endParaRPr lang="en-US" sz="3600" b="1" dirty="0"/>
          </a:p>
          <a:p>
            <a:pPr algn="ctr"/>
            <a:r>
              <a:rPr lang="bg-BG" sz="3600" b="1" dirty="0"/>
              <a:t>за хиляди млади хора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FA165AC-C9C2-4669-AD56-7D46392F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4" y="1466671"/>
            <a:ext cx="10813717" cy="33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E0D7D-44EE-49F8-86D9-35268472AC84}"/>
              </a:ext>
            </a:extLst>
          </p:cNvPr>
          <p:cNvGrpSpPr/>
          <p:nvPr/>
        </p:nvGrpSpPr>
        <p:grpSpPr>
          <a:xfrm>
            <a:off x="608012" y="1701463"/>
            <a:ext cx="10896600" cy="1416653"/>
            <a:chOff x="608012" y="1701463"/>
            <a:chExt cx="10896600" cy="1416653"/>
          </a:xfrm>
        </p:grpSpPr>
        <p:sp>
          <p:nvSpPr>
            <p:cNvPr id="5" name="Rounded Rectangle 8">
              <a:hlinkClick r:id="rId2"/>
            </p:cNvPr>
            <p:cNvSpPr/>
            <p:nvPr/>
          </p:nvSpPr>
          <p:spPr>
            <a:xfrm>
              <a:off x="608012" y="1701463"/>
              <a:ext cx="10896600" cy="14166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Софтуерно инженерство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(интензивна 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2-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годишна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2" name="Picture 11" descr="A picture containing clipart&#10;&#10;Description generated with high confidence">
              <a:hlinkClick r:id="rId2"/>
              <a:extLst>
                <a:ext uri="{FF2B5EF4-FFF2-40B4-BE49-F238E27FC236}">
                  <a16:creationId xmlns:a16="http://schemas.microsoft.com/office/drawing/2014/main" id="{4B1E8EBC-34CA-4C36-A2D7-FDCF5063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16" y="1943148"/>
              <a:ext cx="3262696" cy="95245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0E9C5-61D9-46C1-B40F-950ABCCEF4F3}"/>
              </a:ext>
            </a:extLst>
          </p:cNvPr>
          <p:cNvGrpSpPr/>
          <p:nvPr/>
        </p:nvGrpSpPr>
        <p:grpSpPr>
          <a:xfrm>
            <a:off x="611340" y="3688033"/>
            <a:ext cx="5025872" cy="2255567"/>
            <a:chOff x="6286068" y="884846"/>
            <a:chExt cx="5025872" cy="2255567"/>
          </a:xfrm>
        </p:grpSpPr>
        <p:sp>
          <p:nvSpPr>
            <p:cNvPr id="19" name="Rounded Rectangle 8">
              <a:hlinkClick r:id="rId4"/>
            </p:cNvPr>
            <p:cNvSpPr/>
            <p:nvPr/>
          </p:nvSpPr>
          <p:spPr>
            <a:xfrm>
              <a:off x="6286068" y="884846"/>
              <a:ext cx="5025872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Отворени курсове</a:t>
              </a:r>
              <a:endParaRPr lang="en-US" sz="4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(технологии,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UX, 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хардуер, …)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7" name="Picture 26" descr="A picture containing clipart&#10;&#10;Description generated with high confidence">
              <a:hlinkClick r:id="rId4"/>
              <a:extLst>
                <a:ext uri="{FF2B5EF4-FFF2-40B4-BE49-F238E27FC236}">
                  <a16:creationId xmlns:a16="http://schemas.microsoft.com/office/drawing/2014/main" id="{FEC2D54C-2660-4579-BFFC-7B4E1F6EE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082" y="1145818"/>
              <a:ext cx="2489843" cy="7268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B0E26-1D84-4D69-9EF4-1620C8172F2E}"/>
              </a:ext>
            </a:extLst>
          </p:cNvPr>
          <p:cNvGrpSpPr/>
          <p:nvPr/>
        </p:nvGrpSpPr>
        <p:grpSpPr>
          <a:xfrm>
            <a:off x="6246812" y="3685574"/>
            <a:ext cx="5257800" cy="2255567"/>
            <a:chOff x="608012" y="2960717"/>
            <a:chExt cx="5257800" cy="2255567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2960717"/>
              <a:ext cx="5257800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7-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7" name="Picture 16">
              <a:hlinkClick r:id="rId5"/>
              <a:extLst>
                <a:ext uri="{FF2B5EF4-FFF2-40B4-BE49-F238E27FC236}">
                  <a16:creationId xmlns:a16="http://schemas.microsoft.com/office/drawing/2014/main" id="{C79F49B6-695F-4B52-B81F-3697058C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24148"/>
              <a:ext cx="2165550" cy="714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3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08012" y="4600409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5942012" y="1663006"/>
            <a:ext cx="5565855" cy="2255567"/>
            <a:chOff x="5978013" y="2960718"/>
            <a:chExt cx="5565855" cy="2255567"/>
          </a:xfrm>
        </p:grpSpPr>
        <p:sp>
          <p:nvSpPr>
            <p:cNvPr id="23" name="Rounded Rectangle 8">
              <a:hlinkClick r:id="rId4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5978013" y="2960718"/>
              <a:ext cx="5565855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(учене чрез игра за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6 клас)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4" name="Picture 23">
              <a:hlinkClick r:id="rId4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029" y="3227255"/>
              <a:ext cx="2115384" cy="7374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608012" y="1598473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6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Дизайн и крейтив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6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2" y="1843999"/>
              <a:ext cx="2270900" cy="72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/>
              <a:t>практически курса</a:t>
            </a:r>
            <a:r>
              <a:rPr lang="en-US" dirty="0"/>
              <a:t>, 20+ </a:t>
            </a:r>
            <a:r>
              <a:rPr lang="bg-BG" dirty="0"/>
              <a:t>изпита</a:t>
            </a:r>
            <a:r>
              <a:rPr lang="en-US" dirty="0"/>
              <a:t>, 15+ </a:t>
            </a:r>
            <a:r>
              <a:rPr lang="bg-BG" dirty="0"/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Бакалавърска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2 </a:t>
            </a:r>
            <a:r>
              <a:rPr lang="bg-BG" dirty="0"/>
              <a:t>години</a:t>
            </a:r>
            <a:r>
              <a:rPr lang="en-US" dirty="0"/>
              <a:t> @ </a:t>
            </a:r>
            <a:r>
              <a:rPr lang="bg-BG" noProof="1"/>
              <a:t>СофтУни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+ 1-2 </a:t>
            </a:r>
            <a:r>
              <a:rPr lang="bg-BG" dirty="0"/>
              <a:t>години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обучение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bg-BG" dirty="0"/>
              <a:t> – кариерен център (5.00+ резултат)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/>
              <a:t> </a:t>
            </a:r>
            <a:r>
              <a:rPr lang="bg-BG" dirty="0"/>
              <a:t>– всеки месец нов курс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0" y="3889396"/>
            <a:ext cx="2126821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 Module</a:t>
            </a:r>
            <a:endParaRPr lang="bg-BG" sz="2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1680" y="33528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JS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007" y="1162044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07" y="3472266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04412" y="3962400"/>
            <a:ext cx="15616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Избор на</a:t>
            </a:r>
            <a:br>
              <a:rPr lang="bg-BG" sz="2600" dirty="0">
                <a:solidFill>
                  <a:prstClr val="white"/>
                </a:solidFill>
              </a:rPr>
            </a:br>
            <a:r>
              <a:rPr lang="bg-BG" sz="2600" dirty="0">
                <a:solidFill>
                  <a:prstClr val="white"/>
                </a:solidFill>
              </a:rPr>
              <a:t>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800" dirty="0">
                <a:solidFill>
                  <a:prstClr val="black"/>
                </a:solidFill>
              </a:rPr>
              <a:t>Професионални модули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861" y="5515527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01114" y="140090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1114" y="5638800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04508" y="1055134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715577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Програмиране за начинаещи</a:t>
            </a: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39" grpId="0" animBg="1"/>
      <p:bldP spid="48" grpId="0" animBg="1"/>
      <p:bldP spid="49" grpId="0" animBg="1"/>
      <p:bldP spid="50" grpId="0" animBg="1"/>
      <p:bldP spid="55" grpId="0"/>
      <p:bldP spid="56" grpId="0"/>
      <p:bldP spid="76" grpId="0"/>
      <p:bldP spid="81" grpId="0" animBg="1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Професии</a:t>
            </a:r>
            <a:r>
              <a:rPr lang="en-US" dirty="0"/>
              <a:t> @ </a:t>
            </a:r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286" y="3266996"/>
            <a:ext cx="2390622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80" y="3266997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852" y="1392384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0852" y="2679662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2834" y="3966940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JS Web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40852" y="5221808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6580" y="4021075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8828" y="1392384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8828" y="2679662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73148" y="1392384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73148" y="2679662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834" y="5221808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Web</a:t>
            </a:r>
          </a:p>
          <a:p>
            <a:r>
              <a:rPr lang="en-US"/>
              <a:t>Basics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2092" y="6145706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193052" y="1635556"/>
            <a:ext cx="1297302" cy="1485100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Bent 27"/>
          <p:cNvSpPr/>
          <p:nvPr/>
        </p:nvSpPr>
        <p:spPr>
          <a:xfrm flipV="1">
            <a:off x="4193051" y="4418460"/>
            <a:ext cx="1297303" cy="1548328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37236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563084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37236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563084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368788" y="431088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368788" y="556855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3003430" y="3610105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43219" y="329675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169872" y="3997395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26580" y="5221808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06788" y="556575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282092" y="5710879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597060" y="429447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50580" y="3966940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88803" y="1392384"/>
            <a:ext cx="950621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278740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788803" y="2686950"/>
            <a:ext cx="950621" cy="983730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278740" y="3030057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11596"/>
            <a:ext cx="11768223" cy="57308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Диплома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/>
              <a:t>(бакалавърска степен)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От </a:t>
            </a:r>
            <a:r>
              <a:rPr lang="bg-BG" dirty="0">
                <a:hlinkClick r:id="rId2"/>
              </a:rPr>
              <a:t>университети-партньори</a:t>
            </a:r>
            <a:r>
              <a:rPr lang="bg-BG" dirty="0"/>
              <a:t> (МТМ колеж, ВСУ, БСУ, ВУТП)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2 години @ </a:t>
            </a:r>
            <a:r>
              <a:rPr lang="bg-BG" noProof="1"/>
              <a:t>СофтУни</a:t>
            </a:r>
            <a:r>
              <a:rPr lang="bg-BG" dirty="0"/>
              <a:t> + 1-2 години @ университет-партньор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BC7FC-F75F-4DB8-8517-B3AA098ED2DE}"/>
              </a:ext>
            </a:extLst>
          </p:cNvPr>
          <p:cNvSpPr/>
          <p:nvPr/>
        </p:nvSpPr>
        <p:spPr>
          <a:xfrm>
            <a:off x="8442212" y="1471716"/>
            <a:ext cx="31242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/>
            <a:r>
              <a:rPr lang="bg-BG" dirty="0">
                <a:solidFill>
                  <a:schemeClr val="dk1"/>
                </a:solidFill>
              </a:rPr>
              <a:t>Всеки курс в СофтУни</a:t>
            </a:r>
            <a:br>
              <a:rPr lang="bg-BG" dirty="0">
                <a:solidFill>
                  <a:schemeClr val="dk1"/>
                </a:solidFill>
              </a:rPr>
            </a:br>
            <a:r>
              <a:rPr lang="bg-BG" dirty="0">
                <a:solidFill>
                  <a:schemeClr val="dk1"/>
                </a:solidFill>
              </a:rPr>
              <a:t>дава няколко кредита</a:t>
            </a:r>
          </a:p>
          <a:p>
            <a:pPr algn="ctr"/>
            <a:endParaRPr lang="bg-BG" dirty="0">
              <a:solidFill>
                <a:schemeClr val="dk1"/>
              </a:solidFill>
            </a:endParaRPr>
          </a:p>
          <a:p>
            <a:pPr algn="ctr"/>
            <a:r>
              <a:rPr lang="bg-BG" dirty="0">
                <a:solidFill>
                  <a:schemeClr val="dk1"/>
                </a:solidFill>
              </a:rPr>
              <a:t>Зависи от трудността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и обхвата на курса и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от оценката накрая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Custom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Софтуерен университет</vt:lpstr>
      <vt:lpstr>Имате въпроси?</vt:lpstr>
      <vt:lpstr>СофтУни</vt:lpstr>
      <vt:lpstr>Направления в СофтУни</vt:lpstr>
      <vt:lpstr>Направления в СофтУни</vt:lpstr>
      <vt:lpstr>Добре дошли в СофтУни</vt:lpstr>
      <vt:lpstr>Учебен план</vt:lpstr>
      <vt:lpstr>Професии @ СофтУни</vt:lpstr>
      <vt:lpstr>Дипломи и сертификати</vt:lpstr>
      <vt:lpstr>Работа за завършилите</vt:lpstr>
      <vt:lpstr>Софтуерен университет (СофтУни)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Основи на програмирането с C++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2018-04-13T10:42:04Z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