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8"/>
  </p:notesMasterIdLst>
  <p:handoutMasterIdLst>
    <p:handoutMasterId r:id="rId39"/>
  </p:handoutMasterIdLst>
  <p:sldIdLst>
    <p:sldId id="274" r:id="rId4"/>
    <p:sldId id="446" r:id="rId5"/>
    <p:sldId id="276" r:id="rId6"/>
    <p:sldId id="451" r:id="rId7"/>
    <p:sldId id="419" r:id="rId8"/>
    <p:sldId id="420" r:id="rId9"/>
    <p:sldId id="461" r:id="rId10"/>
    <p:sldId id="460" r:id="rId11"/>
    <p:sldId id="415" r:id="rId12"/>
    <p:sldId id="395" r:id="rId13"/>
    <p:sldId id="417" r:id="rId14"/>
    <p:sldId id="462" r:id="rId15"/>
    <p:sldId id="456" r:id="rId16"/>
    <p:sldId id="457" r:id="rId17"/>
    <p:sldId id="426" r:id="rId18"/>
    <p:sldId id="428" r:id="rId19"/>
    <p:sldId id="425" r:id="rId20"/>
    <p:sldId id="463" r:id="rId21"/>
    <p:sldId id="440" r:id="rId22"/>
    <p:sldId id="439" r:id="rId23"/>
    <p:sldId id="421" r:id="rId24"/>
    <p:sldId id="454" r:id="rId25"/>
    <p:sldId id="423" r:id="rId26"/>
    <p:sldId id="453" r:id="rId27"/>
    <p:sldId id="447" r:id="rId28"/>
    <p:sldId id="441" r:id="rId29"/>
    <p:sldId id="431" r:id="rId30"/>
    <p:sldId id="449" r:id="rId31"/>
    <p:sldId id="429" r:id="rId32"/>
    <p:sldId id="450" r:id="rId33"/>
    <p:sldId id="349" r:id="rId34"/>
    <p:sldId id="458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5AECA080-1CC6-435F-8E7E-FF13724C1945}">
          <p14:sldIdLst>
            <p14:sldId id="451"/>
            <p14:sldId id="419"/>
            <p14:sldId id="420"/>
          </p14:sldIdLst>
        </p14:section>
        <p14:section name="Четене на потребителски вход" id="{B71512FD-6C8D-4F0E-A3A1-A4356E95118E}">
          <p14:sldIdLst>
            <p14:sldId id="461"/>
            <p14:sldId id="460"/>
            <p14:sldId id="415"/>
            <p14:sldId id="395"/>
            <p14:sldId id="417"/>
          </p14:sldIdLst>
        </p14:section>
        <p14:section name="Прости операции" id="{B64CAFB2-9F31-4569-B9A4-9BE158680A48}">
          <p14:sldIdLst>
            <p14:sldId id="462"/>
            <p14:sldId id="456"/>
            <p14:sldId id="457"/>
            <p14:sldId id="426"/>
            <p14:sldId id="428"/>
            <p14:sldId id="425"/>
            <p14:sldId id="463"/>
            <p14:sldId id="440"/>
            <p14:sldId id="439"/>
            <p14:sldId id="421"/>
          </p14:sldIdLst>
        </p14:section>
        <p14:section name="Печатане на екрана" id="{586D64DA-A092-4901-8495-14050A9DD9AC}">
          <p14:sldIdLst>
            <p14:sldId id="454"/>
            <p14:sldId id="423"/>
            <p14:sldId id="453"/>
            <p14:sldId id="447"/>
            <p14:sldId id="441"/>
            <p14:sldId id="431"/>
            <p14:sldId id="449"/>
            <p14:sldId id="429"/>
            <p14:sldId id="450"/>
          </p14:sldIdLst>
        </p14:section>
        <p14:section name="Печатане на екрана" id="{4161CB0E-561C-474C-A29B-9055503315DB}">
          <p14:sldIdLst/>
        </p14:section>
        <p14:section name="Обобщение" id="{E8E89E94-E30E-41AC-AE57-78FE94567DF2}">
          <p14:sldIdLst>
            <p14:sldId id="349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7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1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13493" y="2237376"/>
            <a:ext cx="2614434" cy="26980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41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23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0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23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Practice/Index/151#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ru-RU" dirty="0" err="1"/>
              <a:t>конзола</a:t>
            </a:r>
            <a:r>
              <a:rPr lang="ru-RU" dirty="0"/>
              <a:t>, </a:t>
            </a:r>
            <a:r>
              <a:rPr lang="ru-RU" dirty="0" err="1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91" y="4012164"/>
            <a:ext cx="2093517" cy="22669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73058" y="3426861"/>
            <a:ext cx="4593342" cy="3253946"/>
            <a:chOff x="7096580" y="3375454"/>
            <a:chExt cx="4593342" cy="32539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12" y="3375454"/>
              <a:ext cx="2242710" cy="3034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80" y="4173466"/>
              <a:ext cx="2884032" cy="2455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</a:t>
            </a:r>
            <a:r>
              <a:rPr lang="bg-BG"/>
              <a:t>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2672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22052"/>
            <a:ext cx="80010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3365881"/>
            <a:ext cx="1828800" cy="540149"/>
            <a:chOff x="736384" y="4800599"/>
            <a:chExt cx="3032427" cy="54014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75012" y="3352800"/>
            <a:ext cx="1828800" cy="566309"/>
            <a:chOff x="736384" y="4800599"/>
            <a:chExt cx="3308102" cy="56630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518903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429339"/>
            <a:ext cx="9753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5309" y="1780640"/>
            <a:ext cx="9748703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6612" y="3498451"/>
            <a:ext cx="2385191" cy="540149"/>
            <a:chOff x="736384" y="4800599"/>
            <a:chExt cx="3032427" cy="540149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7.62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37816" y="3487493"/>
            <a:ext cx="2448217" cy="540149"/>
            <a:chOff x="736384" y="4800599"/>
            <a:chExt cx="3032427" cy="540149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7521">
            <a:off x="2346296" y="2207013"/>
            <a:ext cx="2183403" cy="2183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1" y="1120966"/>
            <a:ext cx="3222114" cy="32221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074622" y="1773371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 се </a:t>
            </a:r>
            <a:r>
              <a:rPr lang="ru-RU" sz="3200" dirty="0" err="1"/>
              <a:t>напише</a:t>
            </a:r>
            <a:r>
              <a:rPr lang="ru-RU" sz="3200" dirty="0"/>
              <a:t> </a:t>
            </a:r>
            <a:r>
              <a:rPr lang="ru-RU" sz="3200" dirty="0" err="1"/>
              <a:t>програма</a:t>
            </a:r>
            <a:r>
              <a:rPr lang="ru-RU" sz="3200" dirty="0"/>
              <a:t>, </a:t>
            </a:r>
            <a:r>
              <a:rPr lang="ru-RU" sz="3200" dirty="0" err="1"/>
              <a:t>която</a:t>
            </a:r>
            <a:r>
              <a:rPr lang="ru-RU" sz="3200" dirty="0"/>
              <a:t>:</a:t>
            </a:r>
          </a:p>
          <a:p>
            <a:pPr lvl="1"/>
            <a:r>
              <a:rPr lang="ru-RU" sz="3000" dirty="0"/>
              <a:t>Чете от </a:t>
            </a:r>
            <a:r>
              <a:rPr lang="ru-RU" sz="3000" dirty="0" err="1"/>
              <a:t>конзолата</a:t>
            </a:r>
            <a:r>
              <a:rPr lang="en-US" sz="3000" dirty="0"/>
              <a:t> </a:t>
            </a:r>
            <a:r>
              <a:rPr lang="ru-RU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име</a:t>
            </a:r>
            <a:r>
              <a:rPr lang="ru-RU" sz="3000" dirty="0"/>
              <a:t> на </a:t>
            </a:r>
            <a:r>
              <a:rPr lang="ru-RU" sz="3000" dirty="0" err="1"/>
              <a:t>човек</a:t>
            </a:r>
            <a:r>
              <a:rPr lang="ru-RU" sz="3000" dirty="0"/>
              <a:t>, </a:t>
            </a:r>
            <a:r>
              <a:rPr lang="ru-RU" sz="3000" dirty="0" err="1"/>
              <a:t>въведено</a:t>
            </a:r>
            <a:r>
              <a:rPr lang="ru-RU" sz="3000" dirty="0"/>
              <a:t> от потребителя</a:t>
            </a:r>
          </a:p>
          <a:p>
            <a:pPr lvl="1"/>
            <a:r>
              <a:rPr lang="ru-RU" sz="3000" dirty="0" err="1"/>
              <a:t>Отпечатва</a:t>
            </a:r>
            <a:r>
              <a:rPr lang="ru-RU" sz="3000" dirty="0"/>
              <a:t> 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&lt;name&gt;!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dirty="0"/>
              <a:t>, където </a:t>
            </a:r>
            <a:r>
              <a:rPr lang="en-US" sz="3000" dirty="0"/>
              <a:t>&lt;name&gt; </a:t>
            </a:r>
            <a:r>
              <a:rPr lang="ru-RU" sz="3000" dirty="0"/>
              <a:t>е </a:t>
            </a:r>
            <a:r>
              <a:rPr lang="bg-BG" sz="3000" dirty="0"/>
              <a:t>въведеното</a:t>
            </a:r>
            <a:r>
              <a:rPr lang="ru-RU" sz="3000" dirty="0"/>
              <a:t> </a:t>
            </a:r>
            <a:r>
              <a:rPr lang="bg-BG" sz="3000" dirty="0"/>
              <a:t>преди</a:t>
            </a:r>
            <a:r>
              <a:rPr lang="ru-RU" sz="3000" dirty="0"/>
              <a:t> </a:t>
            </a:r>
            <a:r>
              <a:rPr lang="ru-RU" sz="3000" dirty="0" err="1"/>
              <a:t>това</a:t>
            </a:r>
            <a:r>
              <a:rPr lang="ru-RU" sz="3000" dirty="0"/>
              <a:t> </a:t>
            </a:r>
            <a:r>
              <a:rPr lang="ru-RU" sz="3000" dirty="0" err="1"/>
              <a:t>име</a:t>
            </a:r>
            <a:endParaRPr lang="ru-RU" sz="3000" dirty="0"/>
          </a:p>
          <a:p>
            <a:r>
              <a:rPr lang="ru-RU" sz="3200" dirty="0"/>
              <a:t>Примерен вход и </a:t>
            </a:r>
            <a:r>
              <a:rPr lang="ru-RU" sz="3200" dirty="0" err="1"/>
              <a:t>изход</a:t>
            </a:r>
            <a:r>
              <a:rPr lang="ru-RU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3427412" y="4513871"/>
            <a:ext cx="5314807" cy="579390"/>
            <a:chOff x="736383" y="4787519"/>
            <a:chExt cx="5100338" cy="5793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3" y="4800600"/>
              <a:ext cx="1368536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74938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3104517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Petar!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3408219" y="5391469"/>
            <a:ext cx="5334000" cy="579391"/>
            <a:chOff x="736384" y="4800599"/>
            <a:chExt cx="4588309" cy="5401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Viktor</a:t>
              </a:r>
            </a:p>
          </p:txBody>
        </p:sp>
        <p:sp>
          <p:nvSpPr>
            <p:cNvPr id="20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132012" y="4911010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78280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</a:t>
            </a:r>
            <a:r>
              <a:rPr lang="en-US" dirty="0"/>
              <a:t>–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8012" y="1151498"/>
            <a:ext cx="7466054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719" y="6027003"/>
            <a:ext cx="10538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https://judge.softuni.bg/Contests/Practice/Index/151#2</a:t>
            </a:r>
            <a:endParaRPr lang="en-US" dirty="0"/>
          </a:p>
          <a:p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1984055"/>
            <a:ext cx="2132054" cy="1363407"/>
          </a:xfrm>
          <a:prstGeom prst="wedgeRoundRectCallout">
            <a:avLst>
              <a:gd name="adj1" fmla="val -56269"/>
              <a:gd name="adj2" fmla="val -377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3772358" y="3164349"/>
            <a:ext cx="1503339" cy="16167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957933"/>
            <a:ext cx="3554606" cy="1259990"/>
          </a:xfrm>
          <a:prstGeom prst="rect">
            <a:avLst/>
          </a:prstGeom>
          <a:ln>
            <a:solidFill>
              <a:srgbClr val="FDFFFF"/>
            </a:solidFill>
          </a:ln>
        </p:spPr>
      </p:pic>
    </p:spTree>
    <p:extLst>
      <p:ext uri="{BB962C8B-B14F-4D97-AF65-F5344CB8AC3E}">
        <p14:creationId xmlns:p14="http://schemas.microsoft.com/office/powerpoint/2010/main" val="3283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89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02" y="2278466"/>
            <a:ext cx="4507622" cy="897528"/>
          </a:xfrm>
          <a:prstGeom prst="wedgeRoundRectCallout">
            <a:avLst>
              <a:gd name="adj1" fmla="val -55503"/>
              <a:gd name="adj2" fmla="val 489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7212" y="36746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57358" y="5828676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48768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769620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813" y="280981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566462" y="862555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1932102"/>
            <a:ext cx="56403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2510" y="279225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5212" y="474103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52547" y="519500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2547" y="5646887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b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odd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error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0012" y="359158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237" y="487675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54567" y="5304606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– 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четно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1391" y="572314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012" y="2398693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42012" y="2827099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25142" y="5601549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2105" y="519120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96" y="4757556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pb</a:t>
            </a:r>
            <a:r>
              <a:rPr lang="en-US" sz="11500" b="1" smtClean="0"/>
              <a:t>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781404" y="1720003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59">
            <a:off x="5384421" y="3056016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0C7B0B-0195-4185-BE61-084D7462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270702"/>
            <a:ext cx="2514598" cy="272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9812" y="2175995"/>
            <a:ext cx="2515911" cy="2724372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76400"/>
            <a:ext cx="1143001" cy="754816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170" y="2552770"/>
            <a:ext cx="1253901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3936298"/>
            <a:ext cx="4343400" cy="937287"/>
          </a:xfrm>
          <a:prstGeom prst="wedgeRoundRectCallout">
            <a:avLst>
              <a:gd name="adj1" fmla="val -56246"/>
              <a:gd name="adj2" fmla="val 37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третия аргумент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интерполация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(2)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{firstName} {lastName}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874" y="3086628"/>
            <a:ext cx="3122613" cy="1699340"/>
          </a:xfrm>
          <a:prstGeom prst="wedgeRoundRectCallout">
            <a:avLst>
              <a:gd name="adj1" fmla="val -55693"/>
              <a:gd name="adj2" fmla="val 427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се замества със стойността на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съответната променлива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6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" y="5181600"/>
            <a:ext cx="108204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37" y="4363961"/>
            <a:ext cx="3686188" cy="868618"/>
          </a:xfrm>
          <a:prstGeom prst="wedgeRoundRectCallout">
            <a:avLst>
              <a:gd name="adj1" fmla="val -53315"/>
              <a:gd name="adj2" fmla="val 495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цифри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2362200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12" y="2540865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889997" y="3936515"/>
            <a:ext cx="7748008" cy="1040285"/>
            <a:chOff x="736384" y="4800599"/>
            <a:chExt cx="7748008" cy="104028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12.5663706143592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9997" y="5235091"/>
            <a:ext cx="7748008" cy="1040285"/>
            <a:chOff x="736384" y="4800599"/>
            <a:chExt cx="7748008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452.38934211693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75.398223686155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F271F7D-B51B-4290-A330-C4FE73E7F13B}"/>
              </a:ext>
            </a:extLst>
          </p:cNvPr>
          <p:cNvGrpSpPr/>
          <p:nvPr/>
        </p:nvGrpSpPr>
        <p:grpSpPr>
          <a:xfrm>
            <a:off x="9316124" y="3900316"/>
            <a:ext cx="2344381" cy="2163887"/>
            <a:chOff x="9316124" y="3900316"/>
            <a:chExt cx="2344381" cy="2163887"/>
          </a:xfrm>
        </p:grpSpPr>
        <p:sp>
          <p:nvSpPr>
            <p:cNvPr id="21" name="Текстово поле 20">
              <a:extLst>
                <a:ext uri="{FF2B5EF4-FFF2-40B4-BE49-F238E27FC236}">
                  <a16:creationId xmlns:a16="http://schemas.microsoft.com/office/drawing/2014/main" xmlns="" id="{8C555B23-8978-4B33-ACE2-03FF6180275C}"/>
                </a:ext>
              </a:extLst>
            </p:cNvPr>
            <p:cNvSpPr txBox="1"/>
            <p:nvPr/>
          </p:nvSpPr>
          <p:spPr>
            <a:xfrm>
              <a:off x="11285081" y="3900316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7953CCB-55D3-4D07-8C1C-3042E9E94D38}"/>
                </a:ext>
              </a:extLst>
            </p:cNvPr>
            <p:cNvGrpSpPr/>
            <p:nvPr/>
          </p:nvGrpSpPr>
          <p:grpSpPr>
            <a:xfrm>
              <a:off x="9316124" y="3900319"/>
              <a:ext cx="2250288" cy="2163884"/>
              <a:chOff x="9316124" y="3900319"/>
              <a:chExt cx="2250288" cy="216388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xmlns="" id="{E5EFC7A7-0540-444C-8BD2-0127C17982F4}"/>
                  </a:ext>
                </a:extLst>
              </p:cNvPr>
              <p:cNvSpPr/>
              <p:nvPr/>
            </p:nvSpPr>
            <p:spPr>
              <a:xfrm>
                <a:off x="9316124" y="3900319"/>
                <a:ext cx="2228822" cy="2163884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17" name="Право съединение 16">
                <a:extLst>
                  <a:ext uri="{FF2B5EF4-FFF2-40B4-BE49-F238E27FC236}">
                    <a16:creationId xmlns:a16="http://schemas.microsoft.com/office/drawing/2014/main" xmlns="" id="{A647AC74-C043-403B-A3BD-1EFB7F4162D8}"/>
                  </a:ext>
                </a:extLst>
              </p:cNvPr>
              <p:cNvCxnSpPr>
                <a:cxnSpLocks/>
                <a:endCxn id="15" idx="5"/>
              </p:cNvCxnSpPr>
              <p:nvPr/>
            </p:nvCxnSpPr>
            <p:spPr>
              <a:xfrm>
                <a:off x="10430535" y="4976800"/>
                <a:ext cx="788008" cy="7705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аво съединение 19">
                <a:extLst>
                  <a:ext uri="{FF2B5EF4-FFF2-40B4-BE49-F238E27FC236}">
                    <a16:creationId xmlns:a16="http://schemas.microsoft.com/office/drawing/2014/main" xmlns="" id="{0D839D82-4BA2-455B-8B5A-03E2E302F584}"/>
                  </a:ext>
                </a:extLst>
              </p:cNvPr>
              <p:cNvCxnSpPr>
                <a:stCxn id="15" idx="2"/>
                <a:endCxn id="15" idx="6"/>
              </p:cNvCxnSpPr>
              <p:nvPr/>
            </p:nvCxnSpPr>
            <p:spPr>
              <a:xfrm>
                <a:off x="9316124" y="4982261"/>
                <a:ext cx="2228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Текстово поле 21">
                <a:extLst>
                  <a:ext uri="{FF2B5EF4-FFF2-40B4-BE49-F238E27FC236}">
                    <a16:creationId xmlns:a16="http://schemas.microsoft.com/office/drawing/2014/main" xmlns="" id="{8A9D24B9-5EB7-4DD6-9640-4E9F8E29DE80}"/>
                  </a:ext>
                </a:extLst>
              </p:cNvPr>
              <p:cNvSpPr txBox="1"/>
              <p:nvPr/>
            </p:nvSpPr>
            <p:spPr>
              <a:xfrm>
                <a:off x="10221941" y="4595767"/>
                <a:ext cx="1344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 (</a:t>
                </a:r>
                <a:r>
                  <a:rPr lang="bg-BG" sz="2000" dirty="0"/>
                  <a:t>център</a:t>
                </a:r>
                <a:r>
                  <a:rPr lang="en-US" sz="2000" dirty="0"/>
                  <a:t>)</a:t>
                </a:r>
              </a:p>
            </p:txBody>
          </p:sp>
          <p:sp>
            <p:nvSpPr>
              <p:cNvPr id="23" name="Текстово поле 22">
                <a:extLst>
                  <a:ext uri="{FF2B5EF4-FFF2-40B4-BE49-F238E27FC236}">
                    <a16:creationId xmlns:a16="http://schemas.microsoft.com/office/drawing/2014/main" xmlns="" id="{3F76447B-5070-4EAD-AEA3-A8EB8EA70079}"/>
                  </a:ext>
                </a:extLst>
              </p:cNvPr>
              <p:cNvSpPr txBox="1"/>
              <p:nvPr/>
            </p:nvSpPr>
            <p:spPr>
              <a:xfrm>
                <a:off x="10430535" y="5282854"/>
                <a:ext cx="380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</a:t>
                </a:r>
              </a:p>
            </p:txBody>
          </p:sp>
          <p:sp>
            <p:nvSpPr>
              <p:cNvPr id="24" name="Текстово поле 23">
                <a:extLst>
                  <a:ext uri="{FF2B5EF4-FFF2-40B4-BE49-F238E27FC236}">
                    <a16:creationId xmlns:a16="http://schemas.microsoft.com/office/drawing/2014/main" xmlns="" id="{655B208F-AF43-41DA-864F-D7EF10F9D1AD}"/>
                  </a:ext>
                </a:extLst>
              </p:cNvPr>
              <p:cNvSpPr txBox="1"/>
              <p:nvPr/>
            </p:nvSpPr>
            <p:spPr>
              <a:xfrm>
                <a:off x="9316124" y="4953735"/>
                <a:ext cx="982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= 2*R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447800"/>
            <a:ext cx="10515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perimeter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1476375"/>
            <a:ext cx="2667000" cy="2333625"/>
          </a:xfrm>
          <a:prstGeom prst="roundRect">
            <a:avLst>
              <a:gd name="adj" fmla="val 1388"/>
            </a:avLst>
          </a:prstGeom>
        </p:spPr>
      </p:pic>
      <p:grpSp>
        <p:nvGrpSpPr>
          <p:cNvPr id="6" name="Group 5"/>
          <p:cNvGrpSpPr/>
          <p:nvPr/>
        </p:nvGrpSpPr>
        <p:grpSpPr>
          <a:xfrm>
            <a:off x="1310592" y="3996284"/>
            <a:ext cx="4001480" cy="1988237"/>
            <a:chOff x="753023" y="4800600"/>
            <a:chExt cx="6194743" cy="19882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00600"/>
              <a:ext cx="1243228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22516" y="5274575"/>
              <a:ext cx="4425250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4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70612" y="3996286"/>
            <a:ext cx="4266678" cy="1988237"/>
            <a:chOff x="753023" y="4800600"/>
            <a:chExt cx="6605300" cy="198823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3023" y="4800600"/>
              <a:ext cx="1243228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-40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2515" y="5274575"/>
              <a:ext cx="4835808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240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0AD864-ABE6-4B8E-BC77-982C4BD67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8" y="3655504"/>
            <a:ext cx="2312015" cy="231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37A000-F94C-4A16-96C7-CDB562C1C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4650215"/>
            <a:ext cx="1600200" cy="1534385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262" y="1763903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AFD750-FF26-48BA-818F-AD382DCF4F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6917570" y="1566933"/>
            <a:ext cx="1657930" cy="1657930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</a:t>
            </a:r>
            <a:r>
              <a:rPr lang="bg-BG" dirty="0" smtClean="0"/>
              <a:t>екрана</a:t>
            </a:r>
            <a:endParaRPr lang="en-US" dirty="0" smtClean="0"/>
          </a:p>
          <a:p>
            <a:pPr lvl="1"/>
            <a:r>
              <a:rPr lang="bg-BG" dirty="0" smtClean="0"/>
              <a:t>Форматиране </a:t>
            </a:r>
            <a:r>
              <a:rPr lang="bg-BG" dirty="0"/>
              <a:t>на изход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752600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12" y="6130797"/>
            <a:ext cx="1203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https://judge.softuni.bg/Contests/Practice/Index/151#6</a:t>
            </a:r>
            <a:endParaRPr lang="en-US" sz="2600" dirty="0"/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xmlns="" id="{2BC9F421-B68F-4C6B-BA19-FDBFF0D7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1151121"/>
            <a:ext cx="2667000" cy="2333625"/>
          </a:xfrm>
          <a:prstGeom prst="roundRect">
            <a:avLst>
              <a:gd name="adj" fmla="val 1388"/>
            </a:avLst>
          </a:prstGeom>
        </p:spPr>
      </p:pic>
    </p:spTree>
    <p:extLst>
      <p:ext uri="{BB962C8B-B14F-4D97-AF65-F5344CB8AC3E}">
        <p14:creationId xmlns:p14="http://schemas.microsoft.com/office/powerpoint/2010/main" val="41289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745" y="1415967"/>
            <a:ext cx="2656308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3430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632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594411"/>
            <a:ext cx="9429532" cy="45989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93972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9545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94" y="3352800"/>
            <a:ext cx="2300588" cy="3060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981200"/>
            <a:ext cx="1421036" cy="1751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31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13012" y="4867832"/>
            <a:ext cx="910341" cy="489055"/>
          </a:xfrm>
          <a:prstGeom prst="wedgeRoundRectCallout">
            <a:avLst>
              <a:gd name="adj1" fmla="val 67896"/>
              <a:gd name="adj2" fmla="val 22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103812" y="4399027"/>
            <a:ext cx="3721979" cy="578882"/>
          </a:xfrm>
          <a:prstGeom prst="wedgeRoundRectCallout">
            <a:avLst>
              <a:gd name="adj1" fmla="val -54114"/>
              <a:gd name="adj2" fmla="val 46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68391" y="5236022"/>
            <a:ext cx="4114800" cy="578882"/>
          </a:xfrm>
          <a:prstGeom prst="wedgeRoundRectCallout">
            <a:avLst>
              <a:gd name="adj1" fmla="val -56111"/>
              <a:gd name="adj2" fmla="val -37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6221611" y="1219200"/>
            <a:ext cx="3688021" cy="2899919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3" y="1809591"/>
            <a:ext cx="3002844" cy="3002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6962426" y="1565964"/>
            <a:ext cx="2206389" cy="22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Конзолата разбира само от текст</a:t>
            </a:r>
          </a:p>
          <a:p>
            <a:pPr lvl="1"/>
            <a:r>
              <a:rPr lang="bg-BG" sz="3000" dirty="0"/>
              <a:t>Всичко, което получаваме от конзолата, идва под формата на текст</a:t>
            </a:r>
          </a:p>
          <a:p>
            <a:pPr lvl="1"/>
            <a:r>
              <a:rPr lang="bg-BG" sz="3000" dirty="0"/>
              <a:t>Всичко, което печатаме на конзолата, се преобразува в текст</a:t>
            </a:r>
          </a:p>
          <a:p>
            <a:r>
              <a:rPr lang="bg-BG" dirty="0"/>
              <a:t>Командата за четене от конзолата:</a:t>
            </a:r>
          </a:p>
          <a:p>
            <a:pPr lvl="1"/>
            <a:r>
              <a:rPr lang="bg-BG" dirty="0"/>
              <a:t>Връща ни, като резултат</a:t>
            </a:r>
            <a:r>
              <a:rPr lang="en-US" dirty="0"/>
              <a:t> -</a:t>
            </a:r>
            <a:r>
              <a:rPr lang="bg-BG" dirty="0"/>
              <a:t> текста прочетен от конзолата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5212" y="5410200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571B10-5708-4D38-93AE-41CE3ED9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5143172"/>
            <a:ext cx="2486025" cy="1057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92C6376-807E-48E3-9FA8-5F02FDA7926B}"/>
              </a:ext>
            </a:extLst>
          </p:cNvPr>
          <p:cNvSpPr/>
          <p:nvPr/>
        </p:nvSpPr>
        <p:spPr>
          <a:xfrm>
            <a:off x="5789612" y="54864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(низ)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1828800"/>
            <a:ext cx="68611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3541" y="3276600"/>
            <a:ext cx="6861176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175346"/>
            <a:ext cx="1840635" cy="1840635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5400000">
            <a:off x="4082434" y="4633560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4936665"/>
            <a:ext cx="4305300" cy="1304925"/>
          </a:xfrm>
          <a:prstGeom prst="rect">
            <a:avLst/>
          </a:prstGeom>
          <a:ln>
            <a:solidFill>
              <a:srgbClr val="FDFFFF"/>
            </a:solidFill>
          </a:ln>
        </p:spPr>
      </p:pic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9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1846</Words>
  <Application>Microsoft Office PowerPoint</Application>
  <PresentationFormat>По избор</PresentationFormat>
  <Paragraphs>364</Paragraphs>
  <Slides>34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6" baseType="lpstr">
      <vt:lpstr>SoftUni 16x9</vt:lpstr>
      <vt:lpstr>3_SoftUni 16x9</vt:lpstr>
      <vt:lpstr>Прости пресмятания</vt:lpstr>
      <vt:lpstr>Have a Question?</vt:lpstr>
      <vt:lpstr>Съдържание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 (2)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Задачи с прости изчисления</vt:lpstr>
      <vt:lpstr>Печатане на екрана</vt:lpstr>
      <vt:lpstr>Съединяване на текст и числа</vt:lpstr>
      <vt:lpstr>Съединяване на текст и числа (2)</vt:lpstr>
      <vt:lpstr>Закръгляне на числа</vt:lpstr>
      <vt:lpstr>Лица и периметри на фигури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2018-05-19T13:23:38Z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