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59" r:id="rId4"/>
    <p:sldId id="465" r:id="rId5"/>
    <p:sldId id="420" r:id="rId6"/>
    <p:sldId id="415" r:id="rId7"/>
    <p:sldId id="466" r:id="rId8"/>
    <p:sldId id="496" r:id="rId9"/>
    <p:sldId id="426" r:id="rId10"/>
    <p:sldId id="468" r:id="rId11"/>
    <p:sldId id="469" r:id="rId12"/>
    <p:sldId id="460" r:id="rId13"/>
    <p:sldId id="497" r:id="rId14"/>
    <p:sldId id="471" r:id="rId15"/>
    <p:sldId id="472" r:id="rId16"/>
    <p:sldId id="473" r:id="rId17"/>
    <p:sldId id="474" r:id="rId18"/>
    <p:sldId id="475" r:id="rId19"/>
    <p:sldId id="476" r:id="rId20"/>
    <p:sldId id="478" r:id="rId21"/>
    <p:sldId id="477" r:id="rId22"/>
    <p:sldId id="479" r:id="rId23"/>
    <p:sldId id="453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56" r:id="rId37"/>
    <p:sldId id="492" r:id="rId38"/>
    <p:sldId id="493" r:id="rId39"/>
    <p:sldId id="457" r:id="rId40"/>
    <p:sldId id="494" r:id="rId41"/>
    <p:sldId id="349" r:id="rId42"/>
    <p:sldId id="495" r:id="rId43"/>
    <p:sldId id="458" r:id="rId44"/>
    <p:sldId id="413" r:id="rId45"/>
    <p:sldId id="41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465"/>
            <p14:sldId id="420"/>
            <p14:sldId id="415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58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3" autoAdjust="0"/>
    <p:restoredTop sz="94533" autoAdjust="0"/>
  </p:normalViewPr>
  <p:slideViewPr>
    <p:cSldViewPr>
      <p:cViewPr varScale="1">
        <p:scale>
          <a:sx n="65" d="100"/>
          <a:sy n="65" d="100"/>
        </p:scale>
        <p:origin x="57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465937" y="2405125"/>
            <a:ext cx="2321222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38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988517" y="364954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3980256"/>
            <a:ext cx="2274786" cy="24632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3456075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endParaRPr lang="en-US" sz="30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989012" y="3175610"/>
            <a:ext cx="2638608" cy="1292662"/>
            <a:chOff x="1293812" y="3175610"/>
            <a:chExt cx="2638608" cy="1292662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93812" y="3175610"/>
              <a:ext cx="1341221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40041" y="3557525"/>
              <a:ext cx="792379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0.9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685356" y="3197719"/>
            <a:ext cx="2856856" cy="1292662"/>
            <a:chOff x="4642218" y="3197719"/>
            <a:chExt cx="2856856" cy="129266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42218" y="3197719"/>
              <a:ext cx="152400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06695" y="3581400"/>
              <a:ext cx="792379" cy="5012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1.5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2ACAA61-4B18-40EE-85DE-1642EDDADCB8}"/>
                </a:ext>
              </a:extLst>
            </p:cNvPr>
            <p:cNvSpPr/>
            <p:nvPr/>
          </p:nvSpPr>
          <p:spPr>
            <a:xfrm>
              <a:off x="6365339" y="3739156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532812" y="3177060"/>
            <a:ext cx="2453146" cy="1292662"/>
            <a:chOff x="8049470" y="3177060"/>
            <a:chExt cx="2453146" cy="129266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049470" y="3177060"/>
              <a:ext cx="1140750" cy="129266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740616" y="3557525"/>
              <a:ext cx="762000" cy="4810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7.2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1CAEA1-095F-4BB3-BDB5-8A77CD051BE2}"/>
                </a:ext>
              </a:extLst>
            </p:cNvPr>
            <p:cNvSpPr/>
            <p:nvPr/>
          </p:nvSpPr>
          <p:spPr>
            <a:xfrm>
              <a:off x="9399556" y="3707641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other two towns…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212" y="637368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253" y="4788145"/>
            <a:ext cx="9296398" cy="820600"/>
          </a:xfrm>
        </p:spPr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По-сложни</a:t>
            </a:r>
            <a:r>
              <a:rPr lang="bg-BG" dirty="0"/>
              <a:t>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56253" y="5631727"/>
            <a:ext cx="9296398" cy="692873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132012" y="1995055"/>
            <a:ext cx="883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if (true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5000" dirty="0">
                <a:latin typeface="Consolas" panose="020B0609020204030204" pitchFamily="49" charset="0"/>
              </a:rPr>
              <a:t> false)</a:t>
            </a:r>
            <a:br>
              <a:rPr lang="en-US" sz="5000" dirty="0">
                <a:latin typeface="Consolas" panose="020B0609020204030204" pitchFamily="49" charset="0"/>
              </a:rPr>
            </a:br>
            <a:r>
              <a:rPr lang="en-US" sz="5000" dirty="0">
                <a:latin typeface="Consolas" panose="020B0609020204030204" pitchFamily="49" charset="0"/>
              </a:rPr>
              <a:t>else if (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5000" dirty="0">
                <a:latin typeface="Consolas" panose="020B0609020204030204" pitchFamily="49" charset="0"/>
              </a:rPr>
              <a:t>false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5000" dirty="0">
                <a:latin typeface="Consolas" panose="020B0609020204030204" pitchFamily="49" charset="0"/>
              </a:rPr>
              <a:t> true)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rgbClr val="F0A22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Вярност на двете условия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Вярност на </a:t>
            </a:r>
          </a:p>
          <a:p>
            <a:pPr algn="ctr"/>
            <a:r>
              <a:rPr lang="bg-BG" dirty="0"/>
              <a:t>едното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 на другото </a:t>
            </a:r>
          </a:p>
          <a:p>
            <a:pPr algn="ctr"/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Отрицание на условие</a:t>
            </a:r>
            <a:endParaRPr lang="en-US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724" y="4386259"/>
            <a:ext cx="10882198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 10)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151812" y="198172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/>
              <a:t>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280740"/>
            <a:ext cx="4140103" cy="323801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17483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8681654" y="1828800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25" y="4724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1" y="110664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77489" y="5816293"/>
            <a:ext cx="2973674" cy="494870"/>
            <a:chOff x="301339" y="5814247"/>
            <a:chExt cx="2973674" cy="49487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1339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62871" y="5816674"/>
              <a:ext cx="1112142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723688" y="593735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780587" y="5814247"/>
            <a:ext cx="2942162" cy="492443"/>
            <a:chOff x="8780587" y="5814247"/>
            <a:chExt cx="2942162" cy="492443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780587" y="5814247"/>
              <a:ext cx="920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59710" y="5814247"/>
              <a:ext cx="1463039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828094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344656" y="5814247"/>
            <a:ext cx="3642438" cy="492443"/>
            <a:chOff x="4344656" y="5814247"/>
            <a:chExt cx="3642438" cy="4924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656" y="5814247"/>
              <a:ext cx="13016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5569" y="5814247"/>
              <a:ext cx="1821525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753558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B441C11-EF59-495D-AE75-7DF7F229A4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75" y="3429000"/>
            <a:ext cx="2539648" cy="187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1828" y="1066800"/>
            <a:ext cx="10391789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"lemon"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"grapes")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Console.Writeline("fruit");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"cucumber"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food == "carrot")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pb-april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28" y="41910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&gt;= 100 &amp;&amp; a &lt;= 200)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a == 0)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3480952"/>
            <a:ext cx="9911593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056812" y="834074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7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/>
              <a:t>Напишете програма, която: </a:t>
            </a:r>
          </a:p>
          <a:p>
            <a:pPr lvl="1"/>
            <a:r>
              <a:rPr lang="bg-BG" sz="2800" dirty="0"/>
              <a:t>Чете 6 десетични числа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800" dirty="0"/>
              <a:t>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endParaRPr lang="bg-BG" sz="2800" dirty="0"/>
          </a:p>
          <a:p>
            <a:pPr lvl="1"/>
            <a:r>
              <a:rPr lang="bg-BG" sz="2800" dirty="0"/>
              <a:t>Извежда дали точката е: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Върху страна </a:t>
            </a:r>
            <a:r>
              <a:rPr lang="bg-BG" sz="2400" dirty="0"/>
              <a:t>от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Border</a:t>
            </a:r>
            <a:r>
              <a:rPr lang="en-US" sz="2400" dirty="0"/>
              <a:t>")</a:t>
            </a:r>
          </a:p>
          <a:p>
            <a:pPr lvl="2"/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В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извън</a:t>
            </a:r>
            <a:r>
              <a:rPr lang="bg-BG" sz="2400" dirty="0"/>
              <a:t> правоъгълника 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Inside/Outside</a:t>
            </a:r>
            <a:r>
              <a:rPr lang="en-US" sz="2400" dirty="0"/>
              <a:t>")</a:t>
            </a:r>
          </a:p>
          <a:p>
            <a:pPr>
              <a:spcBef>
                <a:spcPts val="1800"/>
              </a:spcBef>
            </a:pPr>
            <a:r>
              <a:rPr lang="bg-BG" sz="2800" dirty="0"/>
              <a:t>Примерен</a:t>
            </a:r>
            <a:br>
              <a:rPr lang="bg-BG" sz="2800" dirty="0"/>
            </a:br>
            <a:r>
              <a:rPr lang="bg-BG" sz="2800" dirty="0"/>
              <a:t>вход и изход:</a:t>
            </a:r>
            <a:endParaRPr lang="en-US" sz="2800" dirty="0"/>
          </a:p>
          <a:p>
            <a:pPr marL="682634" lvl="2" indent="0">
              <a:buNone/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условие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056" y="4289932"/>
            <a:ext cx="542415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4133" y="4749905"/>
            <a:ext cx="1676400" cy="8916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592393" y="504764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74" y="1447800"/>
            <a:ext cx="3096676" cy="2404934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53320" y="4289932"/>
            <a:ext cx="54488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dirty="0"/>
              <a:t>2</a:t>
            </a:r>
            <a:endParaRPr lang="en-US" dirty="0"/>
          </a:p>
          <a:p>
            <a:r>
              <a:rPr lang="bg-BG" dirty="0"/>
              <a:t>-3</a:t>
            </a:r>
            <a:endParaRPr lang="en-US" dirty="0"/>
          </a:p>
          <a:p>
            <a:r>
              <a:rPr lang="bg-BG" dirty="0"/>
              <a:t>12</a:t>
            </a:r>
            <a:endParaRPr lang="en-US" dirty="0"/>
          </a:p>
          <a:p>
            <a:r>
              <a:rPr lang="bg-BG" dirty="0"/>
              <a:t>3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03774" y="4940768"/>
            <a:ext cx="1266810" cy="4599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50128" y="507262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32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Точка лежи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sz="2800" dirty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sz="2400" dirty="0"/>
              <a:t> или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2400" dirty="0"/>
              <a:t> </a:t>
            </a:r>
            <a:r>
              <a:rPr lang="bg-BG" sz="2400" dirty="0"/>
              <a:t>съвпада с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2400" dirty="0"/>
              <a:t> </a:t>
            </a:r>
            <a:r>
              <a:rPr lang="bg-BG" sz="2400" dirty="0"/>
              <a:t>или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/>
              <a:t> </a:t>
            </a:r>
            <a:r>
              <a:rPr lang="bg-BG" sz="2400" dirty="0"/>
              <a:t>и същевременно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400" dirty="0"/>
              <a:t> </a:t>
            </a:r>
            <a:r>
              <a:rPr lang="bg-BG" sz="2400" dirty="0"/>
              <a:t>е между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sz="2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Точка върху страна на правоъгълник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5025" y="2778674"/>
            <a:ext cx="10515598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(y &gt;= y1) &amp;&amp; (y &lt;= y2)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(x &gt;= x1) &amp;&amp; (x &lt;= x2)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Console.WriteLine("Inside/Outside");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812" y="2971982"/>
            <a:ext cx="3393629" cy="2645991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86606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Предходното условие може да се опрости</a:t>
            </a:r>
            <a:r>
              <a:rPr lang="en-US" dirty="0"/>
              <a:t> </a:t>
            </a:r>
            <a:r>
              <a:rPr lang="bg-BG" dirty="0"/>
              <a:t>ето така: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37610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onLeftSide 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onRightSide 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onUpSide 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onDownSide 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onRightSide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onDownSide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</a:t>
            </a:r>
            <a:r>
              <a:rPr lang="bg-BG" dirty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потребителски вход:</a:t>
            </a:r>
          </a:p>
          <a:p>
            <a:pPr lvl="2"/>
            <a:r>
              <a:rPr lang="bg-BG" sz="2800" dirty="0"/>
              <a:t>Продукт</a:t>
            </a:r>
          </a:p>
          <a:p>
            <a:pPr lvl="2"/>
            <a:r>
              <a:rPr lang="bg-BG" sz="2800" dirty="0"/>
              <a:t>Ден</a:t>
            </a:r>
          </a:p>
          <a:p>
            <a:pPr lvl="2"/>
            <a:r>
              <a:rPr lang="bg-BG" sz="2800" dirty="0"/>
              <a:t>Количество</a:t>
            </a:r>
          </a:p>
          <a:p>
            <a:pPr lvl="1"/>
            <a:r>
              <a:rPr lang="bg-BG" sz="3000" dirty="0"/>
              <a:t>Извежда сумата, която трябва да се заплати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деня и продукта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590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90" y="2676821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0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9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424" y="552627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517174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48736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217813" y="5668631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</a:t>
            </a:r>
            <a:r>
              <a:rPr lang="ru-RU" dirty="0" err="1"/>
              <a:t>плодове</a:t>
            </a:r>
            <a:r>
              <a:rPr lang="ru-RU" dirty="0"/>
              <a:t>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54643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(fruit == "apple") price = 1.25;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TODO</a:t>
            </a:r>
            <a:r>
              <a:rPr lang="bg-BG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</a:t>
            </a:r>
            <a:r>
              <a:rPr lang="bg-BG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потребителя:</a:t>
            </a:r>
          </a:p>
          <a:p>
            <a:pPr lvl="2"/>
            <a:r>
              <a:rPr lang="bg-BG" sz="2800" dirty="0"/>
              <a:t>Град</a:t>
            </a:r>
          </a:p>
          <a:p>
            <a:pPr lvl="2"/>
            <a:r>
              <a:rPr lang="bg-BG" sz="2800" dirty="0"/>
              <a:t>Обем на продажби </a:t>
            </a:r>
            <a:r>
              <a:rPr lang="en-US" sz="2800" dirty="0"/>
              <a:t>(</a:t>
            </a:r>
            <a:r>
              <a:rPr lang="bg-BG" sz="2800" dirty="0"/>
              <a:t>реално число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3000" dirty="0"/>
              <a:t>Изчислява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комисионната</a:t>
            </a:r>
            <a:r>
              <a:rPr lang="bg-BG" sz="3000" dirty="0"/>
              <a:t>, която дадена фирма дава на търговците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според града и обема на продажбите</a:t>
            </a:r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стойността</a:t>
            </a:r>
            <a:r>
              <a:rPr lang="bg-BG" sz="3000" dirty="0"/>
              <a:t> на комисионната, закръглена до 2 цифри след десетичната запетая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-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 проверки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73606"/>
            <a:ext cx="11804822" cy="5570355"/>
          </a:xfrm>
        </p:spPr>
        <p:txBody>
          <a:bodyPr>
            <a:noAutofit/>
          </a:bodyPr>
          <a:lstStyle/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Примерен вход и изход: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условие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0412" y="1635931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b="1" dirty="0">
                          <a:solidFill>
                            <a:schemeClr val="bg1"/>
                          </a:solidFill>
                          <a:effectLst/>
                        </a:rPr>
                        <a:t>7%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7.5%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10%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>
                          <a:solidFill>
                            <a:schemeClr val="bg1"/>
                          </a:solidFill>
                          <a:effectLst/>
                        </a:rPr>
                        <a:t>13%</a:t>
                      </a:r>
                      <a:endParaRPr lang="en-US" sz="2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8%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12%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14.5%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2243118" y="5254388"/>
            <a:ext cx="3151094" cy="908275"/>
            <a:chOff x="2243118" y="5254388"/>
            <a:chExt cx="3151094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41812" y="5467379"/>
              <a:ext cx="1052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43118" y="5254388"/>
              <a:ext cx="1447800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47294" y="557312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98" y="4214332"/>
            <a:ext cx="2143985" cy="2143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15992A-58DA-43ED-AC92-53A3E79D9D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8" y="4601951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5821" y="976350"/>
            <a:ext cx="10944000" cy="539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  <a:endParaRPr lang="bg-BG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endParaRPr lang="bg-BG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37167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if/else if/else?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412" y="5089766"/>
            <a:ext cx="11277600" cy="820600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427412" y="838200"/>
            <a:ext cx="575973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switch (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en-US" sz="5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	case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5000" dirty="0">
                <a:latin typeface="Consolas" panose="020B0609020204030204" pitchFamily="49" charset="0"/>
              </a:rPr>
              <a:t>: …</a:t>
            </a:r>
            <a:br>
              <a:rPr lang="en-US" sz="5000" dirty="0">
                <a:latin typeface="Consolas" panose="020B0609020204030204" pitchFamily="49" charset="0"/>
              </a:rPr>
            </a:br>
            <a:r>
              <a:rPr lang="en-US" sz="5000" dirty="0">
                <a:latin typeface="Consolas" panose="020B0609020204030204" pitchFamily="49" charset="0"/>
              </a:rPr>
              <a:t>	case </a:t>
            </a:r>
            <a:r>
              <a:rPr lang="en-US" sz="5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sz="5000" dirty="0">
                <a:latin typeface="Consolas" panose="020B0609020204030204" pitchFamily="49" charset="0"/>
              </a:rPr>
              <a:t>: …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33190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656013" y="1874716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492" y="2353119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3036093"/>
            <a:ext cx="3544741" cy="1396426"/>
          </a:xfrm>
          <a:prstGeom prst="wedgeRoundRectCallout">
            <a:avLst>
              <a:gd name="adj1" fmla="val 60702"/>
              <a:gd name="adj2" fmla="val 16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180337" y="2362200"/>
            <a:ext cx="1685475" cy="224197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6" y="4604170"/>
            <a:ext cx="4497386" cy="1396427"/>
          </a:xfrm>
          <a:prstGeom prst="wedgeRoundRectCallout">
            <a:avLst>
              <a:gd name="adj1" fmla="val -57448"/>
              <a:gd name="adj2" fmla="val -14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Код, който ще се изпълни,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няма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189411" y="4604170"/>
            <a:ext cx="1676401" cy="113125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(1…7)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315278" y="4697539"/>
            <a:ext cx="2575722" cy="560261"/>
            <a:chOff x="1315278" y="4697539"/>
            <a:chExt cx="2575722" cy="560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600" y="4697539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Monday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278" y="471045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979612" y="484993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1293812" y="5679647"/>
            <a:ext cx="2895600" cy="569278"/>
            <a:chOff x="1293812" y="5679647"/>
            <a:chExt cx="2895600" cy="5692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12" y="5679647"/>
              <a:ext cx="160020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>
                  <a:latin typeface="Consolas" panose="020B0609020204030204" pitchFamily="49" charset="0"/>
                </a:rPr>
                <a:t>Thursday</a:t>
              </a:r>
              <a:endParaRPr lang="bg-BG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812" y="5701584"/>
              <a:ext cx="457200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1979612" y="5819789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52068" y="1143000"/>
            <a:ext cx="1037760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198812" y="2103198"/>
            <a:ext cx="3733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: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3586814" y="2667000"/>
            <a:ext cx="2355197" cy="2122525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2184786"/>
            <a:ext cx="2994110" cy="1553301"/>
          </a:xfrm>
          <a:prstGeom prst="wedgeRoundRectCallout">
            <a:avLst>
              <a:gd name="adj1" fmla="val -58797"/>
              <a:gd name="adj2" fmla="val 41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Чете от потребителя дума </a:t>
            </a:r>
            <a:r>
              <a:rPr lang="en-US" sz="3000" dirty="0"/>
              <a:t>(</a:t>
            </a:r>
            <a:r>
              <a:rPr lang="bg-BG" sz="3000" dirty="0"/>
              <a:t>животно</a:t>
            </a:r>
            <a:r>
              <a:rPr lang="en-US" sz="3000" dirty="0"/>
              <a:t>)</a:t>
            </a:r>
          </a:p>
          <a:p>
            <a:pPr lvl="2"/>
            <a:r>
              <a:rPr lang="bg-BG" sz="2800" dirty="0"/>
              <a:t>Възможен вход: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crocodile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tortoise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snake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": </a:t>
            </a:r>
            <a:endParaRPr lang="bg-BG" sz="2800" dirty="0"/>
          </a:p>
          <a:p>
            <a:pPr lvl="1"/>
            <a:r>
              <a:rPr lang="bg-BG" sz="3000" dirty="0"/>
              <a:t>Извежда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400" dirty="0"/>
              <a:t>Бозайник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mammal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Влечуго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reptile</a:t>
            </a:r>
            <a:r>
              <a:rPr lang="en-US" sz="2400" dirty="0"/>
              <a:t>"</a:t>
            </a:r>
          </a:p>
          <a:p>
            <a:pPr lvl="2"/>
            <a:r>
              <a:rPr lang="bg-BG" sz="2400" dirty="0"/>
              <a:t>Други – </a:t>
            </a:r>
            <a:r>
              <a:rPr lang="en-US" sz="2400" dirty="0"/>
              <a:t>"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sz="2400" dirty="0"/>
              <a:t>"</a:t>
            </a:r>
          </a:p>
          <a:p>
            <a:r>
              <a:rPr lang="bg-BG" sz="28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912812" y="5898525"/>
            <a:ext cx="2566789" cy="479633"/>
            <a:chOff x="1446212" y="5898525"/>
            <a:chExt cx="2566789" cy="4796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601" y="5898525"/>
              <a:ext cx="1295400" cy="47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dog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3884612" y="5898525"/>
            <a:ext cx="2779799" cy="498598"/>
            <a:chOff x="5165650" y="5898525"/>
            <a:chExt cx="2779799" cy="4985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039" y="5898525"/>
              <a:ext cx="1508410" cy="4985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Consolas" pitchFamily="49" charset="0"/>
                </a:rPr>
                <a:t>unknown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car</a:t>
              </a:r>
              <a:endPara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ight Arrow 7">
              <a:extLst>
                <a:ext uri="{FF2B5EF4-FFF2-40B4-BE49-F238E27FC236}">
                  <a16:creationId xmlns:a16="http://schemas.microsoft.com/office/drawing/2014/main" id="{014ADF2A-FA74-4941-BA67-4ECF3EB6A862}"/>
                </a:ext>
              </a:extLst>
            </p:cNvPr>
            <p:cNvSpPr/>
            <p:nvPr/>
          </p:nvSpPr>
          <p:spPr>
            <a:xfrm>
              <a:off x="6024497" y="6022334"/>
              <a:ext cx="28415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A152AA2-B0A9-451A-A03A-6B3C508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95" y="3274685"/>
            <a:ext cx="3250317" cy="3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38042" y="990600"/>
            <a:ext cx="1045380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154941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2427107" y="2227036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64" y="1976101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bg-BG" dirty="0"/>
              <a:t>конструкции, вложени една в друга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741612" y="2362200"/>
            <a:ext cx="731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Consolas" panose="020B0609020204030204" pitchFamily="49" charset="0"/>
              </a:rPr>
              <a:t>if (</a:t>
            </a:r>
            <a:r>
              <a:rPr lang="en-US" sz="7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sz="7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проверки: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6668" y="1752600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511" y="3027511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752600"/>
            <a:ext cx="32004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128022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53000"/>
            <a:ext cx="970156" cy="965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26" y="1600200"/>
            <a:ext cx="1335708" cy="164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81" y="228600"/>
            <a:ext cx="2286319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44" y="2780690"/>
            <a:ext cx="2438400" cy="32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1412" y="1752850"/>
            <a:ext cx="9983788" cy="42288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14306" y="5551488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bg-BG" sz="29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0D340D-646A-420F-B2A8-459E18E70EE1}"/>
              </a:ext>
            </a:extLst>
          </p:cNvPr>
          <p:cNvSpPr/>
          <p:nvPr/>
        </p:nvSpPr>
        <p:spPr>
          <a:xfrm>
            <a:off x="1918395" y="3315470"/>
            <a:ext cx="9191823" cy="211763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65613" y="1656090"/>
            <a:ext cx="7620000" cy="1110780"/>
          </a:xfrm>
          <a:prstGeom prst="wedgeRoundRectCallout">
            <a:avLst>
              <a:gd name="adj1" fmla="val -52790"/>
              <a:gd name="adj2" fmla="val 47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3200" dirty="0"/>
              <a:t>Само при изпълнение на първото условие се преминава към вложената проверка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0" y="975883"/>
            <a:ext cx="1132985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684152" y="5496496"/>
            <a:ext cx="2049743" cy="892552"/>
            <a:chOff x="1684152" y="5496496"/>
            <a:chExt cx="2049743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43295" y="5678535"/>
              <a:ext cx="990600" cy="528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307530" y="5496496"/>
            <a:ext cx="2089256" cy="892552"/>
            <a:chOff x="4307530" y="5496496"/>
            <a:chExt cx="2089256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72468"/>
              <a:ext cx="990600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42672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204006" y="1182466"/>
            <a:ext cx="3072265" cy="1093347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 age</a:t>
            </a:r>
          </a:p>
          <a:p>
            <a:pPr algn="ctr"/>
            <a:r>
              <a:rPr lang="en-US" sz="2800" dirty="0"/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>
            <a:off x="5740139" y="2431543"/>
            <a:ext cx="0" cy="3870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748700" y="2940345"/>
            <a:ext cx="3982878" cy="872743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054186" y="3580819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387005" y="4375711"/>
            <a:ext cx="1998604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1884632" y="4895075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3964160" y="4895935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130242" y="5639027"/>
            <a:ext cx="2005832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"Miss"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599200" y="5647221"/>
            <a:ext cx="1928045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"Ms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386307" y="3727023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205208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3965691" y="503517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582393" y="3599121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340327" y="4400679"/>
            <a:ext cx="1974393" cy="527902"/>
          </a:xfrm>
          <a:prstGeom prst="ellipse">
            <a:avLst/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6872649" y="491547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081884" y="4963689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085404" y="5639026"/>
            <a:ext cx="2381734" cy="506659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761412" y="5639026"/>
            <a:ext cx="1821357" cy="498465"/>
          </a:xfrm>
          <a:prstGeom prst="parallelogram">
            <a:avLst>
              <a:gd name="adj" fmla="val 0"/>
            </a:avLst>
          </a:prstGeom>
          <a:solidFill>
            <a:srgbClr val="F0A22E">
              <a:alpha val="55000"/>
            </a:srgb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"Mr</a:t>
            </a:r>
            <a:r>
              <a:rPr lang="bg-BG" dirty="0"/>
              <a:t>.</a:t>
            </a:r>
            <a:r>
              <a:rPr lang="en-US" dirty="0"/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589289" y="3790428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171982" y="508630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064345" y="509758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err="1"/>
              <a:t>Обръщение</a:t>
            </a:r>
            <a:r>
              <a:rPr lang="ru-RU" sz="3800" dirty="0"/>
              <a:t> според възраст и пол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12706"/>
            <a:ext cx="10668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458201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22547" y="4653283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1.20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1.45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</a:rPr>
                        <a:t>1.60</a:t>
                      </a:r>
                      <a:endParaRPr lang="en-US" sz="2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2430</Words>
  <Application>Microsoft Office PowerPoint</Application>
  <PresentationFormat>Custom</PresentationFormat>
  <Paragraphs>597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Точка върху страна на правоъгълник - условие</vt:lpstr>
      <vt:lpstr>Точка върху страна на правоъгълник - решение</vt:lpstr>
      <vt:lpstr>Опростяване на логически условия</vt:lpstr>
      <vt:lpstr>Магазин за плодове – условие</vt:lpstr>
      <vt:lpstr>Магазин за плодове –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По-сложни проверки</vt:lpstr>
      <vt:lpstr>Какво научихме днес?</vt:lpstr>
      <vt:lpstr>Какво научихме днес? (2)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2018-05-11T11:10:01Z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