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8"/>
  </p:notesMasterIdLst>
  <p:handoutMasterIdLst>
    <p:handoutMasterId r:id="rId49"/>
  </p:handoutMasterIdLst>
  <p:sldIdLst>
    <p:sldId id="274" r:id="rId3"/>
    <p:sldId id="459" r:id="rId4"/>
    <p:sldId id="276" r:id="rId5"/>
    <p:sldId id="463" r:id="rId6"/>
    <p:sldId id="433" r:id="rId7"/>
    <p:sldId id="429" r:id="rId8"/>
    <p:sldId id="434" r:id="rId9"/>
    <p:sldId id="460" r:id="rId10"/>
    <p:sldId id="430" r:id="rId11"/>
    <p:sldId id="461" r:id="rId12"/>
    <p:sldId id="436" r:id="rId13"/>
    <p:sldId id="462" r:id="rId14"/>
    <p:sldId id="438" r:id="rId15"/>
    <p:sldId id="439" r:id="rId16"/>
    <p:sldId id="437" r:id="rId17"/>
    <p:sldId id="420" r:id="rId18"/>
    <p:sldId id="418" r:id="rId19"/>
    <p:sldId id="465" r:id="rId20"/>
    <p:sldId id="464" r:id="rId21"/>
    <p:sldId id="428" r:id="rId22"/>
    <p:sldId id="442" r:id="rId23"/>
    <p:sldId id="443" r:id="rId24"/>
    <p:sldId id="444" r:id="rId25"/>
    <p:sldId id="451" r:id="rId26"/>
    <p:sldId id="445" r:id="rId27"/>
    <p:sldId id="446" r:id="rId28"/>
    <p:sldId id="440" r:id="rId29"/>
    <p:sldId id="441" r:id="rId30"/>
    <p:sldId id="448" r:id="rId31"/>
    <p:sldId id="449" r:id="rId32"/>
    <p:sldId id="447" r:id="rId33"/>
    <p:sldId id="452" r:id="rId34"/>
    <p:sldId id="453" r:id="rId35"/>
    <p:sldId id="454" r:id="rId36"/>
    <p:sldId id="455" r:id="rId37"/>
    <p:sldId id="457" r:id="rId38"/>
    <p:sldId id="456" r:id="rId39"/>
    <p:sldId id="458" r:id="rId40"/>
    <p:sldId id="427" r:id="rId41"/>
    <p:sldId id="466" r:id="rId42"/>
    <p:sldId id="467" r:id="rId43"/>
    <p:sldId id="468" r:id="rId44"/>
    <p:sldId id="469" r:id="rId45"/>
    <p:sldId id="413" r:id="rId46"/>
    <p:sldId id="414" r:id="rId4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ъдържание" id="{3945E96E-F480-4331-9394-86E31A8B1813}">
          <p14:sldIdLst>
            <p14:sldId id="274"/>
            <p14:sldId id="459"/>
            <p14:sldId id="276"/>
          </p14:sldIdLst>
        </p14:section>
        <p14:section name="Вложени цикли" id="{23A26ADD-0B40-4AA1-8A51-8FE6BA9801CD}">
          <p14:sldIdLst>
            <p14:sldId id="463"/>
            <p14:sldId id="433"/>
            <p14:sldId id="429"/>
            <p14:sldId id="434"/>
            <p14:sldId id="460"/>
            <p14:sldId id="430"/>
            <p14:sldId id="461"/>
            <p14:sldId id="436"/>
            <p14:sldId id="462"/>
            <p14:sldId id="438"/>
            <p14:sldId id="439"/>
            <p14:sldId id="437"/>
          </p14:sldIdLst>
        </p14:section>
        <p14:section name="Създаване на текст" id="{B7FC1CB0-95F3-4234-BB04-77DEB5C79609}">
          <p14:sldIdLst>
            <p14:sldId id="420"/>
            <p14:sldId id="418"/>
            <p14:sldId id="465"/>
            <p14:sldId id="464"/>
            <p14:sldId id="428"/>
          </p14:sldIdLst>
        </p14:section>
        <p14:section name="Чертане на по-сложни фигури" id="{421E7229-0DC1-47F4-87FE-B3C522E5EF8B}">
          <p14:sldIdLst>
            <p14:sldId id="442"/>
            <p14:sldId id="443"/>
            <p14:sldId id="444"/>
            <p14:sldId id="451"/>
            <p14:sldId id="445"/>
            <p14:sldId id="446"/>
            <p14:sldId id="440"/>
            <p14:sldId id="441"/>
            <p14:sldId id="448"/>
          </p14:sldIdLst>
        </p14:section>
        <p14:section name="Уеб приложение" id="{B5FC16BF-B2A2-4FB7-B135-23B0DBB1BB0B}">
          <p14:sldIdLst>
            <p14:sldId id="449"/>
            <p14:sldId id="447"/>
            <p14:sldId id="452"/>
            <p14:sldId id="453"/>
            <p14:sldId id="454"/>
            <p14:sldId id="455"/>
            <p14:sldId id="457"/>
            <p14:sldId id="456"/>
            <p14:sldId id="458"/>
          </p14:sldIdLst>
        </p14:section>
        <p14:section name="Заключение" id="{FFEAA6F4-FA03-4E92-BD11-E02C4B240B41}">
          <p14:sldIdLst>
            <p14:sldId id="427"/>
            <p14:sldId id="466"/>
            <p14:sldId id="467"/>
            <p14:sldId id="468"/>
            <p14:sldId id="469"/>
            <p14:sldId id="413"/>
            <p14:sldId id="4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F3CD60"/>
    <a:srgbClr val="0097CC"/>
    <a:srgbClr val="FFF0D9"/>
    <a:srgbClr val="FFA72A"/>
    <a:srgbClr val="F0F5FA"/>
    <a:srgbClr val="1A8AFA"/>
    <a:srgbClr val="FDFFFF"/>
    <a:srgbClr val="603A14"/>
    <a:srgbClr val="E85C0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19" autoAdjust="0"/>
    <p:restoredTop sz="94533" autoAdjust="0"/>
  </p:normalViewPr>
  <p:slideViewPr>
    <p:cSldViewPr>
      <p:cViewPr varScale="1">
        <p:scale>
          <a:sx n="73" d="100"/>
          <a:sy n="73" d="100"/>
        </p:scale>
        <p:origin x="510" y="6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0" d="100"/>
          <a:sy n="70" d="100"/>
        </p:scale>
        <p:origin x="3048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5/25/2018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002837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082395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64795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09344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00812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57361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157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404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5/25/2018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9709" y="317938"/>
            <a:ext cx="2175525" cy="55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2012" y="228600"/>
            <a:ext cx="2175525" cy="55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57925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3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softuni.bg/" TargetMode="External"/><Relationship Id="rId4" Type="http://schemas.openxmlformats.org/officeDocument/2006/relationships/image" Target="../media/image7.png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5#4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5#5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5#5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5#6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5#6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judge.softuni.bg/Contests/Practice/Index/155#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5#1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5#7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5#8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5#9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://www.indeavr.com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uperhosting.bg/" TargetMode="External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hyperlink" Target="http://xs-software.com/" TargetMode="External"/><Relationship Id="rId5" Type="http://schemas.openxmlformats.org/officeDocument/2006/relationships/hyperlink" Target="http://www.softwaregroup-bg.com/" TargetMode="External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netpeak.net/" TargetMode="External"/><Relationship Id="rId14" Type="http://schemas.openxmlformats.org/officeDocument/2006/relationships/image" Target="../media/image38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elenor.bg/" TargetMode="External"/><Relationship Id="rId13" Type="http://schemas.openxmlformats.org/officeDocument/2006/relationships/image" Target="../media/image44.png"/><Relationship Id="rId3" Type="http://schemas.openxmlformats.org/officeDocument/2006/relationships/hyperlink" Target="https://aeternity.com/" TargetMode="External"/><Relationship Id="rId7" Type="http://schemas.openxmlformats.org/officeDocument/2006/relationships/image" Target="../media/image41.jpeg"/><Relationship Id="rId12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ebherr.com/en/deu/start/start-page.html" TargetMode="External"/><Relationship Id="rId11" Type="http://schemas.openxmlformats.org/officeDocument/2006/relationships/image" Target="../media/image43.png"/><Relationship Id="rId5" Type="http://schemas.openxmlformats.org/officeDocument/2006/relationships/image" Target="../media/image40.png"/><Relationship Id="rId10" Type="http://schemas.openxmlformats.org/officeDocument/2006/relationships/hyperlink" Target="https://www.sbtech.com/" TargetMode="External"/><Relationship Id="rId4" Type="http://schemas.openxmlformats.org/officeDocument/2006/relationships/image" Target="../media/image39.png"/><Relationship Id="rId9" Type="http://schemas.openxmlformats.org/officeDocument/2006/relationships/image" Target="../media/image4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3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www.facebook.com/SoftwareUniversity" TargetMode="External"/><Relationship Id="rId12" Type="http://schemas.openxmlformats.org/officeDocument/2006/relationships/image" Target="../media/image4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s://softuni.bg/" TargetMode="External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7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softuni.bg/forum" TargetMode="External"/><Relationship Id="rId14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judge.softuni.bg/Contests/Practice/Index/155#2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5#3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5#3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5#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275012" y="685800"/>
            <a:ext cx="8215099" cy="1095352"/>
          </a:xfrm>
        </p:spPr>
        <p:txBody>
          <a:bodyPr>
            <a:normAutofit/>
          </a:bodyPr>
          <a:lstStyle/>
          <a:p>
            <a:r>
              <a:rPr lang="bg-BG" dirty="0"/>
              <a:t>Чертане с цикли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275012" y="1861402"/>
            <a:ext cx="8215099" cy="701700"/>
          </a:xfrm>
        </p:spPr>
        <p:txBody>
          <a:bodyPr>
            <a:normAutofit/>
          </a:bodyPr>
          <a:lstStyle/>
          <a:p>
            <a:r>
              <a:rPr lang="bg-BG" dirty="0"/>
              <a:t>Чертане на фигурки на конзолата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4837992" y="3384408"/>
            <a:ext cx="2585836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Основи на</a:t>
            </a:r>
          </a:p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/>
              <a:t>трейнърски</a:t>
            </a:r>
            <a:r>
              <a:rPr lang="bg-BG" dirty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5"/>
              </a:rPr>
              <a:t>http://softuni.bg</a:t>
            </a:r>
            <a:endParaRPr lang="en-US" sz="1800" dirty="0"/>
          </a:p>
        </p:txBody>
      </p:sp>
      <p:grpSp>
        <p:nvGrpSpPr>
          <p:cNvPr id="2" name="Group 1"/>
          <p:cNvGrpSpPr/>
          <p:nvPr/>
        </p:nvGrpSpPr>
        <p:grpSpPr>
          <a:xfrm>
            <a:off x="7558417" y="2590216"/>
            <a:ext cx="4173548" cy="3618333"/>
            <a:chOff x="7340506" y="2293756"/>
            <a:chExt cx="4594703" cy="391479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26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34963" y="2293756"/>
              <a:ext cx="2300246" cy="2095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215" y="3733800"/>
            <a:ext cx="2429743" cy="26310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83" y="2362200"/>
            <a:ext cx="2175525" cy="55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Квадратна рамка – решение 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43715" y="1371600"/>
            <a:ext cx="11301394" cy="40195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top row: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- - - +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Console.Write("+");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n-2; i++)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Console.Write(" -");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 +");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row = 0; row &lt; n - 2; row++)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TODO: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mid rows: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 - - - |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bottom row: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- - - +</a:t>
            </a:r>
          </a:p>
        </p:txBody>
      </p:sp>
      <p:sp>
        <p:nvSpPr>
          <p:cNvPr id="9" name="Rectangle 8"/>
          <p:cNvSpPr/>
          <p:nvPr/>
        </p:nvSpPr>
        <p:spPr>
          <a:xfrm>
            <a:off x="760412" y="6150592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</a:t>
            </a:r>
            <a:r>
              <a:rPr lang="bg-BG" dirty="0">
                <a:hlinkClick r:id="rId2"/>
              </a:rPr>
              <a:t>5</a:t>
            </a:r>
            <a:r>
              <a:rPr lang="en-US" dirty="0">
                <a:hlinkClick r:id="rId2"/>
              </a:rPr>
              <a:t>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343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Ромбче от звездички – условие 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/>
              <a:t>Да се начертае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ромбче от звездички </a:t>
            </a:r>
            <a:r>
              <a:rPr lang="bg-BG" dirty="0"/>
              <a:t>с размер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337549" y="1994469"/>
            <a:ext cx="1450975" cy="3893374"/>
            <a:chOff x="912811" y="1997172"/>
            <a:chExt cx="1450975" cy="3893374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912811" y="3396068"/>
              <a:ext cx="1450975" cy="249447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72000" rIns="180000" bIns="72000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*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* *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* * *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* *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*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912811" y="1997172"/>
              <a:ext cx="1450975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 = 3</a:t>
              </a:r>
              <a:endPara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Down Arrow 7"/>
            <p:cNvSpPr/>
            <p:nvPr/>
          </p:nvSpPr>
          <p:spPr>
            <a:xfrm>
              <a:off x="1484311" y="2827492"/>
              <a:ext cx="304801" cy="4168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760412" y="614043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</a:t>
            </a:r>
            <a:r>
              <a:rPr lang="bg-BG" dirty="0">
                <a:hlinkClick r:id="rId2"/>
              </a:rPr>
              <a:t>5</a:t>
            </a:r>
            <a:r>
              <a:rPr lang="en-US" dirty="0">
                <a:hlinkClick r:id="rId2"/>
              </a:rPr>
              <a:t>#5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5367336" y="1989611"/>
            <a:ext cx="1450975" cy="2946324"/>
            <a:chOff x="912811" y="1997172"/>
            <a:chExt cx="1450975" cy="2946324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912811" y="3396068"/>
              <a:ext cx="1450975" cy="154742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72000" rIns="180000" bIns="72000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* 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* * 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*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912811" y="1997172"/>
              <a:ext cx="1450975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 = </a:t>
              </a: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1484311" y="2827492"/>
              <a:ext cx="304801" cy="4168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393948" y="1989611"/>
            <a:ext cx="1450975" cy="1896589"/>
            <a:chOff x="912811" y="1997172"/>
            <a:chExt cx="1450975" cy="1896589"/>
          </a:xfrm>
        </p:grpSpPr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912811" y="3396068"/>
              <a:ext cx="1450975" cy="49769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72000" rIns="180000" bIns="72000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*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912811" y="1997172"/>
              <a:ext cx="1450975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 = </a:t>
              </a: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1484311" y="2827492"/>
              <a:ext cx="304801" cy="4168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1723134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Ромбче от звездички – решение 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8012" y="914400"/>
            <a:ext cx="10820400" cy="54137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row = 1; row &lt;= n; row++)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col = 1; col &lt;= n-row; col++)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Console.Write(" ");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Console.Write("*");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col = 1; col &lt; row; col++)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Console.Write(" *");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down side of the rhomb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4212" y="632819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</a:t>
            </a:r>
            <a:r>
              <a:rPr lang="bg-BG" dirty="0">
                <a:hlinkClick r:id="rId2"/>
              </a:rPr>
              <a:t>5</a:t>
            </a:r>
            <a:r>
              <a:rPr lang="en-US" dirty="0">
                <a:hlinkClick r:id="rId2"/>
              </a:rPr>
              <a:t>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67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 въвежда число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 (1 ≤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/>
              <a:t> ≤ 100) </a:t>
            </a:r>
            <a:r>
              <a:rPr lang="bg-BG" dirty="0"/>
              <a:t>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печата коледна елха </a:t>
            </a:r>
            <a:r>
              <a:rPr lang="bg-BG" dirty="0"/>
              <a:t>с размер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dirty="0"/>
              <a:t> като в примерите по-долу: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Коледна елха</a:t>
            </a:r>
            <a:r>
              <a:rPr lang="en-US" dirty="0"/>
              <a:t> – </a:t>
            </a:r>
            <a:r>
              <a:rPr lang="bg-BG" dirty="0"/>
              <a:t>условие 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35991" y="2667000"/>
            <a:ext cx="1447800" cy="309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2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 | **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240990" y="2667000"/>
            <a:ext cx="1752600" cy="309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3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 | ***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061531" y="2668487"/>
            <a:ext cx="2443081" cy="3094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5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*** | 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**** | ****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 | *****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84212" y="2667000"/>
            <a:ext cx="1117600" cy="309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1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| *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461791" y="2667000"/>
            <a:ext cx="2088000" cy="3094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4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*** | 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 | ****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3724" y="6049028"/>
            <a:ext cx="109839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/>
              <a:t>Пращане</a:t>
            </a:r>
            <a:r>
              <a:rPr lang="en-US" sz="2600" dirty="0"/>
              <a:t> </a:t>
            </a:r>
            <a:r>
              <a:rPr lang="bg-BG" sz="2600" dirty="0"/>
              <a:t>на решения: </a:t>
            </a:r>
            <a:r>
              <a:rPr lang="en-US" sz="2600" dirty="0">
                <a:hlinkClick r:id="rId3"/>
              </a:rPr>
              <a:t>https://judge.softuni.bg/Contests/Practice/Index/155#6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867826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Коледна елха 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51677" y="972441"/>
            <a:ext cx="10667998" cy="511836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&lt;= n; i++)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var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string('*', i);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var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spaces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string(' ', n - i);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spaces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Console.Write("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 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spaces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761412" y="3531622"/>
            <a:ext cx="2443081" cy="23802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*** | 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**** | ****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 | *****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3724" y="6201066"/>
            <a:ext cx="109839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/>
              <a:t>Пращане</a:t>
            </a:r>
            <a:r>
              <a:rPr lang="en-US" sz="2600" dirty="0"/>
              <a:t> </a:t>
            </a:r>
            <a:r>
              <a:rPr lang="bg-BG" sz="2600" dirty="0"/>
              <a:t>на решения: </a:t>
            </a:r>
            <a:r>
              <a:rPr lang="en-US" sz="2600" dirty="0">
                <a:hlinkClick r:id="rId2"/>
              </a:rPr>
              <a:t>https://judge.softuni.bg/Contests/Practice/Index/155#6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541423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51696"/>
            <a:ext cx="10363200" cy="820600"/>
          </a:xfrm>
        </p:spPr>
        <p:txBody>
          <a:bodyPr/>
          <a:lstStyle/>
          <a:p>
            <a:r>
              <a:rPr lang="bg-BG" dirty="0"/>
              <a:t>Чертане на прости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979612" y="587881"/>
            <a:ext cx="4328441" cy="3831719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3495" y="1552276"/>
            <a:ext cx="3023317" cy="2692822"/>
          </a:xfrm>
          <a:prstGeom prst="roundRect">
            <a:avLst>
              <a:gd name="adj" fmla="val 4420"/>
            </a:avLst>
          </a:prstGeom>
          <a:ln>
            <a:solidFill>
              <a:schemeClr val="tx1">
                <a:lumMod val="50000"/>
              </a:schemeClr>
            </a:solidFill>
          </a:ln>
          <a:scene3d>
            <a:camera prst="perspectiveHeroicExtremeLeftFacing" fov="3600000">
              <a:rot lat="53248" lon="784136" rev="159792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323404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bg-BG" dirty="0"/>
              <a:t>Създаване на текст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895666" y="5457826"/>
            <a:ext cx="10363200" cy="719034"/>
          </a:xfrm>
        </p:spPr>
        <p:txBody>
          <a:bodyPr/>
          <a:lstStyle/>
          <a:p>
            <a:r>
              <a:rPr lang="bg-BG" dirty="0"/>
              <a:t>Използване на </a:t>
            </a:r>
            <a:r>
              <a:rPr lang="en-US" b="1" dirty="0">
                <a:latin typeface="Consolas" panose="020B0609020204030204" pitchFamily="49" charset="0"/>
              </a:rPr>
              <a:t>new</a:t>
            </a:r>
            <a:r>
              <a:rPr lang="en-US" b="1" dirty="0"/>
              <a:t> </a:t>
            </a:r>
            <a:r>
              <a:rPr lang="en-US" b="1" dirty="0">
                <a:latin typeface="Consolas" panose="020B0609020204030204" pitchFamily="49" charset="0"/>
              </a:rPr>
              <a:t>string()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411" y="1143000"/>
            <a:ext cx="6061711" cy="3276600"/>
          </a:xfrm>
          <a:prstGeom prst="rect">
            <a:avLst/>
          </a:prstGeom>
          <a:effectLst>
            <a:glow rad="101600">
              <a:schemeClr val="bg1">
                <a:alpha val="40000"/>
              </a:schemeClr>
            </a:glow>
            <a:outerShdw blurRad="101600" dist="50800" dir="5400000" algn="ctr" rotWithShape="0">
              <a:srgbClr val="000000">
                <a:alpha val="43137"/>
              </a:srgbClr>
            </a:outerShdw>
            <a:softEdge rad="114300"/>
          </a:effectLst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Понякога в програмирането ни се налага да създадем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текст</a:t>
            </a:r>
            <a:r>
              <a:rPr lang="bg-BG" sz="3200" dirty="0"/>
              <a:t> съдържащ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определен брой еднакви символи</a:t>
            </a:r>
          </a:p>
          <a:p>
            <a:pPr lvl="1">
              <a:lnSpc>
                <a:spcPct val="110000"/>
              </a:lnSpc>
            </a:pPr>
            <a:r>
              <a:rPr lang="bg-BG" sz="3000" dirty="0"/>
              <a:t>Рисуване на фигури на кознолата</a:t>
            </a:r>
          </a:p>
          <a:p>
            <a:pPr marL="530341" indent="-457200">
              <a:lnSpc>
                <a:spcPct val="110000"/>
              </a:lnSpc>
            </a:pPr>
            <a:r>
              <a:rPr lang="bg-BG" sz="3200" dirty="0"/>
              <a:t>За целта използваме </a:t>
            </a:r>
            <a:r>
              <a:rPr lang="en-US" sz="3200" dirty="0"/>
              <a:t>-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new string(char, count);</a:t>
            </a:r>
          </a:p>
          <a:p>
            <a:pPr marL="835087" lvl="1" indent="-457200">
              <a:lnSpc>
                <a:spcPct val="11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–</a:t>
            </a:r>
            <a:r>
              <a:rPr lang="bg-BG" dirty="0"/>
              <a:t> команда за нов текст(низ)</a:t>
            </a:r>
          </a:p>
          <a:p>
            <a:pPr marL="835087" lvl="1" indent="-457200">
              <a:lnSpc>
                <a:spcPct val="11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– </a:t>
            </a:r>
            <a:r>
              <a:rPr lang="bg-BG" dirty="0"/>
              <a:t>символът, от който ще се състои текстът</a:t>
            </a:r>
          </a:p>
          <a:p>
            <a:pPr marL="835087" lvl="1" indent="-457200">
              <a:lnSpc>
                <a:spcPct val="11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count</a:t>
            </a:r>
            <a:r>
              <a:rPr lang="en-US" dirty="0"/>
              <a:t> – </a:t>
            </a:r>
            <a:r>
              <a:rPr lang="bg-BG" dirty="0"/>
              <a:t>дължината на текста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Създаване на текст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467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dirty="0"/>
              <a:t>Командата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 string(char, count)</a:t>
            </a:r>
            <a:r>
              <a:rPr lang="bg-BG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bg-BG" dirty="0"/>
              <a:t>връща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текст</a:t>
            </a:r>
            <a:r>
              <a:rPr lang="bg-BG" dirty="0"/>
              <a:t>(низ)</a:t>
            </a:r>
          </a:p>
          <a:p>
            <a:pPr>
              <a:lnSpc>
                <a:spcPct val="110000"/>
              </a:lnSpc>
            </a:pPr>
            <a:endParaRPr lang="bg-BG" dirty="0"/>
          </a:p>
          <a:p>
            <a:pPr>
              <a:lnSpc>
                <a:spcPct val="110000"/>
              </a:lnSpc>
            </a:pPr>
            <a:endParaRPr lang="bg-BG" dirty="0"/>
          </a:p>
          <a:p>
            <a:pPr>
              <a:lnSpc>
                <a:spcPct val="110000"/>
              </a:lnSpc>
            </a:pPr>
            <a:r>
              <a:rPr lang="bg-BG" dirty="0"/>
              <a:t>Можем да използваме стойности прочетени от кознолата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Създаване на текст (2)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39724" y="2209800"/>
            <a:ext cx="11506200" cy="7201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400" noProof="1"/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 = new string('*', 10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"**********"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97504" y="4191000"/>
            <a:ext cx="11511907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char.Parse(Console.ReadLine());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// '@'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timesToRepeat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int.Parse(Console.ReadLine());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 8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 = new string(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timesToRepeat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"@@@@@@@@"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518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Да се начертае на конзолата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правоъгълник от 10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x 1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0 звездички</a:t>
            </a:r>
            <a:r>
              <a:rPr lang="bg-BG" sz="3200" dirty="0"/>
              <a:t>:</a:t>
            </a: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bg-BG" sz="320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bg-BG" sz="3200" dirty="0"/>
              <a:t>Как работи примерът?</a:t>
            </a:r>
          </a:p>
          <a:p>
            <a:pPr lvl="1">
              <a:lnSpc>
                <a:spcPct val="110000"/>
              </a:lnSpc>
            </a:pPr>
            <a:r>
              <a:rPr lang="bg-BG" sz="3000" dirty="0"/>
              <a:t>10 пъти печата низ, който се състои от 10 на брой звездички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Правоъгълник от 10 </a:t>
            </a:r>
            <a:r>
              <a:rPr lang="en-US" dirty="0"/>
              <a:t>x</a:t>
            </a:r>
            <a:r>
              <a:rPr lang="bg-BG" dirty="0"/>
              <a:t> 10 звездички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36614" y="2057400"/>
            <a:ext cx="10515598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string('*', 10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</a:t>
            </a:r>
            <a:r>
              <a:rPr lang="bg-BG" dirty="0">
                <a:hlinkClick r:id="rId2"/>
              </a:rPr>
              <a:t>5</a:t>
            </a:r>
            <a:r>
              <a:rPr lang="en-US" dirty="0">
                <a:hlinkClick r:id="rId2"/>
              </a:rPr>
              <a:t>#0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7762" y="1845352"/>
            <a:ext cx="2065620" cy="329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217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#pb-april</a:t>
            </a:r>
          </a:p>
          <a:p>
            <a:pPr marL="0" indent="0" algn="ctr">
              <a:buNone/>
            </a:pPr>
            <a:endParaRPr lang="bg-BG" sz="115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44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Да се начертае на конзолата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правоъгълник от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x N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звездички</a:t>
            </a:r>
            <a:r>
              <a:rPr lang="bg-BG" sz="3200" dirty="0"/>
              <a:t>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Правоъгълник от </a:t>
            </a:r>
            <a:r>
              <a:rPr lang="en-US" dirty="0"/>
              <a:t>N</a:t>
            </a:r>
            <a:r>
              <a:rPr lang="bg-BG" dirty="0"/>
              <a:t> </a:t>
            </a:r>
            <a:r>
              <a:rPr lang="en-US" dirty="0"/>
              <a:t>x</a:t>
            </a:r>
            <a:r>
              <a:rPr lang="bg-BG" dirty="0"/>
              <a:t> </a:t>
            </a:r>
            <a:r>
              <a:rPr lang="en-US" dirty="0"/>
              <a:t>N</a:t>
            </a:r>
            <a:r>
              <a:rPr lang="bg-BG" dirty="0"/>
              <a:t> звездички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4" y="2229555"/>
            <a:ext cx="10667998" cy="28992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string('*', n</a:t>
            </a:r>
            <a:r>
              <a:rPr lang="bg-BG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0412" y="58629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</a:t>
            </a:r>
            <a:r>
              <a:rPr lang="bg-BG" dirty="0">
                <a:hlinkClick r:id="rId2"/>
              </a:rPr>
              <a:t>5</a:t>
            </a:r>
            <a:r>
              <a:rPr lang="en-US" dirty="0">
                <a:hlinkClick r:id="rId2"/>
              </a:rPr>
              <a:t>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70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51696"/>
            <a:ext cx="10363200" cy="820600"/>
          </a:xfrm>
        </p:spPr>
        <p:txBody>
          <a:bodyPr/>
          <a:lstStyle/>
          <a:p>
            <a:r>
              <a:rPr lang="bg-BG" dirty="0"/>
              <a:t>Чертане на по-сложни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Работа с вложени цикли и проверки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36612" y="664081"/>
            <a:ext cx="4328441" cy="3831719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5484812" y="1676400"/>
            <a:ext cx="5808604" cy="2498143"/>
          </a:xfrm>
          <a:prstGeom prst="roundRect">
            <a:avLst>
              <a:gd name="adj" fmla="val 2463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</a:p>
        </p:txBody>
      </p:sp>
    </p:spTree>
    <p:extLst>
      <p:ext uri="{BB962C8B-B14F-4D97-AF65-F5344CB8AC3E}">
        <p14:creationId xmlns:p14="http://schemas.microsoft.com/office/powerpoint/2010/main" val="4027481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Напишете програма, която въвежда цяло число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/>
              <a:t> (3 ≤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200" dirty="0"/>
              <a:t> ≤ </a:t>
            </a:r>
            <a:r>
              <a:rPr lang="bg-BG" sz="3200" dirty="0"/>
              <a:t>100</a:t>
            </a:r>
            <a:r>
              <a:rPr lang="en-US" sz="3200" dirty="0"/>
              <a:t>) </a:t>
            </a:r>
            <a:r>
              <a:rPr lang="bg-BG" sz="3200" dirty="0"/>
              <a:t>и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печата слънчеви очила </a:t>
            </a:r>
            <a:r>
              <a:rPr lang="bg-BG" sz="3200" dirty="0"/>
              <a:t>с размер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5*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 </a:t>
            </a:r>
            <a:r>
              <a:rPr lang="en-US" sz="3200" dirty="0"/>
              <a:t>x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/>
              <a:t> като в примерите: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Слънчеви очила – условие 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293812" y="3359507"/>
            <a:ext cx="3581400" cy="16945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772208" y="3359504"/>
            <a:ext cx="4741804" cy="21268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    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    ********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3724" y="5943600"/>
            <a:ext cx="109839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/>
              <a:t>Пращане</a:t>
            </a:r>
            <a:r>
              <a:rPr lang="en-US" sz="2600" dirty="0"/>
              <a:t> </a:t>
            </a:r>
            <a:r>
              <a:rPr lang="bg-BG" sz="2600" dirty="0"/>
              <a:t>на решения: </a:t>
            </a:r>
            <a:r>
              <a:rPr lang="en-US" sz="2600" dirty="0">
                <a:hlinkClick r:id="rId3"/>
              </a:rPr>
              <a:t>https://judge.softuni.bg/Contests/Practice/Index/155#7</a:t>
            </a:r>
            <a:endParaRPr lang="en-US" sz="260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293812" y="2661314"/>
            <a:ext cx="3581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772208" y="2661311"/>
            <a:ext cx="47418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7594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Слънчеви очила</a:t>
            </a:r>
            <a:r>
              <a:rPr lang="en-US" dirty="0"/>
              <a:t> </a:t>
            </a:r>
            <a:r>
              <a:rPr lang="bg-BG" dirty="0"/>
              <a:t>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1812" y="990600"/>
            <a:ext cx="10667998" cy="532720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Print the top part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Console.Write(new string('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Console.Write(new string('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Console.WriteLine(new string('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pPr>
              <a:spcBef>
                <a:spcPts val="1200"/>
              </a:spcBef>
            </a:pP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- 2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  <a:b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TODO: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middle part</a:t>
            </a:r>
            <a:endParaRPr lang="nn-NO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Print the bottom part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Console.Write(new string('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Console.Write(new string('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Console.WriteLine(new string('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542212" y="3048000"/>
            <a:ext cx="3581400" cy="16945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</p:txBody>
      </p:sp>
    </p:spTree>
    <p:extLst>
      <p:ext uri="{BB962C8B-B14F-4D97-AF65-F5344CB8AC3E}">
        <p14:creationId xmlns:p14="http://schemas.microsoft.com/office/powerpoint/2010/main" val="131814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Слънчеви очила</a:t>
            </a:r>
            <a:r>
              <a:rPr lang="en-US" dirty="0"/>
              <a:t> </a:t>
            </a:r>
            <a:r>
              <a:rPr lang="bg-BG" dirty="0"/>
              <a:t>– решение</a:t>
            </a:r>
            <a:r>
              <a:rPr lang="en-US" dirty="0"/>
              <a:t> (2)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1243621"/>
            <a:ext cx="10667998" cy="508097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middle part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 - 2; i++)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nn-NO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>
              <a:spcBef>
                <a:spcPts val="1200"/>
              </a:spcBef>
            </a:pP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 == (n-1) / 2 - 1)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Console.Write(new string('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n));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Console.Write(new string(' ', n));</a:t>
            </a:r>
          </a:p>
          <a:p>
            <a:pPr>
              <a:spcBef>
                <a:spcPts val="1200"/>
              </a:spcBef>
            </a:pP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nn-NO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>
              <a:spcBef>
                <a:spcPts val="1200"/>
              </a:spcBef>
            </a:pP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Console.WriteLine();</a:t>
            </a:r>
            <a:endParaRPr lang="nn-NO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579775" y="1508208"/>
            <a:ext cx="3581400" cy="16945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</p:txBody>
      </p:sp>
    </p:spTree>
    <p:extLst>
      <p:ext uri="{BB962C8B-B14F-4D97-AF65-F5344CB8AC3E}">
        <p14:creationId xmlns:p14="http://schemas.microsoft.com/office/powerpoint/2010/main" val="3248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8494799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Напишете програма, която въвежда число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/>
              <a:t> (</a:t>
            </a:r>
            <a:r>
              <a:rPr lang="bg-BG" sz="3200" dirty="0"/>
              <a:t>2</a:t>
            </a:r>
            <a:r>
              <a:rPr lang="en-US" sz="3200" dirty="0"/>
              <a:t> ≤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200" dirty="0"/>
              <a:t> ≤ </a:t>
            </a:r>
            <a:r>
              <a:rPr lang="bg-BG" sz="3200" dirty="0"/>
              <a:t>100</a:t>
            </a:r>
            <a:r>
              <a:rPr lang="en-US" sz="3200" dirty="0"/>
              <a:t>) </a:t>
            </a:r>
            <a:r>
              <a:rPr lang="bg-BG" sz="3200" dirty="0"/>
              <a:t>и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печата къщичка </a:t>
            </a:r>
            <a:r>
              <a:rPr lang="bg-BG" sz="3200" dirty="0"/>
              <a:t>с размер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/>
              <a:t> x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/>
              <a:t>: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Къщичка – условие 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656012" y="3229250"/>
            <a:ext cx="15240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|**|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61412" y="1993590"/>
            <a:ext cx="2608204" cy="37338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---**---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--****--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-******-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3724" y="6031045"/>
            <a:ext cx="109839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/>
              <a:t>Пращане</a:t>
            </a:r>
            <a:r>
              <a:rPr lang="en-US" sz="2600" dirty="0"/>
              <a:t> </a:t>
            </a:r>
            <a:r>
              <a:rPr lang="bg-BG" sz="2600" dirty="0"/>
              <a:t>на решения: </a:t>
            </a:r>
            <a:r>
              <a:rPr lang="en-US" sz="2600" dirty="0">
                <a:hlinkClick r:id="rId3"/>
              </a:rPr>
              <a:t>https://judge.softuni.bg/Contests/Practice/Index/155#8</a:t>
            </a:r>
            <a:endParaRPr lang="en-US" sz="260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656012" y="2531057"/>
            <a:ext cx="15240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4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8761412" y="1295400"/>
            <a:ext cx="26082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8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5993706" y="3229250"/>
            <a:ext cx="19050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--*--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|***|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993706" y="2531057"/>
            <a:ext cx="19050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1370012" y="3229250"/>
            <a:ext cx="15240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|*|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370012" y="2531057"/>
            <a:ext cx="15240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3</a:t>
            </a:r>
          </a:p>
        </p:txBody>
      </p:sp>
    </p:spTree>
    <p:extLst>
      <p:ext uri="{BB962C8B-B14F-4D97-AF65-F5344CB8AC3E}">
        <p14:creationId xmlns:p14="http://schemas.microsoft.com/office/powerpoint/2010/main" val="36806173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Къщичка</a:t>
            </a:r>
            <a:r>
              <a:rPr lang="en-US" dirty="0"/>
              <a:t> </a:t>
            </a:r>
            <a:r>
              <a:rPr lang="bg-BG" dirty="0"/>
              <a:t>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1812" y="945295"/>
            <a:ext cx="10943998" cy="557342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stars = 1;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 % 2 == 0) stars++;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(n+1) / 2; i++)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bg-BG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bg-BG" sz="2600" b="1" i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Draw the roof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padding = (n - stars) / 2);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Console.Write(new string('-', padding);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Console.Write(new string('*', stars));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Console.WriteLine(new string('-', padding);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stars = stars + 2;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 / 2; i++)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Draw the house body: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371012" y="2854656"/>
            <a:ext cx="1905000" cy="32524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---*---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--***--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-*****-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</a:t>
            </a:r>
          </a:p>
        </p:txBody>
      </p:sp>
    </p:spTree>
    <p:extLst>
      <p:ext uri="{BB962C8B-B14F-4D97-AF65-F5344CB8AC3E}">
        <p14:creationId xmlns:p14="http://schemas.microsoft.com/office/powerpoint/2010/main" val="129667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8986807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Напишете програма, която въвежда цяло число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/>
              <a:t> (1 ≤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200" dirty="0"/>
              <a:t> ≤ </a:t>
            </a:r>
            <a:r>
              <a:rPr lang="bg-BG" sz="3200" dirty="0"/>
              <a:t>100</a:t>
            </a:r>
            <a:r>
              <a:rPr lang="en-US" sz="3200" dirty="0"/>
              <a:t>) </a:t>
            </a:r>
            <a:r>
              <a:rPr lang="bg-BG" sz="3200" dirty="0"/>
              <a:t>и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печата диамант </a:t>
            </a:r>
            <a:r>
              <a:rPr lang="bg-BG" sz="3200" dirty="0"/>
              <a:t>с размер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/>
              <a:t>: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Диамант - условие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360612" y="3216861"/>
            <a:ext cx="12954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599612" y="2462521"/>
            <a:ext cx="1828800" cy="32524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3724" y="5967140"/>
            <a:ext cx="109839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/>
              <a:t>Пращане</a:t>
            </a:r>
            <a:r>
              <a:rPr lang="en-US" sz="2600" dirty="0"/>
              <a:t> </a:t>
            </a:r>
            <a:r>
              <a:rPr lang="bg-BG" sz="2600" dirty="0"/>
              <a:t>на решения: </a:t>
            </a:r>
            <a:r>
              <a:rPr lang="en-US" sz="2600" dirty="0">
                <a:hlinkClick r:id="rId3"/>
              </a:rPr>
              <a:t>https://judge.softuni.bg/Contests/Practice/Index/155#9</a:t>
            </a:r>
            <a:endParaRPr lang="en-US" sz="260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360612" y="2518668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9599612" y="1764329"/>
            <a:ext cx="18288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7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5713412" y="3216861"/>
            <a:ext cx="1541404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713412" y="2518668"/>
            <a:ext cx="15414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684212" y="3216861"/>
            <a:ext cx="1295400" cy="684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84212" y="2518668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689063" y="5020704"/>
            <a:ext cx="1295400" cy="684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89063" y="4322511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2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4037012" y="3229740"/>
            <a:ext cx="12954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4037012" y="2531547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7635816" y="3216861"/>
            <a:ext cx="1541404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7635816" y="2518668"/>
            <a:ext cx="15414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6640451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Диамант</a:t>
            </a:r>
            <a:r>
              <a:rPr lang="en-US" dirty="0"/>
              <a:t> </a:t>
            </a:r>
            <a:r>
              <a:rPr lang="bg-BG" dirty="0"/>
              <a:t>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8012" y="847349"/>
            <a:ext cx="10667998" cy="572731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22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leftRight = (n - 1) / 2;</a:t>
            </a:r>
          </a:p>
          <a:p>
            <a:r>
              <a:rPr lang="en-US" sz="22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1; i &lt;= (n-1) / 2; i++)</a:t>
            </a:r>
          </a:p>
          <a:p>
            <a:r>
              <a:rPr lang="en-US" sz="22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endParaRPr lang="bg-BG" sz="22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bg-BG" sz="2200" b="1" i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Draw the top part</a:t>
            </a:r>
          </a:p>
          <a:p>
            <a:r>
              <a:rPr lang="en-US" sz="22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Console.Write(new string('-', leftRight));</a:t>
            </a:r>
          </a:p>
          <a:p>
            <a:r>
              <a:rPr lang="en-US" sz="22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Console.Write("*");</a:t>
            </a:r>
          </a:p>
          <a:p>
            <a:r>
              <a:rPr lang="en-US" sz="22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mid = n - 2 * leftRight - 2;</a:t>
            </a:r>
          </a:p>
          <a:p>
            <a:r>
              <a:rPr lang="en-US" sz="22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2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(mid &gt;= 0)</a:t>
            </a:r>
          </a:p>
          <a:p>
            <a:r>
              <a:rPr lang="en-US" sz="22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22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Console.Write(new string('-', mid));</a:t>
            </a:r>
          </a:p>
          <a:p>
            <a:r>
              <a:rPr lang="en-US" sz="22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Console.Write("*");</a:t>
            </a:r>
          </a:p>
          <a:p>
            <a:r>
              <a:rPr lang="en-US" sz="22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2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Console.WriteLine(new string('-', leftRight));</a:t>
            </a:r>
          </a:p>
          <a:p>
            <a:r>
              <a:rPr lang="en-US" sz="22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leftRight--;</a:t>
            </a:r>
          </a:p>
          <a:p>
            <a:r>
              <a:rPr lang="en-US" sz="22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sz="22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bg-BG" sz="22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2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2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Draw the bottom part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92854" y="3175716"/>
            <a:ext cx="1949700" cy="19297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92854" y="1447800"/>
            <a:ext cx="1949700" cy="14379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58402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51696"/>
            <a:ext cx="10363200" cy="820600"/>
          </a:xfrm>
        </p:spPr>
        <p:txBody>
          <a:bodyPr/>
          <a:lstStyle/>
          <a:p>
            <a:r>
              <a:rPr lang="bg-BG" dirty="0"/>
              <a:t>Чертане на по-сложни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36612" y="664081"/>
            <a:ext cx="4328441" cy="3831719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5484812" y="1676400"/>
            <a:ext cx="5808604" cy="2498143"/>
          </a:xfrm>
          <a:prstGeom prst="roundRect">
            <a:avLst>
              <a:gd name="adj" fmla="val 2463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</a:p>
        </p:txBody>
      </p:sp>
    </p:spTree>
    <p:extLst>
      <p:ext uri="{BB962C8B-B14F-4D97-AF65-F5344CB8AC3E}">
        <p14:creationId xmlns:p14="http://schemas.microsoft.com/office/powerpoint/2010/main" val="119717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7808997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/>
              <a:t>Вложени цикли</a:t>
            </a:r>
            <a:endParaRPr lang="en-US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/>
              <a:t>Създаване на </a:t>
            </a:r>
            <a:r>
              <a:rPr lang="bg-BG" dirty="0">
                <a:solidFill>
                  <a:srgbClr val="F3CD60"/>
                </a:solidFill>
              </a:rPr>
              <a:t>текст</a:t>
            </a:r>
            <a:r>
              <a:rPr lang="bg-BG" dirty="0"/>
              <a:t> съдържащ определен </a:t>
            </a:r>
            <a:r>
              <a:rPr lang="bg-BG" dirty="0">
                <a:solidFill>
                  <a:srgbClr val="F3CD60"/>
                </a:solidFill>
              </a:rPr>
              <a:t>брой</a:t>
            </a:r>
            <a:r>
              <a:rPr lang="bg-BG" dirty="0"/>
              <a:t> еднакви </a:t>
            </a:r>
            <a:r>
              <a:rPr lang="bg-BG" dirty="0">
                <a:solidFill>
                  <a:srgbClr val="F3CD60"/>
                </a:solidFill>
              </a:rPr>
              <a:t>символи</a:t>
            </a:r>
            <a:endParaRPr lang="en-US" dirty="0">
              <a:solidFill>
                <a:srgbClr val="F3CD60"/>
              </a:solidFill>
            </a:endParaRP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/>
              <a:t>Чертане на фигури</a:t>
            </a:r>
          </a:p>
          <a:p>
            <a:pPr marL="819096" lvl="1" indent="-514350">
              <a:lnSpc>
                <a:spcPct val="110000"/>
              </a:lnSpc>
            </a:pPr>
            <a:r>
              <a:rPr lang="bg-BG" sz="3400" dirty="0"/>
              <a:t>С</a:t>
            </a:r>
            <a:r>
              <a:rPr lang="bg-BG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bg-BG" sz="3400" dirty="0">
                <a:solidFill>
                  <a:srgbClr val="F3CD60"/>
                </a:solidFill>
              </a:rPr>
              <a:t>вложени</a:t>
            </a:r>
            <a:r>
              <a:rPr lang="bg-BG" sz="3400" dirty="0"/>
              <a:t> </a:t>
            </a:r>
            <a:r>
              <a:rPr lang="en-US" sz="3400" dirty="0"/>
              <a:t>for-</a:t>
            </a:r>
            <a:r>
              <a:rPr lang="bg-BG" sz="3400" dirty="0"/>
              <a:t>цикли</a:t>
            </a:r>
          </a:p>
          <a:p>
            <a:pPr marL="819096" lvl="1" indent="-514350">
              <a:lnSpc>
                <a:spcPct val="110000"/>
              </a:lnSpc>
            </a:pPr>
            <a:r>
              <a:rPr lang="bg-BG" sz="3400" dirty="0"/>
              <a:t>С</a:t>
            </a:r>
            <a:r>
              <a:rPr lang="bg-BG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400" dirty="0">
                <a:solidFill>
                  <a:srgbClr val="F3CD60"/>
                </a:solidFill>
              </a:rPr>
              <a:t>new string()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4222" y="1423766"/>
            <a:ext cx="3800782" cy="4900834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9656129" y="1118195"/>
            <a:ext cx="2153283" cy="1787997"/>
            <a:chOff x="7340506" y="2208490"/>
            <a:chExt cx="4523032" cy="400006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90745" y="2208490"/>
              <a:ext cx="2172793" cy="21727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85022"/>
            <a:ext cx="10363200" cy="820600"/>
          </a:xfrm>
        </p:spPr>
        <p:txBody>
          <a:bodyPr/>
          <a:lstStyle/>
          <a:p>
            <a:r>
              <a:rPr lang="bg-BG" dirty="0"/>
              <a:t>Чертане на обекти в уеб среда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33282"/>
            <a:ext cx="10363200" cy="719034"/>
          </a:xfrm>
        </p:spPr>
        <p:txBody>
          <a:bodyPr/>
          <a:lstStyle/>
          <a:p>
            <a:r>
              <a:rPr lang="en-US" dirty="0"/>
              <a:t>ASP.NET MVC </a:t>
            </a:r>
            <a:r>
              <a:rPr lang="bg-BG" dirty="0"/>
              <a:t>приложение за чертане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012" y="785122"/>
            <a:ext cx="7162800" cy="379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89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се разработи </a:t>
            </a:r>
            <a:r>
              <a:rPr lang="en-US" dirty="0"/>
              <a:t>ASP.NET MVC </a:t>
            </a:r>
            <a:r>
              <a:rPr lang="bg-BG" dirty="0"/>
              <a:t>уеб приложение за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визуализация на рейтинг</a:t>
            </a:r>
            <a:r>
              <a:rPr lang="bg-BG" dirty="0"/>
              <a:t> (число от 0 до 100)</a:t>
            </a:r>
          </a:p>
          <a:p>
            <a:pPr lvl="1"/>
            <a:r>
              <a:rPr lang="bg-BG" dirty="0"/>
              <a:t>Чертаят се от 1 до </a:t>
            </a:r>
            <a:r>
              <a:rPr lang="en-US" dirty="0"/>
              <a:t>10</a:t>
            </a:r>
            <a:r>
              <a:rPr lang="bg-BG" dirty="0"/>
              <a:t> звездички (с половинки)</a:t>
            </a:r>
            <a:endParaRPr lang="en-US" dirty="0"/>
          </a:p>
          <a:p>
            <a:pPr lvl="1"/>
            <a:r>
              <a:rPr lang="bg-BG" dirty="0"/>
              <a:t>Звездичките да се генерират с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-</a:t>
            </a:r>
            <a:r>
              <a:rPr lang="bg-BG" dirty="0"/>
              <a:t>цикъл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Визуализация на рейтинг в уеб</a:t>
            </a:r>
            <a:r>
              <a:rPr lang="en-US" dirty="0"/>
              <a:t> </a:t>
            </a:r>
            <a:r>
              <a:rPr lang="bg-BG" dirty="0"/>
              <a:t>среда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236" y="4000384"/>
            <a:ext cx="7347176" cy="2248016"/>
          </a:xfrm>
          <a:prstGeom prst="roundRect">
            <a:avLst>
              <a:gd name="adj" fmla="val 2683"/>
            </a:avLst>
          </a:prstGeom>
        </p:spPr>
      </p:pic>
    </p:spTree>
    <p:extLst>
      <p:ext uri="{BB962C8B-B14F-4D97-AF65-F5344CB8AC3E}">
        <p14:creationId xmlns:p14="http://schemas.microsoft.com/office/powerpoint/2010/main" val="318196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уеб приложение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344" y="1261154"/>
            <a:ext cx="9110138" cy="513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88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Избор на тип уеб приложение: </a:t>
            </a:r>
            <a:r>
              <a:rPr lang="en-US" dirty="0"/>
              <a:t>MVC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612" y="1169366"/>
            <a:ext cx="6705600" cy="522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52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изглед (</a:t>
            </a:r>
            <a:r>
              <a:rPr lang="en-US" dirty="0"/>
              <a:t>view)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214" y="1161276"/>
            <a:ext cx="8534398" cy="526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56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действие (</a:t>
            </a:r>
            <a:r>
              <a:rPr lang="en-US" dirty="0"/>
              <a:t>action)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012" y="1104532"/>
            <a:ext cx="8686800" cy="535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11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3465599" cy="5570355"/>
          </a:xfrm>
        </p:spPr>
        <p:txBody>
          <a:bodyPr>
            <a:normAutofit/>
          </a:bodyPr>
          <a:lstStyle/>
          <a:p>
            <a:r>
              <a:rPr lang="bg-BG" sz="3000" dirty="0"/>
              <a:t>Направете </a:t>
            </a:r>
            <a:r>
              <a:rPr lang="en-US" sz="3000" dirty="0"/>
              <a:t>folder 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images</a:t>
            </a:r>
            <a:r>
              <a:rPr lang="en-US" sz="3000" dirty="0"/>
              <a:t>"</a:t>
            </a:r>
            <a:r>
              <a:rPr lang="bg-BG" sz="3000" dirty="0"/>
              <a:t> в проекта</a:t>
            </a:r>
            <a:endParaRPr lang="en-US" sz="3000" dirty="0"/>
          </a:p>
          <a:p>
            <a:r>
              <a:rPr lang="en-US" sz="3000" dirty="0"/>
              <a:t>K</a:t>
            </a:r>
            <a:r>
              <a:rPr lang="bg-BG" sz="3000" dirty="0"/>
              <a:t>опирайте картинките със звездичките в него с </a:t>
            </a:r>
            <a:r>
              <a:rPr lang="en-US" sz="3000" dirty="0"/>
              <a:t>copy / paste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картинките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408" y="1447800"/>
            <a:ext cx="7678222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61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Стартирайте приложението с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[Ctrl+F5]</a:t>
            </a:r>
            <a:r>
              <a:rPr lang="bg-BG" dirty="0"/>
              <a:t> и го тествайте: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Стартиране и тестване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011" y="2057400"/>
            <a:ext cx="7924802" cy="419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65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08660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912813" y="4885022"/>
            <a:ext cx="10363200" cy="820600"/>
          </a:xfrm>
        </p:spPr>
        <p:txBody>
          <a:bodyPr/>
          <a:lstStyle/>
          <a:p>
            <a:r>
              <a:rPr lang="bg-BG" dirty="0"/>
              <a:t>Чертане на рейтинги в уеб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814" y="1025830"/>
            <a:ext cx="6553198" cy="346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03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Можем създаваме текст с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new string(char, count)</a:t>
            </a:r>
            <a:r>
              <a:rPr lang="bg-BG" sz="3200" dirty="0"/>
              <a:t>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2" y="4091058"/>
            <a:ext cx="3413263" cy="2532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6412" y="5031686"/>
            <a:ext cx="1926608" cy="1427116"/>
          </a:xfrm>
          <a:prstGeom prst="rect">
            <a:avLst/>
          </a:prstGeom>
        </p:spPr>
      </p:pic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360961" y="1767185"/>
            <a:ext cx="11511907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char.Parse(Console.ReadLine());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// '@'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timesToRepeat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int.Parse(Console.ReadLine());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 8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 = new string(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timesToRepeat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"@@@@@@@@"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95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82452"/>
            <a:ext cx="10363200" cy="820600"/>
          </a:xfrm>
        </p:spPr>
        <p:txBody>
          <a:bodyPr/>
          <a:lstStyle/>
          <a:p>
            <a:r>
              <a:rPr lang="bg-BG" dirty="0"/>
              <a:t>Вложени цикли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3" name="Групиране 2"/>
          <p:cNvGrpSpPr/>
          <p:nvPr/>
        </p:nvGrpSpPr>
        <p:grpSpPr>
          <a:xfrm>
            <a:off x="4341812" y="1582052"/>
            <a:ext cx="3200400" cy="3200400"/>
            <a:chOff x="4341812" y="1676400"/>
            <a:chExt cx="3200400" cy="32004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A71E545-2B52-4080-A715-95F21F294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1812" y="1676400"/>
              <a:ext cx="3200400" cy="32004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DC531E6-FC52-49F8-A403-94A8FE84E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13280">
              <a:off x="5027612" y="2362200"/>
              <a:ext cx="1828800" cy="1828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306883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Можем да чертаем фигури с</a:t>
            </a:r>
            <a:r>
              <a:rPr lang="en-US" sz="3200" dirty="0"/>
              <a:t> </a:t>
            </a:r>
            <a:r>
              <a:rPr lang="bg-BG" sz="3200" dirty="0"/>
              <a:t>вложени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-</a:t>
            </a:r>
            <a:r>
              <a:rPr lang="bg-BG" sz="3200" dirty="0"/>
              <a:t>цикли: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днес? (2)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349" y="3106618"/>
            <a:ext cx="3413263" cy="2532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0412" y="1897082"/>
            <a:ext cx="6885636" cy="42934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r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 &lt;=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r++)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Console.Write("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c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 &lt;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c++)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Console.Write("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Console.WriteLine();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1804" y="2104237"/>
            <a:ext cx="1926608" cy="1427116"/>
          </a:xfrm>
          <a:prstGeom prst="rect">
            <a:avLst/>
          </a:prstGeom>
        </p:spPr>
      </p:pic>
      <p:pic>
        <p:nvPicPr>
          <p:cNvPr id="11" name="Picture 2" descr="https://cdn4.iconfinder.com/data/icons/STROKE/text/png/400/color_fil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93243" flipH="1">
            <a:off x="7983545" y="1793075"/>
            <a:ext cx="1688659" cy="158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8332" y="4547316"/>
            <a:ext cx="1816764" cy="1829293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4056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000" u="sng" dirty="0">
                <a:solidFill>
                  <a:schemeClr val="tx2">
                    <a:lumMod val="90000"/>
                  </a:schemeClr>
                </a:solidFill>
              </a:rPr>
              <a:t>https://softuni.bg/courses/programming-basics</a:t>
            </a:r>
            <a:endParaRPr lang="en-US" sz="2000" u="sng" dirty="0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15011" y="165303"/>
            <a:ext cx="9577597" cy="1110780"/>
          </a:xfrm>
        </p:spPr>
        <p:txBody>
          <a:bodyPr>
            <a:normAutofit/>
          </a:bodyPr>
          <a:lstStyle/>
          <a:p>
            <a:r>
              <a:rPr lang="bg-BG" dirty="0" smtClean="0"/>
              <a:t>Чертане с цикли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8EF2B6-5B18-47E6-AE3D-42EA1A2B96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696" y="4383734"/>
            <a:ext cx="1445788" cy="12655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C623F3-71FC-417F-953C-73AEBE3765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389" y="1893199"/>
            <a:ext cx="1677939" cy="132525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52ABBA6-2710-4367-A72F-C5AA4C27FD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467" y="2042468"/>
            <a:ext cx="1652328" cy="131032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0021D02-9F07-4CC9-B34C-976257B2560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905" y="3530222"/>
            <a:ext cx="1614229" cy="122393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82A620D-B684-4306-A7BB-0754B29D90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608" y="3465923"/>
            <a:ext cx="1737500" cy="130312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B6F20E7-C26B-4553-999E-B09B8B59C15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010" y="2681690"/>
            <a:ext cx="1742213" cy="132097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5B42EF1-0313-4D11-8527-B99266BD36D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941" y="1070149"/>
            <a:ext cx="1693536" cy="128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0326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/>
              <a:t>SoftUni Diamond Partners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79A9B1A9-22B2-4951-AB2F-D999C85A7C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32015" y="1200163"/>
            <a:ext cx="604158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0"/>
          </a:effectLst>
        </p:spPr>
      </p:pic>
      <p:pic>
        <p:nvPicPr>
          <p:cNvPr id="444419" name="Picture 444418">
            <a:hlinkClick r:id="rId5"/>
            <a:extLst>
              <a:ext uri="{FF2B5EF4-FFF2-40B4-BE49-F238E27FC236}">
                <a16:creationId xmlns:a16="http://schemas.microsoft.com/office/drawing/2014/main" id="{11AB864B-16DB-4E79-8D1D-17DC466451F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1812" y="2829281"/>
            <a:ext cx="6858000" cy="1600200"/>
          </a:xfrm>
          <a:prstGeom prst="roundRect">
            <a:avLst>
              <a:gd name="adj" fmla="val 4155"/>
            </a:avLst>
          </a:prstGeom>
        </p:spPr>
      </p:pic>
      <p:pic>
        <p:nvPicPr>
          <p:cNvPr id="444421" name="Picture 444420">
            <a:hlinkClick r:id="rId7"/>
            <a:extLst>
              <a:ext uri="{FF2B5EF4-FFF2-40B4-BE49-F238E27FC236}">
                <a16:creationId xmlns:a16="http://schemas.microsoft.com/office/drawing/2014/main" id="{802FA4FB-578E-4705-B215-7F8F37CE13F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59227" y="4744163"/>
            <a:ext cx="4214369" cy="1768085"/>
          </a:xfrm>
          <a:prstGeom prst="roundRect">
            <a:avLst>
              <a:gd name="adj" fmla="val 2634"/>
            </a:avLst>
          </a:prstGeom>
        </p:spPr>
      </p:pic>
      <p:pic>
        <p:nvPicPr>
          <p:cNvPr id="444423" name="Picture 444422">
            <a:hlinkClick r:id="rId9"/>
            <a:extLst>
              <a:ext uri="{FF2B5EF4-FFF2-40B4-BE49-F238E27FC236}">
                <a16:creationId xmlns:a16="http://schemas.microsoft.com/office/drawing/2014/main" id="{EF7BD900-3620-4A4E-AAB5-2F447B3E49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4744162"/>
            <a:ext cx="6858000" cy="1768085"/>
          </a:xfrm>
          <a:prstGeom prst="roundRect">
            <a:avLst>
              <a:gd name="adj" fmla="val 5533"/>
            </a:avLst>
          </a:prstGeom>
        </p:spPr>
      </p:pic>
      <p:pic>
        <p:nvPicPr>
          <p:cNvPr id="444425" name="Picture 444424">
            <a:hlinkClick r:id="rId11"/>
            <a:extLst>
              <a:ext uri="{FF2B5EF4-FFF2-40B4-BE49-F238E27FC236}">
                <a16:creationId xmlns:a16="http://schemas.microsoft.com/office/drawing/2014/main" id="{31ED335E-3E51-4A9B-86AC-097CE7D2D4DB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63667" y="2829280"/>
            <a:ext cx="4212781" cy="1600200"/>
          </a:xfrm>
          <a:prstGeom prst="roundRect">
            <a:avLst>
              <a:gd name="adj" fmla="val 3568"/>
            </a:avLst>
          </a:prstGeom>
        </p:spPr>
      </p:pic>
      <p:pic>
        <p:nvPicPr>
          <p:cNvPr id="444427" name="Picture 444426">
            <a:hlinkClick r:id="rId13"/>
            <a:extLst>
              <a:ext uri="{FF2B5EF4-FFF2-40B4-BE49-F238E27FC236}">
                <a16:creationId xmlns:a16="http://schemas.microsoft.com/office/drawing/2014/main" id="{C30DB1A6-D05A-495D-B01B-A5BAE54F89F0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1200163"/>
            <a:ext cx="5069009" cy="1314435"/>
          </a:xfrm>
          <a:prstGeom prst="roundRect">
            <a:avLst>
              <a:gd name="adj" fmla="val 3378"/>
            </a:avLst>
          </a:prstGeom>
        </p:spPr>
      </p:pic>
    </p:spTree>
    <p:extLst>
      <p:ext uri="{BB962C8B-B14F-4D97-AF65-F5344CB8AC3E}">
        <p14:creationId xmlns:p14="http://schemas.microsoft.com/office/powerpoint/2010/main" val="3603428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SoftUni Diamond Partners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57F6CA19-B6C5-4C43-B80C-7F86ADB9D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012" y="3104112"/>
            <a:ext cx="4423164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4B82B5-A24C-40BD-88A8-9F0719240E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06733"/>
            <a:ext cx="3661164" cy="1576334"/>
          </a:xfrm>
          <a:prstGeom prst="roundRect">
            <a:avLst>
              <a:gd name="adj" fmla="val 3586"/>
            </a:avLst>
          </a:prstGeom>
        </p:spPr>
      </p:pic>
      <p:pic>
        <p:nvPicPr>
          <p:cNvPr id="8" name="Picture 7">
            <a:hlinkClick r:id="rId6"/>
            <a:extLst>
              <a:ext uri="{FF2B5EF4-FFF2-40B4-BE49-F238E27FC236}">
                <a16:creationId xmlns:a16="http://schemas.microsoft.com/office/drawing/2014/main" id="{CB5D3A57-F9B4-4DCE-A831-7E040653E16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4961886"/>
            <a:ext cx="6678008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8"/>
            <a:extLst>
              <a:ext uri="{FF2B5EF4-FFF2-40B4-BE49-F238E27FC236}">
                <a16:creationId xmlns:a16="http://schemas.microsoft.com/office/drawing/2014/main" id="{A05A9AFA-1694-4FF9-800A-2B4E62A89854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75551" y="1185153"/>
            <a:ext cx="3538056" cy="1597914"/>
          </a:xfrm>
          <a:prstGeom prst="roundRect">
            <a:avLst>
              <a:gd name="adj" fmla="val 4755"/>
            </a:avLst>
          </a:prstGeom>
        </p:spPr>
      </p:pic>
      <p:pic>
        <p:nvPicPr>
          <p:cNvPr id="13" name="Picture 12">
            <a:hlinkClick r:id="rId10"/>
            <a:extLst>
              <a:ext uri="{FF2B5EF4-FFF2-40B4-BE49-F238E27FC236}">
                <a16:creationId xmlns:a16="http://schemas.microsoft.com/office/drawing/2014/main" id="{C5733A8A-180C-42DB-A531-617A616CF1F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20" y="1163573"/>
            <a:ext cx="3609026" cy="1619494"/>
          </a:xfrm>
          <a:prstGeom prst="roundRect">
            <a:avLst>
              <a:gd name="adj" fmla="val 6970"/>
            </a:avLst>
          </a:prstGeom>
        </p:spPr>
      </p:pic>
      <p:pic>
        <p:nvPicPr>
          <p:cNvPr id="15" name="Picture 14">
            <a:hlinkClick r:id="rId12"/>
            <a:extLst>
              <a:ext uri="{FF2B5EF4-FFF2-40B4-BE49-F238E27FC236}">
                <a16:creationId xmlns:a16="http://schemas.microsoft.com/office/drawing/2014/main" id="{C75642FC-F411-4844-A28F-DD6D37636A31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612" y="3139471"/>
            <a:ext cx="6678008" cy="1466011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9762377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/>
              <a:t>Безплатни обучения в </a:t>
            </a:r>
            <a:r>
              <a:rPr lang="bg-BG" noProof="1"/>
              <a:t>СофтУни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 </a:t>
            </a:r>
            <a:r>
              <a:rPr lang="en-US" sz="3200" dirty="0"/>
              <a:t>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</a:t>
            </a:r>
            <a:r>
              <a:rPr lang="bg-BG" dirty="0"/>
              <a:t> </a:t>
            </a:r>
            <a:r>
              <a:rPr lang="en-US" dirty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endParaRPr lang="en-US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 форуми</a:t>
            </a:r>
            <a:r>
              <a:rPr lang="en-US" noProof="1"/>
              <a:t> – </a:t>
            </a: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1" name="Picture 4" title="Software University @ Faceboo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8816" y="368827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9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257800"/>
            <a:ext cx="970156" cy="965726"/>
          </a:xfrm>
          <a:prstGeom prst="rect">
            <a:avLst/>
          </a:prstGeom>
        </p:spPr>
      </p:pic>
      <p:pic>
        <p:nvPicPr>
          <p:cNvPr id="14" name="Picture 13">
            <a:hlinkClick r:id="rId11" tooltip="Software University"/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874" y="1566110"/>
            <a:ext cx="1273838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6544" y="359820"/>
            <a:ext cx="2175525" cy="55558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532" y="2819400"/>
            <a:ext cx="2646012" cy="352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Цикъл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съдържащ </a:t>
            </a:r>
            <a:r>
              <a:rPr lang="bg-BG" dirty="0">
                <a:solidFill>
                  <a:srgbClr val="F3CD60"/>
                </a:solidFill>
              </a:rPr>
              <a:t>в себе си </a:t>
            </a:r>
            <a:r>
              <a:rPr lang="bg-BG" dirty="0"/>
              <a:t>друг цикъл</a:t>
            </a:r>
          </a:p>
          <a:p>
            <a:pPr lvl="1"/>
            <a:r>
              <a:rPr lang="bg-BG" dirty="0"/>
              <a:t>Двата цикъла итерират различни променливи</a:t>
            </a:r>
          </a:p>
          <a:p>
            <a:r>
              <a:rPr lang="bg-BG" dirty="0"/>
              <a:t>Пример: външен цикъл </a:t>
            </a:r>
            <a:r>
              <a:rPr lang="en-US" dirty="0"/>
              <a:t>(</a:t>
            </a:r>
            <a:r>
              <a:rPr lang="bg-BG" dirty="0"/>
              <a:t>по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row</a:t>
            </a:r>
            <a:r>
              <a:rPr lang="en-US" dirty="0"/>
              <a:t>)</a:t>
            </a:r>
            <a:r>
              <a:rPr lang="bg-BG" dirty="0"/>
              <a:t> и вътрешен цикъл</a:t>
            </a:r>
            <a:r>
              <a:rPr lang="en-US" dirty="0"/>
              <a:t> </a:t>
            </a:r>
            <a:r>
              <a:rPr lang="bg-BG" dirty="0"/>
              <a:t>(по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col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Вложени цикли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827212" y="4696894"/>
            <a:ext cx="3886200" cy="492187"/>
          </a:xfrm>
          <a:prstGeom prst="rect">
            <a:avLst/>
          </a:prstGeom>
          <a:solidFill>
            <a:schemeClr val="accent1">
              <a:alpha val="25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2625" y="3213076"/>
            <a:ext cx="8078787" cy="34101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row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row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row++)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col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col &lt;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col++){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Console.Write("*");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882021" y="3042312"/>
            <a:ext cx="4113213" cy="1041829"/>
          </a:xfrm>
          <a:prstGeom prst="wedgeRoundRectCallout">
            <a:avLst>
              <a:gd name="adj1" fmla="val -60428"/>
              <a:gd name="adj2" fmla="val -1562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Тялото на външния цикъл се повтаря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пъти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631352" y="4795747"/>
            <a:ext cx="3363882" cy="1631019"/>
          </a:xfrm>
          <a:prstGeom prst="wedgeRoundRectCallout">
            <a:avLst>
              <a:gd name="adj1" fmla="val -54349"/>
              <a:gd name="adj2" fmla="val -4137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Тялото на вътрешния цикъл се повтаря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пъти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A98395-F45C-4B28-9263-4B3F0FFD2E4B}"/>
              </a:ext>
            </a:extLst>
          </p:cNvPr>
          <p:cNvSpPr/>
          <p:nvPr/>
        </p:nvSpPr>
        <p:spPr>
          <a:xfrm>
            <a:off x="1168430" y="4176327"/>
            <a:ext cx="7239000" cy="1497030"/>
          </a:xfrm>
          <a:prstGeom prst="rect">
            <a:avLst/>
          </a:prstGeom>
          <a:noFill/>
          <a:ln w="381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40949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  <p:bldP spid="8" grpId="0" animBg="1"/>
      <p:bldP spid="10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Квадрат от звездички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Да се начертае на конзолата </a:t>
            </a:r>
            <a:r>
              <a:rPr lang="bg-BG" sz="3200" dirty="0">
                <a:solidFill>
                  <a:srgbClr val="F3CD60"/>
                </a:solidFill>
              </a:rPr>
              <a:t>квадрат о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т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x N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звездички</a:t>
            </a:r>
            <a:r>
              <a:rPr lang="bg-BG" sz="3200" dirty="0"/>
              <a:t>:</a:t>
            </a:r>
            <a:endParaRPr lang="en-US" sz="32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4" y="2057400"/>
            <a:ext cx="10667998" cy="38579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r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c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 &lt;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Console.Write("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</a:t>
            </a:r>
            <a:r>
              <a:rPr lang="bg-BG" dirty="0">
                <a:hlinkClick r:id="rId2"/>
              </a:rPr>
              <a:t>5</a:t>
            </a:r>
            <a:r>
              <a:rPr lang="en-US" dirty="0">
                <a:hlinkClick r:id="rId2"/>
              </a:rPr>
              <a:t>#2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212" y="2971800"/>
            <a:ext cx="2514600" cy="239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14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Триъгълник от долари</a:t>
            </a:r>
            <a:r>
              <a:rPr lang="en-US" dirty="0"/>
              <a:t> – </a:t>
            </a:r>
            <a:r>
              <a:rPr lang="bg-BG" dirty="0"/>
              <a:t>условие 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/>
              <a:t>Да се начертае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триъгълник от долари </a:t>
            </a:r>
            <a:r>
              <a:rPr lang="bg-BG" dirty="0"/>
              <a:t>с размер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899683" y="2057400"/>
            <a:ext cx="2133598" cy="3857388"/>
            <a:chOff x="760414" y="2057400"/>
            <a:chExt cx="2133598" cy="3857388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760414" y="3326799"/>
              <a:ext cx="2133598" cy="258798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$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$ $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$ $ $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$ $ $ $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$ $ $ $ $</a:t>
              </a:r>
              <a:endPara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760414" y="2057400"/>
              <a:ext cx="2133598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 = 5</a:t>
              </a:r>
              <a:endPara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" name="Down Arrow 2"/>
            <p:cNvSpPr/>
            <p:nvPr/>
          </p:nvSpPr>
          <p:spPr>
            <a:xfrm>
              <a:off x="1674812" y="2832558"/>
              <a:ext cx="304801" cy="4168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9" name="Rectangle 8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</a:t>
            </a:r>
            <a:r>
              <a:rPr lang="bg-BG" dirty="0">
                <a:hlinkClick r:id="rId2"/>
              </a:rPr>
              <a:t>5</a:t>
            </a:r>
            <a:r>
              <a:rPr lang="en-US" dirty="0">
                <a:hlinkClick r:id="rId2"/>
              </a:rPr>
              <a:t>#3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4656949" y="2057400"/>
            <a:ext cx="2133598" cy="3383412"/>
            <a:chOff x="760414" y="2057400"/>
            <a:chExt cx="2133598" cy="3383412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760414" y="3326799"/>
              <a:ext cx="2133598" cy="211401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$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$ $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$ $ $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$ $ $ $</a:t>
              </a:r>
              <a:endPara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760414" y="2057400"/>
              <a:ext cx="2133598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 = 4</a:t>
              </a:r>
              <a:endPara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1674812" y="2832558"/>
              <a:ext cx="304801" cy="4168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326092" y="2059757"/>
            <a:ext cx="2133598" cy="2435460"/>
            <a:chOff x="760414" y="2057400"/>
            <a:chExt cx="2133598" cy="2435460"/>
          </a:xfrm>
        </p:grpSpPr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760414" y="3326799"/>
              <a:ext cx="2133598" cy="116606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$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$ $</a:t>
              </a:r>
              <a:endPara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760414" y="2057400"/>
              <a:ext cx="2133598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 = 2</a:t>
              </a:r>
              <a:endPara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1674812" y="2832558"/>
              <a:ext cx="304801" cy="4168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3506207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Триъгълник от долари – решение 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96212" y="1066800"/>
            <a:ext cx="108204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row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row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row++)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col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col &lt;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col++)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Console.Write("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</a:t>
            </a:r>
            <a:r>
              <a:rPr lang="bg-BG" dirty="0">
                <a:hlinkClick r:id="rId2"/>
              </a:rPr>
              <a:t>5</a:t>
            </a:r>
            <a:r>
              <a:rPr lang="en-US" dirty="0">
                <a:hlinkClick r:id="rId2"/>
              </a:rPr>
              <a:t>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94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6529"/>
            <a:ext cx="11804822" cy="5570355"/>
          </a:xfrm>
        </p:spPr>
        <p:txBody>
          <a:bodyPr/>
          <a:lstStyle/>
          <a:p>
            <a:r>
              <a:rPr lang="bg-BG" dirty="0"/>
              <a:t>Да се начертае на конзолата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квадратна рамка </a:t>
            </a:r>
            <a:r>
              <a:rPr lang="bg-BG" dirty="0"/>
              <a:t>с размер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Квадратна рамка</a:t>
            </a:r>
            <a:r>
              <a:rPr lang="en-US" dirty="0"/>
              <a:t> – </a:t>
            </a:r>
            <a:r>
              <a:rPr lang="bg-BG" dirty="0"/>
              <a:t>условие 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541420" y="1909317"/>
            <a:ext cx="2133598" cy="3999370"/>
            <a:chOff x="684212" y="1953904"/>
            <a:chExt cx="2133598" cy="3999370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684212" y="3365285"/>
              <a:ext cx="2133597" cy="258798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 - - - +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| - - - |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| - - - |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| - - - |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 - - - +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684212" y="1953904"/>
              <a:ext cx="2133598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 = 5</a:t>
              </a:r>
              <a:endPara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Down Arrow 6"/>
            <p:cNvSpPr/>
            <p:nvPr/>
          </p:nvSpPr>
          <p:spPr>
            <a:xfrm>
              <a:off x="1598609" y="2797206"/>
              <a:ext cx="304801" cy="4168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9" name="Rectangle 8"/>
          <p:cNvSpPr/>
          <p:nvPr/>
        </p:nvSpPr>
        <p:spPr>
          <a:xfrm>
            <a:off x="760412" y="6150592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</a:t>
            </a:r>
            <a:r>
              <a:rPr lang="bg-BG" dirty="0">
                <a:hlinkClick r:id="rId2"/>
              </a:rPr>
              <a:t>5</a:t>
            </a:r>
            <a:r>
              <a:rPr lang="en-US" dirty="0">
                <a:hlinkClick r:id="rId2"/>
              </a:rPr>
              <a:t>#4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5026025" y="1909317"/>
            <a:ext cx="2133598" cy="3525394"/>
            <a:chOff x="684212" y="1953904"/>
            <a:chExt cx="2133598" cy="3525394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684212" y="3365285"/>
              <a:ext cx="2133597" cy="211401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 - - +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| - - |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| - - |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 - - +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684212" y="1953904"/>
              <a:ext cx="2133598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 = 4</a:t>
              </a:r>
              <a:endPara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1598609" y="2797206"/>
              <a:ext cx="304801" cy="4168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510629" y="1906927"/>
            <a:ext cx="2133598" cy="3051418"/>
            <a:chOff x="684212" y="1953904"/>
            <a:chExt cx="2133598" cy="3051418"/>
          </a:xfrm>
        </p:grpSpPr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684212" y="3365285"/>
              <a:ext cx="2133597" cy="164003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 - +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| - |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 - +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684212" y="1953904"/>
              <a:ext cx="2133598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 = 3</a:t>
              </a:r>
              <a:endPara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1598609" y="2797206"/>
              <a:ext cx="304801" cy="4168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2368895759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2249</Words>
  <Application>Microsoft Office PowerPoint</Application>
  <PresentationFormat>Custom</PresentationFormat>
  <Paragraphs>505</Paragraphs>
  <Slides>45</Slides>
  <Notes>13</Notes>
  <HiddenSlides>9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Consolas</vt:lpstr>
      <vt:lpstr>Wingdings</vt:lpstr>
      <vt:lpstr>Wingdings 2</vt:lpstr>
      <vt:lpstr>SoftUni 16x9</vt:lpstr>
      <vt:lpstr>Чертане с цикли</vt:lpstr>
      <vt:lpstr>Have a Question?</vt:lpstr>
      <vt:lpstr>Съдържание</vt:lpstr>
      <vt:lpstr>Вложени цикли</vt:lpstr>
      <vt:lpstr>Вложени цикли</vt:lpstr>
      <vt:lpstr>Квадрат от звездички</vt:lpstr>
      <vt:lpstr>Триъгълник от долари – условие </vt:lpstr>
      <vt:lpstr>Триъгълник от долари – решение </vt:lpstr>
      <vt:lpstr>Квадратна рамка – условие </vt:lpstr>
      <vt:lpstr>Квадратна рамка – решение </vt:lpstr>
      <vt:lpstr>Ромбче от звездички – условие </vt:lpstr>
      <vt:lpstr>Ромбче от звездички – решение </vt:lpstr>
      <vt:lpstr>Коледна елха – условие </vt:lpstr>
      <vt:lpstr>Коледна елха – решение</vt:lpstr>
      <vt:lpstr>Чертане на прости фигури</vt:lpstr>
      <vt:lpstr>Създаване на текст</vt:lpstr>
      <vt:lpstr>Създаване на текст</vt:lpstr>
      <vt:lpstr>Създаване на текст (2)</vt:lpstr>
      <vt:lpstr>Правоъгълник от 10 x 10 звездички</vt:lpstr>
      <vt:lpstr>Правоъгълник от N x N звездички</vt:lpstr>
      <vt:lpstr>Чертане на по-сложни фигури</vt:lpstr>
      <vt:lpstr>Слънчеви очила – условие </vt:lpstr>
      <vt:lpstr>Слънчеви очила – решение</vt:lpstr>
      <vt:lpstr>Слънчеви очила – решение (2)</vt:lpstr>
      <vt:lpstr>Къщичка – условие </vt:lpstr>
      <vt:lpstr>Къщичка – решение</vt:lpstr>
      <vt:lpstr>Диамант - условие</vt:lpstr>
      <vt:lpstr>Диамант – решение</vt:lpstr>
      <vt:lpstr>Чертане на по-сложни фигури</vt:lpstr>
      <vt:lpstr>Чертане на обекти в уеб среда</vt:lpstr>
      <vt:lpstr>Визуализация на рейтинг в уеб среда</vt:lpstr>
      <vt:lpstr>Създаване на уеб приложение</vt:lpstr>
      <vt:lpstr>Избор на тип уеб приложение: MVC</vt:lpstr>
      <vt:lpstr>Създаване на изглед (view)</vt:lpstr>
      <vt:lpstr>Създаване на действие (action)</vt:lpstr>
      <vt:lpstr>Добавяне на картинките</vt:lpstr>
      <vt:lpstr>Стартиране и тестване</vt:lpstr>
      <vt:lpstr>Чертане на рейтинги в уеб</vt:lpstr>
      <vt:lpstr>Какво научихме днес?</vt:lpstr>
      <vt:lpstr>Какво научихме днес? (2)</vt:lpstr>
      <vt:lpstr>Чертане с цикли</vt:lpstr>
      <vt:lpstr>SoftUni Diamond Partners</vt:lpstr>
      <vt:lpstr>SoftUni Diamond Partners</vt:lpstr>
      <vt:lpstr>Лиценз</vt:lpstr>
      <vt:lpstr>Безплатни 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2018-05-25T09:10:43Z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