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7"/>
  </p:notesMasterIdLst>
  <p:handoutMasterIdLst>
    <p:handoutMasterId r:id="rId38"/>
  </p:handoutMasterIdLst>
  <p:sldIdLst>
    <p:sldId id="678" r:id="rId2"/>
    <p:sldId id="679" r:id="rId3"/>
    <p:sldId id="680" r:id="rId4"/>
    <p:sldId id="651" r:id="rId5"/>
    <p:sldId id="652" r:id="rId6"/>
    <p:sldId id="653" r:id="rId7"/>
    <p:sldId id="654" r:id="rId8"/>
    <p:sldId id="655" r:id="rId9"/>
    <p:sldId id="656" r:id="rId10"/>
    <p:sldId id="657" r:id="rId11"/>
    <p:sldId id="658" r:id="rId12"/>
    <p:sldId id="659" r:id="rId13"/>
    <p:sldId id="660" r:id="rId14"/>
    <p:sldId id="661" r:id="rId15"/>
    <p:sldId id="662" r:id="rId16"/>
    <p:sldId id="663" r:id="rId17"/>
    <p:sldId id="664" r:id="rId18"/>
    <p:sldId id="665" r:id="rId19"/>
    <p:sldId id="666" r:id="rId20"/>
    <p:sldId id="667" r:id="rId21"/>
    <p:sldId id="668" r:id="rId22"/>
    <p:sldId id="669" r:id="rId23"/>
    <p:sldId id="670" r:id="rId24"/>
    <p:sldId id="671" r:id="rId25"/>
    <p:sldId id="672" r:id="rId26"/>
    <p:sldId id="673" r:id="rId27"/>
    <p:sldId id="674" r:id="rId28"/>
    <p:sldId id="675" r:id="rId29"/>
    <p:sldId id="676" r:id="rId30"/>
    <p:sldId id="681" r:id="rId31"/>
    <p:sldId id="646" r:id="rId32"/>
    <p:sldId id="685" r:id="rId33"/>
    <p:sldId id="683" r:id="rId34"/>
    <p:sldId id="649" r:id="rId35"/>
    <p:sldId id="65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678"/>
            <p14:sldId id="679"/>
            <p14:sldId id="680"/>
          </p14:sldIdLst>
        </p14:section>
        <p14:section name="Query Basics" id="{BC4A3995-4CED-4320-A673-95328C9C809D}">
          <p14:sldIdLst>
            <p14:sldId id="651"/>
            <p14:sldId id="652"/>
            <p14:sldId id="653"/>
            <p14:sldId id="654"/>
          </p14:sldIdLst>
        </p14:section>
        <p14:section name="Retrieving Data" id="{70B8B5BA-C876-4FFD-961F-A3D14C2D318C}">
          <p14:sldIdLst>
            <p14:sldId id="655"/>
            <p14:sldId id="656"/>
            <p14:sldId id="657"/>
            <p14:sldId id="658"/>
            <p14:sldId id="659"/>
            <p14:sldId id="660"/>
            <p14:sldId id="661"/>
            <p14:sldId id="662"/>
            <p14:sldId id="663"/>
            <p14:sldId id="664"/>
            <p14:sldId id="665"/>
            <p14:sldId id="666"/>
            <p14:sldId id="667"/>
            <p14:sldId id="668"/>
          </p14:sldIdLst>
        </p14:section>
        <p14:section name="Writing Data in Tables" id="{6D0DEF3F-3051-44F4-9061-7DCDEB0E6F1F}">
          <p14:sldIdLst>
            <p14:sldId id="669"/>
            <p14:sldId id="670"/>
            <p14:sldId id="671"/>
            <p14:sldId id="672"/>
          </p14:sldIdLst>
        </p14:section>
        <p14:section name="Modifying Existing Records" id="{67513916-16DD-484F-9D5D-B45F499DE1C3}">
          <p14:sldIdLst>
            <p14:sldId id="673"/>
            <p14:sldId id="674"/>
            <p14:sldId id="675"/>
            <p14:sldId id="676"/>
            <p14:sldId id="681"/>
          </p14:sldIdLst>
        </p14:section>
        <p14:section name="Conclusion" id="{10E03AB1-9AA8-4E86-9A64-D741901E50A2}">
          <p14:sldIdLst>
            <p14:sldId id="646"/>
            <p14:sldId id="685"/>
            <p14:sldId id="683"/>
            <p14:sldId id="649"/>
            <p14:sldId id="650"/>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2D2D77"/>
    <a:srgbClr val="D1D5DD"/>
    <a:srgbClr val="E0E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5" autoAdjust="0"/>
    <p:restoredTop sz="94140" autoAdjust="0"/>
  </p:normalViewPr>
  <p:slideViewPr>
    <p:cSldViewPr snapToGrid="0" showGuides="1">
      <p:cViewPr varScale="1">
        <p:scale>
          <a:sx n="82" d="100"/>
          <a:sy n="82" d="100"/>
        </p:scale>
        <p:origin x="686" y="77"/>
      </p:cViewPr>
      <p:guideLst>
        <p:guide orient="horz" pos="2184"/>
        <p:guide pos="3840"/>
      </p:guideLst>
    </p:cSldViewPr>
  </p:slideViewPr>
  <p:outlineViewPr>
    <p:cViewPr>
      <p:scale>
        <a:sx n="33" d="100"/>
        <a:sy n="33" d="100"/>
      </p:scale>
      <p:origin x="0" y="-2142"/>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0.xml"/><Relationship Id="rId1"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19.9.2019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9/19/2019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7793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18</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1960548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22</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65709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2900023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9458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822107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63587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020416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Tree>
    <p:extLst>
      <p:ext uri="{BB962C8B-B14F-4D97-AF65-F5344CB8AC3E}">
        <p14:creationId xmlns:p14="http://schemas.microsoft.com/office/powerpoint/2010/main" val="2912236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81616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9</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131570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10</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Tree>
    <p:extLst>
      <p:ext uri="{BB962C8B-B14F-4D97-AF65-F5344CB8AC3E}">
        <p14:creationId xmlns:p14="http://schemas.microsoft.com/office/powerpoint/2010/main" val="2791513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11</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4296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12</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Tree>
    <p:extLst>
      <p:ext uri="{BB962C8B-B14F-4D97-AF65-F5344CB8AC3E}">
        <p14:creationId xmlns:p14="http://schemas.microsoft.com/office/powerpoint/2010/main" val="431233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3046778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1478877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17</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76503513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9/19/2019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9/19/2019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9/19/2019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4031712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7207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694579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051" y="4869900"/>
            <a:ext cx="10365899" cy="9037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3051" y="5754968"/>
            <a:ext cx="10365899"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52FFE931-ECB7-4006-A6A2-6E8A9286ACA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056350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47540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9/19/2019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563836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665199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624687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6665418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1452797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900319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709658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5269529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2392058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66951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2641870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5847726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2260858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7516817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6072458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9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407256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1057436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30237232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7386708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01600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9/19/2019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346234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137638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9/19/2019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9/19/2019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9/19/2019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9/19/2019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9/19/2019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hyperlink" Target="http://www.xs-software.com/" TargetMode="External"/><Relationship Id="rId18" Type="http://schemas.openxmlformats.org/officeDocument/2006/relationships/image" Target="../media/image70.png"/><Relationship Id="rId26" Type="http://schemas.openxmlformats.org/officeDocument/2006/relationships/image" Target="../media/image74.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67.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14.xml"/><Relationship Id="rId16" Type="http://schemas.openxmlformats.org/officeDocument/2006/relationships/image" Target="../media/image69.png"/><Relationship Id="rId20" Type="http://schemas.openxmlformats.org/officeDocument/2006/relationships/image" Target="../media/image71.png"/><Relationship Id="rId1" Type="http://schemas.openxmlformats.org/officeDocument/2006/relationships/slideLayout" Target="../slideLayouts/slideLayout6.xml"/><Relationship Id="rId6" Type="http://schemas.openxmlformats.org/officeDocument/2006/relationships/image" Target="../media/image64.png"/><Relationship Id="rId11" Type="http://schemas.openxmlformats.org/officeDocument/2006/relationships/hyperlink" Target="http://www.telenor.bg/" TargetMode="External"/><Relationship Id="rId24" Type="http://schemas.openxmlformats.org/officeDocument/2006/relationships/image" Target="../media/image73.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66.png"/><Relationship Id="rId19" Type="http://schemas.openxmlformats.org/officeDocument/2006/relationships/hyperlink" Target="http://smartit.bg/" TargetMode="External"/><Relationship Id="rId4" Type="http://schemas.openxmlformats.org/officeDocument/2006/relationships/image" Target="../media/image63.png"/><Relationship Id="rId9" Type="http://schemas.openxmlformats.org/officeDocument/2006/relationships/hyperlink" Target="https://www.softwaregroup.com/" TargetMode="External"/><Relationship Id="rId14" Type="http://schemas.openxmlformats.org/officeDocument/2006/relationships/image" Target="../media/image68.png"/><Relationship Id="rId22" Type="http://schemas.openxmlformats.org/officeDocument/2006/relationships/image" Target="../media/image72.png"/></Relationships>
</file>

<file path=ppt/slides/_rels/slide33.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75.jpeg"/><Relationship Id="rId7" Type="http://schemas.openxmlformats.org/officeDocument/2006/relationships/image" Target="../media/image77.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www.world-of-myths.com/" TargetMode="External"/><Relationship Id="rId5" Type="http://schemas.openxmlformats.org/officeDocument/2006/relationships/image" Target="../media/image76.png"/><Relationship Id="rId4" Type="http://schemas.openxmlformats.org/officeDocument/2006/relationships/hyperlink" Target="https://www.onebitsoftware.net/" TargetMode="External"/><Relationship Id="rId9" Type="http://schemas.openxmlformats.org/officeDocument/2006/relationships/image" Target="../media/image78.gif"/></Relationships>
</file>

<file path=ppt/slides/_rels/slide34.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81.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80.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SQL"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r>
              <a:rPr lang="en-US" sz="2800" dirty="0"/>
              <a:t>Create, Retrieve, Update, Delete</a:t>
            </a:r>
          </a:p>
          <a:p>
            <a:r>
              <a:rPr lang="en-US" sz="2800" dirty="0"/>
              <a:t>using SQL queries</a:t>
            </a:r>
          </a:p>
        </p:txBody>
      </p:sp>
      <p:sp>
        <p:nvSpPr>
          <p:cNvPr id="5" name="Title 4"/>
          <p:cNvSpPr>
            <a:spLocks noGrp="1"/>
          </p:cNvSpPr>
          <p:nvPr>
            <p:ph type="title"/>
          </p:nvPr>
        </p:nvSpPr>
        <p:spPr/>
        <p:txBody>
          <a:bodyPr/>
          <a:lstStyle/>
          <a:p>
            <a:r>
              <a:rPr lang="en-US" dirty="0"/>
              <a:t>Basic CRUD in SQL Server</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http://softuni.bg</a:t>
            </a:r>
            <a:endParaRPr lang="en-US" dirty="0"/>
          </a:p>
        </p:txBody>
      </p:sp>
      <p:sp>
        <p:nvSpPr>
          <p:cNvPr id="3" name="Text Placeholder 2"/>
          <p:cNvSpPr>
            <a:spLocks noGrp="1"/>
          </p:cNvSpPr>
          <p:nvPr>
            <p:ph type="body" sz="quarter" idx="19"/>
          </p:nvPr>
        </p:nvSpPr>
        <p:spPr>
          <a:xfrm>
            <a:off x="671147" y="4650873"/>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a:xfrm>
            <a:off x="671147" y="5175130"/>
            <a:ext cx="2951518" cy="832014"/>
          </a:xfrm>
        </p:spPr>
        <p:txBody>
          <a:bodyPr/>
          <a:lstStyle/>
          <a:p>
            <a:r>
              <a:rPr lang="en-US" dirty="0"/>
              <a:t>Technical Trainers</a:t>
            </a:r>
          </a:p>
          <a:p>
            <a:endParaRPr lang="bg-BG" dirty="0"/>
          </a:p>
        </p:txBody>
      </p:sp>
      <p:grpSp>
        <p:nvGrpSpPr>
          <p:cNvPr id="13" name="Group 12"/>
          <p:cNvGrpSpPr/>
          <p:nvPr/>
        </p:nvGrpSpPr>
        <p:grpSpPr>
          <a:xfrm>
            <a:off x="4141340" y="2677547"/>
            <a:ext cx="4016339" cy="2261864"/>
            <a:chOff x="3056094" y="1995552"/>
            <a:chExt cx="5026085" cy="288134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6094" y="3084425"/>
              <a:ext cx="1792467" cy="179246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3779" y="1995552"/>
              <a:ext cx="2438400" cy="24384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9986" y="2226986"/>
              <a:ext cx="1543051" cy="1543050"/>
            </a:xfrm>
            <a:prstGeom prst="rect">
              <a:avLst/>
            </a:prstGeom>
          </p:spPr>
        </p:pic>
      </p:grpSp>
    </p:spTree>
    <p:extLst>
      <p:ext uri="{BB962C8B-B14F-4D97-AF65-F5344CB8AC3E}">
        <p14:creationId xmlns:p14="http://schemas.microsoft.com/office/powerpoint/2010/main" val="2500620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en-US" dirty="0"/>
              <a:t>Selecting </a:t>
            </a:r>
            <a:r>
              <a:rPr lang="en-US" b="1" dirty="0">
                <a:solidFill>
                  <a:schemeClr val="bg1"/>
                </a:solidFill>
              </a:rPr>
              <a:t>all </a:t>
            </a:r>
            <a:r>
              <a:rPr lang="en-US" dirty="0"/>
              <a:t>columns</a:t>
            </a:r>
            <a:r>
              <a:rPr lang="en-US" b="1" dirty="0">
                <a:solidFill>
                  <a:schemeClr val="bg1"/>
                </a:solidFill>
              </a:rPr>
              <a:t> </a:t>
            </a:r>
            <a:r>
              <a:rPr lang="en-US" dirty="0"/>
              <a:t>from the "Departments"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a:t>
            </a:r>
            <a:r>
              <a:rPr lang="en-US" b="1" dirty="0">
                <a:solidFill>
                  <a:schemeClr val="bg1"/>
                </a:solidFill>
              </a:rPr>
              <a:t>specific</a:t>
            </a:r>
            <a:r>
              <a:rPr lang="en-US" dirty="0"/>
              <a:t> columns</a:t>
            </a:r>
          </a:p>
          <a:p>
            <a:endParaRPr lang="bg-BG" dirty="0"/>
          </a:p>
        </p:txBody>
      </p:sp>
      <p:sp>
        <p:nvSpPr>
          <p:cNvPr id="496642" name="Rectangle 2"/>
          <p:cNvSpPr>
            <a:spLocks noGrp="1" noChangeArrowheads="1"/>
          </p:cNvSpPr>
          <p:nvPr>
            <p:ph type="title"/>
          </p:nvPr>
        </p:nvSpPr>
        <p:spPr/>
        <p:txBody>
          <a:bodyPr/>
          <a:lstStyle/>
          <a:p>
            <a:r>
              <a:rPr lang="en-US" dirty="0"/>
              <a:t>SELECT – Example</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10</a:t>
            </a:fld>
            <a:endParaRPr lang="en-US" dirty="0"/>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1600"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471511480"/>
              </p:ext>
            </p:extLst>
          </p:nvPr>
        </p:nvGraphicFramePr>
        <p:xfrm>
          <a:off x="7024248"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383276" y="5441245"/>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6792642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buClr>
                <a:schemeClr val="tx1"/>
              </a:buClr>
            </a:pPr>
            <a:r>
              <a:rPr lang="en-US" sz="3600" b="1" dirty="0">
                <a:solidFill>
                  <a:schemeClr val="bg1"/>
                </a:solidFill>
              </a:rPr>
              <a:t>Aliases</a:t>
            </a:r>
            <a:r>
              <a:rPr lang="en-US" sz="3600" dirty="0"/>
              <a:t> rename a table or a column heading</a:t>
            </a:r>
          </a:p>
          <a:p>
            <a:pPr>
              <a:lnSpc>
                <a:spcPct val="100000"/>
              </a:lnSpc>
            </a:pPr>
            <a:endParaRPr lang="en-US" sz="3600" dirty="0"/>
          </a:p>
          <a:p>
            <a:pPr>
              <a:lnSpc>
                <a:spcPct val="100000"/>
              </a:lnSpc>
            </a:pPr>
            <a:endParaRPr lang="en-US" sz="3600" dirty="0"/>
          </a:p>
          <a:p>
            <a:pPr marL="0" indent="0">
              <a:lnSpc>
                <a:spcPct val="100000"/>
              </a:lnSpc>
              <a:buNone/>
            </a:pPr>
            <a:endParaRPr lang="en-US" sz="3600" dirty="0"/>
          </a:p>
          <a:p>
            <a:pPr>
              <a:lnSpc>
                <a:spcPct val="100000"/>
              </a:lnSpc>
              <a:spcBef>
                <a:spcPts val="1800"/>
              </a:spcBef>
            </a:pPr>
            <a:r>
              <a:rPr lang="en-US" sz="3600" dirty="0"/>
              <a:t>You can shorten fields or clarify abbreviations</a:t>
            </a:r>
          </a:p>
          <a:p>
            <a:endParaRPr lang="bg-BG" dirty="0"/>
          </a:p>
        </p:txBody>
      </p:sp>
      <p:sp>
        <p:nvSpPr>
          <p:cNvPr id="502786" name="Rectangle 2"/>
          <p:cNvSpPr>
            <a:spLocks noGrp="1" noChangeArrowheads="1"/>
          </p:cNvSpPr>
          <p:nvPr>
            <p:ph type="title"/>
          </p:nvPr>
        </p:nvSpPr>
        <p:spPr/>
        <p:txBody>
          <a:bodyPr/>
          <a:lstStyle/>
          <a:p>
            <a:r>
              <a:rPr lang="en-US" dirty="0"/>
              <a:t>Column Aliases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11</a:t>
            </a:fld>
            <a:endParaRPr lang="en-US" dirty="0"/>
          </a:p>
        </p:txBody>
      </p:sp>
      <p:sp>
        <p:nvSpPr>
          <p:cNvPr id="502788" name="Rectangle 4"/>
          <p:cNvSpPr>
            <a:spLocks noChangeArrowheads="1"/>
          </p:cNvSpPr>
          <p:nvPr/>
        </p:nvSpPr>
        <p:spPr bwMode="auto">
          <a:xfrm>
            <a:off x="609600" y="2521866"/>
            <a:ext cx="4572000" cy="15696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SELECT EmployeeID </a:t>
            </a:r>
            <a:r>
              <a:rPr lang="en-US" sz="2400" b="1" noProof="1">
                <a:solidFill>
                  <a:schemeClr val="bg1"/>
                </a:solidFill>
                <a:latin typeface="Consolas" pitchFamily="49" charset="0"/>
                <a:cs typeface="Consolas" pitchFamily="49" charset="0"/>
              </a:rPr>
              <a:t>AS</a:t>
            </a:r>
            <a:r>
              <a:rPr lang="en-US" sz="2400" b="1" noProof="1">
                <a:latin typeface="Consolas" pitchFamily="49" charset="0"/>
                <a:cs typeface="Consolas" pitchFamily="49" charset="0"/>
              </a:rPr>
              <a:t> ID,</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FirstName,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LastName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1958684244"/>
              </p:ext>
            </p:extLst>
          </p:nvPr>
        </p:nvGraphicFramePr>
        <p:xfrm>
          <a:off x="6248402" y="2411024"/>
          <a:ext cx="5413371" cy="1692772"/>
        </p:xfrm>
        <a:graphic>
          <a:graphicData uri="http://schemas.openxmlformats.org/drawingml/2006/table">
            <a:tbl>
              <a:tblPr/>
              <a:tblGrid>
                <a:gridCol w="1780900">
                  <a:extLst>
                    <a:ext uri="{9D8B030D-6E8A-4147-A177-3AD203B41FA5}">
                      <a16:colId xmlns:a16="http://schemas.microsoft.com/office/drawing/2014/main" val="1163929117"/>
                    </a:ext>
                  </a:extLst>
                </a:gridCol>
                <a:gridCol w="1780900">
                  <a:extLst>
                    <a:ext uri="{9D8B030D-6E8A-4147-A177-3AD203B41FA5}">
                      <a16:colId xmlns:a16="http://schemas.microsoft.com/office/drawing/2014/main" val="20000"/>
                    </a:ext>
                  </a:extLst>
                </a:gridCol>
                <a:gridCol w="1851571">
                  <a:extLst>
                    <a:ext uri="{9D8B030D-6E8A-4147-A177-3AD203B41FA5}">
                      <a16:colId xmlns:a16="http://schemas.microsoft.com/office/drawing/2014/main" val="20001"/>
                    </a:ext>
                  </a:extLst>
                </a:gridCol>
              </a:tblGrid>
              <a:tr h="4452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9"/>
          <p:cNvSpPr>
            <a:spLocks noChangeArrowheads="1"/>
          </p:cNvSpPr>
          <p:nvPr/>
        </p:nvSpPr>
        <p:spPr bwMode="auto">
          <a:xfrm>
            <a:off x="2202880" y="4835243"/>
            <a:ext cx="7287491"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400" b="1" dirty="0">
                <a:latin typeface="Consolas" panose="020B0609020204030204" pitchFamily="49" charset="0"/>
              </a:rPr>
              <a:t>SELECT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.Duration</a:t>
            </a:r>
            <a:r>
              <a:rPr lang="en-US" sz="2400" b="1" dirty="0">
                <a:latin typeface="Consolas" panose="020B0609020204030204" pitchFamily="49" charset="0"/>
              </a:rPr>
              <a:t>,</a:t>
            </a:r>
          </a:p>
          <a:p>
            <a:r>
              <a:rPr lang="en-US" sz="2400" b="1" dirty="0">
                <a:latin typeface="Consolas" panose="020B0609020204030204" pitchFamily="49" charset="0"/>
              </a:rPr>
              <a: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.ACG </a:t>
            </a:r>
            <a:r>
              <a:rPr lang="en-US" sz="2400" b="1" dirty="0">
                <a:solidFill>
                  <a:schemeClr val="bg1"/>
                </a:solidFill>
                <a:latin typeface="Consolas" panose="020B0609020204030204" pitchFamily="49" charset="0"/>
              </a:rPr>
              <a:t>AS</a:t>
            </a:r>
            <a:r>
              <a:rPr lang="en-US" sz="2400" b="1" dirty="0">
                <a:latin typeface="Consolas" panose="020B0609020204030204" pitchFamily="49" charset="0"/>
              </a:rPr>
              <a:t> </a:t>
            </a:r>
            <a:r>
              <a:rPr lang="en-US" sz="2400" b="1" dirty="0">
                <a:solidFill>
                  <a:schemeClr val="bg1"/>
                </a:solidFill>
                <a:latin typeface="Consolas" panose="020B0609020204030204" pitchFamily="49" charset="0"/>
              </a:rPr>
              <a:t>'Access Control Gateway'</a:t>
            </a:r>
          </a:p>
          <a:p>
            <a:r>
              <a:rPr lang="en-GB" sz="2400" b="1" dirty="0">
                <a:latin typeface="Consolas" panose="020B0609020204030204" pitchFamily="49" charset="0"/>
              </a:rPr>
              <a:t>FROM Calls AS </a:t>
            </a:r>
            <a:r>
              <a:rPr lang="en-GB" sz="2400" b="1" dirty="0">
                <a:solidFill>
                  <a:schemeClr val="bg1"/>
                </a:solidFill>
                <a:latin typeface="Consolas" panose="020B0609020204030204" pitchFamily="49" charset="0"/>
              </a:rPr>
              <a:t>c</a:t>
            </a:r>
          </a:p>
        </p:txBody>
      </p:sp>
      <p:sp>
        <p:nvSpPr>
          <p:cNvPr id="10" name="AutoShape 5"/>
          <p:cNvSpPr>
            <a:spLocks noChangeArrowheads="1"/>
          </p:cNvSpPr>
          <p:nvPr/>
        </p:nvSpPr>
        <p:spPr bwMode="auto">
          <a:xfrm>
            <a:off x="3453808" y="1741999"/>
            <a:ext cx="2506200" cy="615829"/>
          </a:xfrm>
          <a:prstGeom prst="wedgeRoundRectCallout">
            <a:avLst>
              <a:gd name="adj1" fmla="val 1081"/>
              <a:gd name="adj2" fmla="val 993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Display Name</a:t>
            </a:r>
          </a:p>
        </p:txBody>
      </p:sp>
      <p:sp>
        <p:nvSpPr>
          <p:cNvPr id="11" name="Arrow: Right 10"/>
          <p:cNvSpPr/>
          <p:nvPr/>
        </p:nvSpPr>
        <p:spPr>
          <a:xfrm>
            <a:off x="5381215" y="3037675"/>
            <a:ext cx="667572" cy="5919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0037440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sz="3600" dirty="0"/>
              <a:t>You can </a:t>
            </a:r>
            <a:r>
              <a:rPr lang="en-US" sz="3600" b="1" dirty="0">
                <a:solidFill>
                  <a:schemeClr val="bg1"/>
                </a:solidFill>
              </a:rPr>
              <a:t>concatenate</a:t>
            </a:r>
            <a:r>
              <a:rPr lang="en-US" sz="3600" dirty="0"/>
              <a:t> column names using the </a:t>
            </a:r>
            <a:r>
              <a:rPr lang="en-US" sz="3600" b="1" dirty="0">
                <a:solidFill>
                  <a:schemeClr val="bg1"/>
                </a:solidFill>
                <a:effectLst>
                  <a:outerShdw blurRad="38100" dist="38100" dir="2700000" algn="tl">
                    <a:srgbClr val="000000">
                      <a:alpha val="43137"/>
                    </a:srgbClr>
                  </a:outerShdw>
                </a:effectLst>
                <a:latin typeface="Consolas" panose="020B0609020204030204" pitchFamily="49" charset="0"/>
              </a:rPr>
              <a:t>+</a:t>
            </a:r>
            <a:r>
              <a:rPr lang="en-US" sz="3600" dirty="0"/>
              <a:t> operator</a:t>
            </a:r>
          </a:p>
          <a:p>
            <a:pPr lvl="1">
              <a:lnSpc>
                <a:spcPct val="100000"/>
              </a:lnSpc>
              <a:buClr>
                <a:schemeClr val="tx1"/>
              </a:buClr>
            </a:pPr>
            <a:r>
              <a:rPr lang="en-US" b="1" dirty="0">
                <a:solidFill>
                  <a:schemeClr val="bg1"/>
                </a:solidFill>
              </a:rPr>
              <a:t>String literals </a:t>
            </a:r>
            <a:r>
              <a:rPr lang="en-US" dirty="0"/>
              <a:t>are enclosed in </a:t>
            </a:r>
            <a:r>
              <a:rPr lang="en-US" b="1" dirty="0">
                <a:solidFill>
                  <a:schemeClr val="bg1"/>
                </a:solidFill>
              </a:rPr>
              <a:t>single quotes</a:t>
            </a:r>
          </a:p>
          <a:p>
            <a:pPr lvl="1">
              <a:lnSpc>
                <a:spcPct val="100000"/>
              </a:lnSpc>
            </a:pPr>
            <a:r>
              <a:rPr lang="en-US" dirty="0"/>
              <a:t>Column names containing </a:t>
            </a:r>
            <a:r>
              <a:rPr lang="en-US" b="1" dirty="0">
                <a:solidFill>
                  <a:schemeClr val="bg1"/>
                </a:solidFill>
              </a:rPr>
              <a:t>special symbols </a:t>
            </a:r>
            <a:r>
              <a:rPr lang="en-US" dirty="0"/>
              <a:t>use </a:t>
            </a:r>
            <a:r>
              <a:rPr lang="en-US" b="1" dirty="0">
                <a:solidFill>
                  <a:schemeClr val="bg1"/>
                </a:solidFill>
              </a:rPr>
              <a:t>brackets</a:t>
            </a:r>
            <a:endParaRPr lang="en-US" sz="3000" b="1" dirty="0">
              <a:solidFill>
                <a:schemeClr val="bg1"/>
              </a:solidFill>
            </a:endParaRPr>
          </a:p>
          <a:p>
            <a:endParaRPr lang="bg-BG" dirty="0"/>
          </a:p>
        </p:txBody>
      </p:sp>
      <p:sp>
        <p:nvSpPr>
          <p:cNvPr id="504834" name="Rectangle 2"/>
          <p:cNvSpPr>
            <a:spLocks noGrp="1" noChangeArrowheads="1"/>
          </p:cNvSpPr>
          <p:nvPr>
            <p:ph type="title"/>
          </p:nvPr>
        </p:nvSpPr>
        <p:spPr/>
        <p:txBody>
          <a:bodyPr/>
          <a:lstStyle/>
          <a:p>
            <a:r>
              <a:rPr lang="en-US" dirty="0"/>
              <a:t>Concatenation Operator</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12</a:t>
            </a:fld>
            <a:endParaRPr lang="en-US" dirty="0"/>
          </a:p>
        </p:txBody>
      </p:sp>
      <p:sp>
        <p:nvSpPr>
          <p:cNvPr id="504836" name="Rectangle 4"/>
          <p:cNvSpPr>
            <a:spLocks noChangeArrowheads="1"/>
          </p:cNvSpPr>
          <p:nvPr/>
        </p:nvSpPr>
        <p:spPr bwMode="auto">
          <a:xfrm>
            <a:off x="1444624" y="3089565"/>
            <a:ext cx="9070976"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SELECT FirstName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 '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LastName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Full Name</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EmployeeID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No.</a:t>
            </a:r>
            <a:r>
              <a:rPr lang="en-US" sz="26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2072653605"/>
              </p:ext>
            </p:extLst>
          </p:nvPr>
        </p:nvGraphicFramePr>
        <p:xfrm>
          <a:off x="3198812" y="4648200"/>
          <a:ext cx="5791200" cy="1784604"/>
        </p:xfrm>
        <a:graphic>
          <a:graphicData uri="http://schemas.openxmlformats.org/drawingml/2006/table">
            <a:tbl>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chemeClr val="tx1"/>
                          </a:solidFill>
                          <a:effectLst/>
                          <a:latin typeface="+mn-lt"/>
                        </a:rPr>
                        <a:t>Full</a:t>
                      </a:r>
                      <a:r>
                        <a:rPr kumimoji="1" lang="en-US" sz="2600" b="1" i="0" u="none" strike="noStrike" cap="none" normalizeH="0" baseline="0" dirty="0">
                          <a:ln>
                            <a:noFill/>
                          </a:ln>
                          <a:solidFill>
                            <a:schemeClr val="tx1"/>
                          </a:solidFill>
                          <a:effectLst/>
                          <a:latin typeface="+mn-lt"/>
                        </a:rPr>
                        <a:t> </a:t>
                      </a:r>
                      <a:r>
                        <a:rPr kumimoji="1" lang="en-US" sz="26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chemeClr val="tx1"/>
                          </a:solidFill>
                          <a:effectLst/>
                          <a:latin typeface="+mn-lt"/>
                        </a:rPr>
                        <a:t>No.</a:t>
                      </a:r>
                      <a:endParaRPr kumimoji="1" lang="en-US" sz="26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chemeClr val="tx1"/>
                          </a:solidFill>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a:t>
                      </a:r>
                      <a:endParaRPr kumimoji="1" lang="bg-BG" sz="24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734916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8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4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r>
              <a:rPr lang="en-US" dirty="0"/>
              <a:t>Find information about all employees, listing their </a:t>
            </a:r>
            <a:r>
              <a:rPr lang="en-US" b="1" dirty="0">
                <a:solidFill>
                  <a:schemeClr val="bg1"/>
                </a:solidFill>
              </a:rPr>
              <a:t>full name</a:t>
            </a:r>
            <a:r>
              <a:rPr lang="en-US" dirty="0"/>
              <a:t>, </a:t>
            </a:r>
            <a:br>
              <a:rPr lang="en-US" dirty="0"/>
            </a:br>
            <a:r>
              <a:rPr lang="en-US" b="1" dirty="0">
                <a:solidFill>
                  <a:schemeClr val="bg1"/>
                </a:solidFill>
              </a:rPr>
              <a:t>job</a:t>
            </a:r>
            <a:r>
              <a:rPr lang="en-US" dirty="0">
                <a:solidFill>
                  <a:schemeClr val="accent1"/>
                </a:solidFill>
              </a:rPr>
              <a:t> </a:t>
            </a:r>
            <a:r>
              <a:rPr lang="en-US" b="1" dirty="0">
                <a:solidFill>
                  <a:schemeClr val="bg1"/>
                </a:solidFill>
              </a:rPr>
              <a:t>title</a:t>
            </a:r>
            <a:r>
              <a:rPr lang="en-US" dirty="0"/>
              <a:t> and </a:t>
            </a:r>
            <a:r>
              <a:rPr lang="en-US" b="1" dirty="0">
                <a:solidFill>
                  <a:schemeClr val="bg1"/>
                </a:solidFill>
              </a:rPr>
              <a:t>salary</a:t>
            </a:r>
          </a:p>
          <a:p>
            <a:pPr lvl="1"/>
            <a:r>
              <a:rPr lang="en-US" dirty="0"/>
              <a:t>Use </a:t>
            </a:r>
            <a:r>
              <a:rPr lang="en-US" b="1" dirty="0">
                <a:solidFill>
                  <a:schemeClr val="bg1"/>
                </a:solidFill>
              </a:rPr>
              <a:t>concatenation</a:t>
            </a:r>
            <a:r>
              <a:rPr lang="en-US" dirty="0"/>
              <a:t> to display first and last names as </a:t>
            </a:r>
            <a:r>
              <a:rPr lang="en-US" b="1" dirty="0">
                <a:solidFill>
                  <a:schemeClr val="bg1"/>
                </a:solidFill>
              </a:rPr>
              <a:t>one field</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pPr>
              <a:spcBef>
                <a:spcPts val="1200"/>
              </a:spcBef>
            </a:pPr>
            <a:r>
              <a:rPr lang="en-US" dirty="0"/>
              <a:t>Note: Query </a:t>
            </a:r>
            <a:r>
              <a:rPr lang="en-US" b="1" noProof="1">
                <a:solidFill>
                  <a:schemeClr val="bg1"/>
                </a:solidFill>
              </a:rPr>
              <a:t>SoftUni</a:t>
            </a:r>
            <a:r>
              <a:rPr lang="en-US" dirty="0"/>
              <a:t> database</a:t>
            </a:r>
          </a:p>
          <a:p>
            <a:endParaRPr lang="bg-BG" dirty="0"/>
          </a:p>
        </p:txBody>
      </p:sp>
      <p:sp>
        <p:nvSpPr>
          <p:cNvPr id="4" name="Title 3"/>
          <p:cNvSpPr>
            <a:spLocks noGrp="1"/>
          </p:cNvSpPr>
          <p:nvPr>
            <p:ph type="title"/>
          </p:nvPr>
        </p:nvSpPr>
        <p:spPr/>
        <p:txBody>
          <a:bodyPr/>
          <a:lstStyle/>
          <a:p>
            <a:r>
              <a:rPr lang="en-US" dirty="0"/>
              <a:t>Problem: Employee Summary</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13</a:t>
            </a:fld>
            <a:endParaRPr lang="en-US" dirty="0"/>
          </a:p>
        </p:txBody>
      </p:sp>
      <p:pic>
        <p:nvPicPr>
          <p:cNvPr id="6" name="Picture 5"/>
          <p:cNvPicPr>
            <a:picLocks noChangeAspect="1"/>
          </p:cNvPicPr>
          <p:nvPr/>
        </p:nvPicPr>
        <p:blipFill rotWithShape="1">
          <a:blip r:embed="rId2"/>
          <a:srcRect b="18421"/>
          <a:stretch/>
        </p:blipFill>
        <p:spPr>
          <a:xfrm>
            <a:off x="3438563" y="2937161"/>
            <a:ext cx="4818746" cy="2516851"/>
          </a:xfrm>
          <a:prstGeom prst="roundRect">
            <a:avLst>
              <a:gd name="adj" fmla="val 6937"/>
            </a:avLst>
          </a:prstGeom>
        </p:spPr>
      </p:pic>
    </p:spTree>
    <p:extLst>
      <p:ext uri="{BB962C8B-B14F-4D97-AF65-F5344CB8AC3E}">
        <p14:creationId xmlns:p14="http://schemas.microsoft.com/office/powerpoint/2010/main" val="19534472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Solution: Employee Summary</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14</a:t>
            </a:fld>
            <a:endParaRPr lang="en-US" dirty="0"/>
          </a:p>
        </p:txBody>
      </p:sp>
      <p:sp>
        <p:nvSpPr>
          <p:cNvPr id="5" name="Rectangle 4"/>
          <p:cNvSpPr>
            <a:spLocks noChangeArrowheads="1"/>
          </p:cNvSpPr>
          <p:nvPr/>
        </p:nvSpPr>
        <p:spPr bwMode="auto">
          <a:xfrm>
            <a:off x="495300" y="2819401"/>
            <a:ext cx="11201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FirstName + ' ' + LastName</a:t>
            </a:r>
          </a:p>
          <a:p>
            <a:pPr eaLnBrk="0" hangingPunct="0">
              <a:buClr>
                <a:schemeClr val="accent5">
                  <a:lumMod val="40000"/>
                  <a:lumOff val="60000"/>
                </a:schemeClr>
              </a:buClr>
              <a:buSzPct val="70000"/>
            </a:pPr>
            <a:r>
              <a:rPr lang="en-US" sz="3200" b="1" noProof="1">
                <a:solidFill>
                  <a:srgbClr val="FBEEDC"/>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a:t>
            </a:r>
            <a:r>
              <a:rPr lang="en-US" sz="3200" b="1" noProof="1">
                <a:solidFill>
                  <a:srgbClr val="FBEEDC"/>
                </a:solidFill>
                <a:latin typeface="Consolas" pitchFamily="49" charset="0"/>
                <a:cs typeface="Consolas" pitchFamily="49" charset="0"/>
              </a:rPr>
              <a:t> </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Full Name</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3200" b="1" noProof="1">
                <a:latin typeface="Consolas" pitchFamily="49" charset="0"/>
                <a:cs typeface="Consolas" pitchFamily="49" charset="0"/>
              </a:rPr>
              <a:t>  FROM Employees</a:t>
            </a:r>
            <a:endParaRPr lang="en-US" sz="2800" b="1" noProof="1">
              <a:latin typeface="Consolas" pitchFamily="49" charset="0"/>
              <a:cs typeface="Consolas" pitchFamily="49" charset="0"/>
            </a:endParaRPr>
          </a:p>
        </p:txBody>
      </p:sp>
      <p:sp>
        <p:nvSpPr>
          <p:cNvPr id="8" name="AutoShape 5"/>
          <p:cNvSpPr>
            <a:spLocks noChangeArrowheads="1"/>
          </p:cNvSpPr>
          <p:nvPr/>
        </p:nvSpPr>
        <p:spPr bwMode="auto">
          <a:xfrm>
            <a:off x="3983182" y="1796156"/>
            <a:ext cx="2348345" cy="636149"/>
          </a:xfrm>
          <a:prstGeom prst="wedgeRoundRectCallout">
            <a:avLst>
              <a:gd name="adj1" fmla="val 2145"/>
              <a:gd name="adj2" fmla="val 906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Concatenation</a:t>
            </a:r>
          </a:p>
        </p:txBody>
      </p:sp>
      <p:sp>
        <p:nvSpPr>
          <p:cNvPr id="9" name="AutoShape 5"/>
          <p:cNvSpPr>
            <a:spLocks noChangeArrowheads="1"/>
          </p:cNvSpPr>
          <p:nvPr/>
        </p:nvSpPr>
        <p:spPr bwMode="auto">
          <a:xfrm>
            <a:off x="4648200" y="4191001"/>
            <a:ext cx="2279073" cy="616526"/>
          </a:xfrm>
          <a:prstGeom prst="wedgeRoundRectCallout">
            <a:avLst>
              <a:gd name="adj1" fmla="val -47644"/>
              <a:gd name="adj2" fmla="val -9743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Column Alias</a:t>
            </a:r>
          </a:p>
        </p:txBody>
      </p:sp>
    </p:spTree>
    <p:extLst>
      <p:ext uri="{BB962C8B-B14F-4D97-AF65-F5344CB8AC3E}">
        <p14:creationId xmlns:p14="http://schemas.microsoft.com/office/powerpoint/2010/main" val="9114362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25000"/>
              </a:lnSpc>
            </a:pPr>
            <a:r>
              <a:rPr lang="en-US" dirty="0"/>
              <a:t>Use </a:t>
            </a:r>
            <a:r>
              <a:rPr lang="en-US" sz="2800" b="1" dirty="0">
                <a:solidFill>
                  <a:schemeClr val="bg1"/>
                </a:solidFill>
                <a:latin typeface="Consolas" panose="020B0609020204030204" pitchFamily="49" charset="0"/>
              </a:rPr>
              <a:t>DISTINCT</a:t>
            </a:r>
            <a:r>
              <a:rPr lang="en-US" dirty="0"/>
              <a:t> to eliminate </a:t>
            </a:r>
            <a:r>
              <a:rPr lang="en-US" b="1" dirty="0">
                <a:solidFill>
                  <a:schemeClr val="bg1"/>
                </a:solidFill>
              </a:rPr>
              <a:t>duplicate</a:t>
            </a:r>
            <a:r>
              <a:rPr lang="en-US" dirty="0"/>
              <a:t> results</a:t>
            </a:r>
          </a:p>
          <a:p>
            <a:pPr>
              <a:lnSpc>
                <a:spcPct val="125000"/>
              </a:lnSpc>
            </a:pPr>
            <a:endParaRPr lang="en-US" dirty="0"/>
          </a:p>
          <a:p>
            <a:pPr>
              <a:lnSpc>
                <a:spcPct val="125000"/>
              </a:lnSpc>
            </a:pPr>
            <a:r>
              <a:rPr lang="en-US" dirty="0"/>
              <a:t>Filter rows by specific </a:t>
            </a:r>
            <a:r>
              <a:rPr lang="en-US" b="1" dirty="0">
                <a:solidFill>
                  <a:schemeClr val="bg1"/>
                </a:solidFill>
              </a:rPr>
              <a:t>conditions</a:t>
            </a:r>
            <a:r>
              <a:rPr lang="en-US" dirty="0"/>
              <a:t> using the </a:t>
            </a:r>
            <a:r>
              <a:rPr lang="en-US" sz="2800" b="1" dirty="0">
                <a:solidFill>
                  <a:schemeClr val="bg1"/>
                </a:solidFill>
                <a:latin typeface="Consolas" pitchFamily="49" charset="0"/>
              </a:rPr>
              <a:t>WHERE</a:t>
            </a:r>
            <a:r>
              <a:rPr lang="en-US" dirty="0"/>
              <a:t> clause</a:t>
            </a:r>
          </a:p>
          <a:p>
            <a:pPr>
              <a:lnSpc>
                <a:spcPct val="125000"/>
              </a:lnSpc>
            </a:pPr>
            <a:endParaRPr lang="en-US" dirty="0"/>
          </a:p>
          <a:p>
            <a:pPr>
              <a:lnSpc>
                <a:spcPct val="100000"/>
              </a:lnSpc>
              <a:spcBef>
                <a:spcPts val="0"/>
              </a:spcBef>
              <a:spcAft>
                <a:spcPts val="0"/>
              </a:spcAft>
            </a:pPr>
            <a:endParaRPr lang="en-US" dirty="0"/>
          </a:p>
          <a:p>
            <a:pPr>
              <a:lnSpc>
                <a:spcPct val="125000"/>
              </a:lnSpc>
              <a:spcBef>
                <a:spcPts val="0"/>
              </a:spcBef>
            </a:pPr>
            <a:r>
              <a:rPr lang="en-US" dirty="0"/>
              <a:t>Other </a:t>
            </a:r>
            <a:r>
              <a:rPr lang="en-US" b="1" dirty="0">
                <a:solidFill>
                  <a:schemeClr val="bg1"/>
                </a:solidFill>
              </a:rPr>
              <a:t>logical operators </a:t>
            </a:r>
            <a:r>
              <a:rPr lang="en-US" dirty="0"/>
              <a:t>can be used for greater control</a:t>
            </a:r>
          </a:p>
          <a:p>
            <a:endParaRPr lang="bg-BG" dirty="0"/>
          </a:p>
        </p:txBody>
      </p:sp>
      <p:sp>
        <p:nvSpPr>
          <p:cNvPr id="510978" name="Rectangle 2"/>
          <p:cNvSpPr>
            <a:spLocks noGrp="1" noChangeArrowheads="1"/>
          </p:cNvSpPr>
          <p:nvPr>
            <p:ph type="title"/>
          </p:nvPr>
        </p:nvSpPr>
        <p:spPr/>
        <p:txBody>
          <a:bodyPr/>
          <a:lstStyle/>
          <a:p>
            <a:r>
              <a:rPr lang="en-US" dirty="0"/>
              <a:t>Filtering the Selected Rows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15</a:t>
            </a:fld>
            <a:endParaRPr lang="en-US" dirty="0"/>
          </a:p>
        </p:txBody>
      </p:sp>
      <p:sp>
        <p:nvSpPr>
          <p:cNvPr id="510980" name="Rectangle 4"/>
          <p:cNvSpPr>
            <a:spLocks noChangeArrowheads="1"/>
          </p:cNvSpPr>
          <p:nvPr/>
        </p:nvSpPr>
        <p:spPr bwMode="auto">
          <a:xfrm>
            <a:off x="2286000" y="3515182"/>
            <a:ext cx="76200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WHERE</a:t>
            </a:r>
            <a:r>
              <a:rPr lang="en-US" sz="2800" b="1" noProof="1">
                <a:latin typeface="Consolas" pitchFamily="49" charset="0"/>
                <a:cs typeface="Consolas" pitchFamily="49" charset="0"/>
              </a:rPr>
              <a:t> DepartmentID = 1</a:t>
            </a:r>
          </a:p>
        </p:txBody>
      </p:sp>
      <p:sp>
        <p:nvSpPr>
          <p:cNvPr id="511004" name="Rectangle 28"/>
          <p:cNvSpPr>
            <a:spLocks noChangeArrowheads="1"/>
          </p:cNvSpPr>
          <p:nvPr/>
        </p:nvSpPr>
        <p:spPr bwMode="auto">
          <a:xfrm>
            <a:off x="2286000" y="5570896"/>
            <a:ext cx="7620000"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Salary </a:t>
            </a:r>
            <a:r>
              <a:rPr lang="en-US" sz="2800" b="1" noProof="1">
                <a:solidFill>
                  <a:schemeClr val="bg1"/>
                </a:solidFill>
                <a:latin typeface="Consolas" pitchFamily="49" charset="0"/>
                <a:cs typeface="Consolas" pitchFamily="49" charset="0"/>
              </a:rPr>
              <a:t>&lt;=</a:t>
            </a:r>
            <a:r>
              <a:rPr lang="en-US" sz="2800" b="1" noProof="1">
                <a:latin typeface="Consolas" pitchFamily="49" charset="0"/>
                <a:cs typeface="Consolas" pitchFamily="49" charset="0"/>
              </a:rPr>
              <a:t> 20000</a:t>
            </a:r>
          </a:p>
        </p:txBody>
      </p:sp>
      <p:sp>
        <p:nvSpPr>
          <p:cNvPr id="9" name="Rectangle 19"/>
          <p:cNvSpPr>
            <a:spLocks noChangeArrowheads="1"/>
          </p:cNvSpPr>
          <p:nvPr/>
        </p:nvSpPr>
        <p:spPr bwMode="auto">
          <a:xfrm>
            <a:off x="2286002" y="1884221"/>
            <a:ext cx="7619998"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DISTINCT</a:t>
            </a:r>
            <a:r>
              <a:rPr lang="en-US" sz="2800" b="1" noProof="1">
                <a:latin typeface="Consolas" pitchFamily="49" charset="0"/>
                <a:cs typeface="Consolas" pitchFamily="49" charset="0"/>
              </a:rPr>
              <a:t> DepartmentID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Tree>
    <p:extLst>
      <p:ext uri="{BB962C8B-B14F-4D97-AF65-F5344CB8AC3E}">
        <p14:creationId xmlns:p14="http://schemas.microsoft.com/office/powerpoint/2010/main" val="22065708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09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1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Combine conditions using </a:t>
            </a:r>
            <a:r>
              <a:rPr lang="en-US" b="1" dirty="0">
                <a:solidFill>
                  <a:schemeClr val="bg1"/>
                </a:solidFill>
                <a:latin typeface="Consolas" pitchFamily="49" charset="0"/>
                <a:cs typeface="Consolas" pitchFamily="49" charset="0"/>
              </a:rPr>
              <a:t>NOT</a:t>
            </a:r>
            <a:r>
              <a:rPr lang="en-US" dirty="0"/>
              <a:t>, </a:t>
            </a:r>
            <a:r>
              <a:rPr lang="en-US" b="1" dirty="0">
                <a:solidFill>
                  <a:schemeClr val="bg1"/>
                </a:solidFill>
                <a:latin typeface="Consolas" pitchFamily="49" charset="0"/>
              </a:rPr>
              <a:t>OR</a:t>
            </a:r>
            <a:r>
              <a:rPr lang="en-US" dirty="0"/>
              <a:t>, </a:t>
            </a:r>
            <a:r>
              <a:rPr lang="en-US" b="1" noProof="1">
                <a:solidFill>
                  <a:schemeClr val="bg1"/>
                </a:solidFill>
                <a:latin typeface="Consolas" pitchFamily="49" charset="0"/>
              </a:rPr>
              <a:t>AND</a:t>
            </a:r>
            <a:r>
              <a:rPr lang="en-US" dirty="0">
                <a:solidFill>
                  <a:schemeClr val="tx2">
                    <a:lumMod val="75000"/>
                  </a:schemeClr>
                </a:solidFill>
              </a:rPr>
              <a:t> </a:t>
            </a:r>
            <a:r>
              <a:rPr lang="en-US" dirty="0"/>
              <a:t>and brackets</a:t>
            </a:r>
          </a:p>
          <a:p>
            <a:pPr>
              <a:spcBef>
                <a:spcPts val="8400"/>
              </a:spcBef>
            </a:pPr>
            <a:r>
              <a:rPr lang="en-US" dirty="0"/>
              <a:t>Using </a:t>
            </a:r>
            <a:r>
              <a:rPr lang="en-US" sz="2800" b="1" dirty="0">
                <a:solidFill>
                  <a:schemeClr val="bg1"/>
                </a:solidFill>
                <a:latin typeface="Consolas" pitchFamily="49" charset="0"/>
              </a:rPr>
              <a:t>BETWEEN</a:t>
            </a:r>
            <a:r>
              <a:rPr lang="en-US" dirty="0">
                <a:solidFill>
                  <a:schemeClr val="tx2">
                    <a:lumMod val="75000"/>
                  </a:schemeClr>
                </a:solidFill>
              </a:rPr>
              <a:t> </a:t>
            </a:r>
            <a:r>
              <a:rPr lang="en-US" dirty="0"/>
              <a:t>operator to </a:t>
            </a:r>
            <a:r>
              <a:rPr lang="en-US" b="1" dirty="0">
                <a:solidFill>
                  <a:schemeClr val="bg1"/>
                </a:solidFill>
              </a:rPr>
              <a:t>specify a range</a:t>
            </a:r>
            <a:r>
              <a:rPr lang="en-US" dirty="0"/>
              <a:t>:</a:t>
            </a:r>
          </a:p>
          <a:p>
            <a:pPr>
              <a:spcBef>
                <a:spcPts val="8400"/>
              </a:spcBef>
            </a:pPr>
            <a:r>
              <a:rPr lang="en-US" dirty="0"/>
              <a:t>Using </a:t>
            </a:r>
            <a:r>
              <a:rPr lang="en-US" sz="2800" b="1" dirty="0">
                <a:solidFill>
                  <a:schemeClr val="bg1"/>
                </a:solidFill>
                <a:latin typeface="Consolas" pitchFamily="49" charset="0"/>
              </a:rPr>
              <a:t>IN</a:t>
            </a:r>
            <a:r>
              <a:rPr lang="en-US" sz="2800" b="1" dirty="0">
                <a:solidFill>
                  <a:schemeClr val="bg1"/>
                </a:solidFill>
              </a:rPr>
              <a:t> </a:t>
            </a:r>
            <a:r>
              <a:rPr lang="en-US" sz="2800" b="1" dirty="0">
                <a:solidFill>
                  <a:schemeClr val="bg1"/>
                </a:solidFill>
                <a:latin typeface="Consolas" pitchFamily="49" charset="0"/>
              </a:rPr>
              <a:t>/</a:t>
            </a:r>
            <a:r>
              <a:rPr lang="en-US" sz="2800" b="1" dirty="0">
                <a:solidFill>
                  <a:schemeClr val="bg1"/>
                </a:solidFill>
              </a:rPr>
              <a:t> </a:t>
            </a:r>
            <a:r>
              <a:rPr lang="en-US" sz="2800" b="1" dirty="0">
                <a:solidFill>
                  <a:schemeClr val="bg1"/>
                </a:solidFill>
                <a:latin typeface="Consolas" pitchFamily="49" charset="0"/>
              </a:rPr>
              <a:t>NOT</a:t>
            </a:r>
            <a:r>
              <a:rPr lang="en-US" sz="2800" b="1" dirty="0">
                <a:solidFill>
                  <a:schemeClr val="bg1"/>
                </a:solidFill>
              </a:rPr>
              <a:t> </a:t>
            </a:r>
            <a:r>
              <a:rPr lang="en-US" sz="2800" b="1" dirty="0">
                <a:solidFill>
                  <a:schemeClr val="bg1"/>
                </a:solidFill>
                <a:latin typeface="Consolas" pitchFamily="49" charset="0"/>
              </a:rPr>
              <a:t>IN </a:t>
            </a:r>
            <a:r>
              <a:rPr lang="en-US" dirty="0"/>
              <a:t>to specify </a:t>
            </a:r>
            <a:r>
              <a:rPr lang="en-US" b="1" dirty="0">
                <a:solidFill>
                  <a:schemeClr val="bg1"/>
                </a:solidFill>
              </a:rPr>
              <a:t>a set of values</a:t>
            </a:r>
            <a:r>
              <a:rPr lang="en-US" dirty="0"/>
              <a:t>:</a:t>
            </a:r>
          </a:p>
          <a:p>
            <a:endParaRPr lang="bg-BG" b="1" dirty="0"/>
          </a:p>
        </p:txBody>
      </p:sp>
      <p:sp>
        <p:nvSpPr>
          <p:cNvPr id="513027" name="Rectangle 3"/>
          <p:cNvSpPr>
            <a:spLocks noGrp="1" noChangeArrowheads="1"/>
          </p:cNvSpPr>
          <p:nvPr>
            <p:ph type="title"/>
          </p:nvPr>
        </p:nvSpPr>
        <p:spPr/>
        <p:txBody>
          <a:bodyPr/>
          <a:lstStyle/>
          <a:p>
            <a:r>
              <a:rPr lang="en-US" dirty="0"/>
              <a:t>Other Comparison Conditions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16</a:t>
            </a:fld>
            <a:endParaRPr lang="en-US" dirty="0"/>
          </a:p>
        </p:txBody>
      </p:sp>
      <p:sp>
        <p:nvSpPr>
          <p:cNvPr id="513028" name="Rectangle 4"/>
          <p:cNvSpPr>
            <a:spLocks noChangeArrowheads="1"/>
          </p:cNvSpPr>
          <p:nvPr/>
        </p:nvSpPr>
        <p:spPr bwMode="auto">
          <a:xfrm>
            <a:off x="1524000" y="35886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Salary </a:t>
            </a:r>
            <a:r>
              <a:rPr lang="en-US" sz="2800" b="1" noProof="1">
                <a:solidFill>
                  <a:schemeClr val="bg1"/>
                </a:solidFill>
                <a:latin typeface="Consolas" pitchFamily="49" charset="0"/>
                <a:cs typeface="Consolas" pitchFamily="49" charset="0"/>
              </a:rPr>
              <a:t>BETWEEN</a:t>
            </a:r>
            <a:r>
              <a:rPr lang="en-US" sz="2800" b="1" noProof="1">
                <a:latin typeface="Consolas" pitchFamily="49" charset="0"/>
                <a:cs typeface="Consolas" pitchFamily="49" charset="0"/>
              </a:rPr>
              <a:t> 20000 </a:t>
            </a:r>
            <a:r>
              <a:rPr lang="en-US" sz="2800" b="1" noProof="1">
                <a:solidFill>
                  <a:schemeClr val="bg1"/>
                </a:solidFill>
                <a:latin typeface="Consolas" pitchFamily="49" charset="0"/>
                <a:cs typeface="Consolas" pitchFamily="49" charset="0"/>
              </a:rPr>
              <a:t>AND</a:t>
            </a:r>
            <a:r>
              <a:rPr lang="en-US" sz="2800" b="1" noProof="1">
                <a:latin typeface="Consolas" pitchFamily="49" charset="0"/>
                <a:cs typeface="Consolas" pitchFamily="49" charset="0"/>
              </a:rPr>
              <a:t> 22000</a:t>
            </a:r>
          </a:p>
        </p:txBody>
      </p:sp>
      <p:sp>
        <p:nvSpPr>
          <p:cNvPr id="513029" name="Rectangle 5"/>
          <p:cNvSpPr>
            <a:spLocks noChangeArrowheads="1"/>
          </p:cNvSpPr>
          <p:nvPr/>
        </p:nvSpPr>
        <p:spPr bwMode="auto">
          <a:xfrm>
            <a:off x="1524000" y="5188801"/>
            <a:ext cx="8395855"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IN</a:t>
            </a:r>
            <a:r>
              <a:rPr lang="en-US" sz="2800" b="1" noProof="1">
                <a:latin typeface="Consolas" pitchFamily="49" charset="0"/>
                <a:cs typeface="Consolas" pitchFamily="49" charset="0"/>
              </a:rPr>
              <a:t> (109, 3, 16)</a:t>
            </a:r>
          </a:p>
        </p:txBody>
      </p:sp>
      <p:sp>
        <p:nvSpPr>
          <p:cNvPr id="8" name="Rectangle 6"/>
          <p:cNvSpPr>
            <a:spLocks noChangeArrowheads="1"/>
          </p:cNvSpPr>
          <p:nvPr/>
        </p:nvSpPr>
        <p:spPr bwMode="auto">
          <a:xfrm>
            <a:off x="1524000" y="18360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a:t>
            </a:r>
            <a:r>
              <a:rPr lang="en-US" sz="2800" b="1" noProof="1">
                <a:solidFill>
                  <a:schemeClr val="bg1"/>
                </a:solidFill>
                <a:latin typeface="Consolas" pitchFamily="49" charset="0"/>
                <a:cs typeface="Consolas" pitchFamily="49" charset="0"/>
              </a:rPr>
              <a:t>NOT</a:t>
            </a:r>
            <a:r>
              <a:rPr lang="en-US" sz="2800" b="1" noProof="1">
                <a:latin typeface="Consolas" pitchFamily="49" charset="0"/>
                <a:cs typeface="Consolas" pitchFamily="49" charset="0"/>
              </a:rPr>
              <a:t> (ManagerID = 3 </a:t>
            </a:r>
            <a:r>
              <a:rPr lang="en-US" sz="2800" b="1" noProof="1">
                <a:solidFill>
                  <a:schemeClr val="bg1"/>
                </a:solidFill>
                <a:latin typeface="Consolas" pitchFamily="49" charset="0"/>
                <a:cs typeface="Consolas" pitchFamily="49" charset="0"/>
              </a:rPr>
              <a:t>OR</a:t>
            </a:r>
            <a:r>
              <a:rPr lang="en-US" sz="2800" b="1" noProof="1">
                <a:latin typeface="Consolas" pitchFamily="49" charset="0"/>
                <a:cs typeface="Consolas" pitchFamily="49" charset="0"/>
              </a:rPr>
              <a:t> ManagerID = 4)</a:t>
            </a:r>
          </a:p>
        </p:txBody>
      </p:sp>
    </p:spTree>
    <p:extLst>
      <p:ext uri="{BB962C8B-B14F-4D97-AF65-F5344CB8AC3E}">
        <p14:creationId xmlns:p14="http://schemas.microsoft.com/office/powerpoint/2010/main" val="3212609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3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3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072786" y="1161281"/>
            <a:ext cx="2709626" cy="1517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p:cNvSpPr>
            <a:spLocks noGrp="1"/>
          </p:cNvSpPr>
          <p:nvPr>
            <p:ph type="body" sz="quarter" idx="10"/>
          </p:nvPr>
        </p:nvSpPr>
        <p:spPr/>
        <p:txBody>
          <a:bodyPr/>
          <a:lstStyle/>
          <a:p>
            <a:pPr>
              <a:lnSpc>
                <a:spcPct val="100000"/>
              </a:lnSpc>
              <a:buClr>
                <a:schemeClr val="tx1"/>
              </a:buClr>
            </a:pPr>
            <a:r>
              <a:rPr lang="en-US" sz="2800" b="1" dirty="0">
                <a:solidFill>
                  <a:schemeClr val="bg1"/>
                </a:solidFill>
                <a:latin typeface="Consolas" pitchFamily="49" charset="0"/>
              </a:rPr>
              <a:t>NULL</a:t>
            </a:r>
            <a:r>
              <a:rPr lang="en-US" sz="3200" dirty="0"/>
              <a:t> is a special value that means missing value</a:t>
            </a:r>
          </a:p>
          <a:p>
            <a:pPr lvl="1">
              <a:lnSpc>
                <a:spcPct val="100000"/>
              </a:lnSpc>
            </a:pPr>
            <a:r>
              <a:rPr lang="en-US" sz="3000" dirty="0"/>
              <a:t>Not the same as </a:t>
            </a:r>
            <a:r>
              <a:rPr lang="en-US" sz="3000" b="1" dirty="0">
                <a:solidFill>
                  <a:schemeClr val="bg1"/>
                </a:solidFill>
                <a:latin typeface="Consolas" panose="020B0609020204030204" pitchFamily="49" charset="0"/>
                <a:cs typeface="Consolas" panose="020B0609020204030204" pitchFamily="49" charset="0"/>
              </a:rPr>
              <a:t>0</a:t>
            </a:r>
            <a:r>
              <a:rPr lang="en-US" sz="3000" dirty="0"/>
              <a:t> or a </a:t>
            </a:r>
            <a:r>
              <a:rPr lang="en-US" sz="3000" b="1" dirty="0">
                <a:solidFill>
                  <a:schemeClr val="bg1"/>
                </a:solidFill>
              </a:rPr>
              <a:t>blank space</a:t>
            </a:r>
          </a:p>
          <a:p>
            <a:pPr>
              <a:lnSpc>
                <a:spcPct val="100000"/>
              </a:lnSpc>
            </a:pPr>
            <a:r>
              <a:rPr lang="en-US" sz="3200" dirty="0"/>
              <a:t>Checking for </a:t>
            </a:r>
            <a:r>
              <a:rPr lang="en-US" sz="2800" b="1" dirty="0">
                <a:solidFill>
                  <a:schemeClr val="bg1"/>
                </a:solidFill>
                <a:latin typeface="Consolas" pitchFamily="49" charset="0"/>
                <a:cs typeface="Consolas" pitchFamily="49" charset="0"/>
              </a:rPr>
              <a:t>NULL</a:t>
            </a:r>
            <a:r>
              <a:rPr lang="en-US" sz="3200" dirty="0">
                <a:solidFill>
                  <a:schemeClr val="tx2">
                    <a:lumMod val="75000"/>
                  </a:schemeClr>
                </a:solidFill>
              </a:rPr>
              <a:t> </a:t>
            </a:r>
            <a:r>
              <a:rPr lang="en-US" sz="3200" dirty="0"/>
              <a:t>values</a:t>
            </a:r>
            <a:endParaRPr lang="en-US" sz="3200" b="1" dirty="0">
              <a:solidFill>
                <a:schemeClr val="tx2">
                  <a:lumMod val="75000"/>
                </a:schemeClr>
              </a:solidFill>
              <a:latin typeface="Consolas" pitchFamily="49" charset="0"/>
            </a:endParaRPr>
          </a:p>
          <a:p>
            <a:endParaRPr lang="bg-BG" dirty="0"/>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17</a:t>
            </a:fld>
            <a:endParaRPr lang="en-US" dirty="0"/>
          </a:p>
        </p:txBody>
      </p:sp>
      <p:sp>
        <p:nvSpPr>
          <p:cNvPr id="8" name="Rectangle 4"/>
          <p:cNvSpPr>
            <a:spLocks noChangeArrowheads="1"/>
          </p:cNvSpPr>
          <p:nvPr/>
        </p:nvSpPr>
        <p:spPr bwMode="auto">
          <a:xfrm>
            <a:off x="1298576" y="4181551"/>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NULL</a:t>
            </a:r>
          </a:p>
        </p:txBody>
      </p:sp>
      <p:sp>
        <p:nvSpPr>
          <p:cNvPr id="9" name="Rectangle 7"/>
          <p:cNvSpPr>
            <a:spLocks noChangeArrowheads="1"/>
          </p:cNvSpPr>
          <p:nvPr/>
        </p:nvSpPr>
        <p:spPr bwMode="auto">
          <a:xfrm>
            <a:off x="1298576" y="5468204"/>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NOT NULL</a:t>
            </a:r>
          </a:p>
        </p:txBody>
      </p:sp>
      <p:sp>
        <p:nvSpPr>
          <p:cNvPr id="10" name="Rectangle 8"/>
          <p:cNvSpPr>
            <a:spLocks noChangeArrowheads="1"/>
          </p:cNvSpPr>
          <p:nvPr/>
        </p:nvSpPr>
        <p:spPr bwMode="auto">
          <a:xfrm>
            <a:off x="1298576" y="2986516"/>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 </a:t>
            </a:r>
            <a:r>
              <a:rPr lang="en-US" sz="2800" b="1" noProof="1">
                <a:solidFill>
                  <a:schemeClr val="bg1"/>
                </a:solidFill>
                <a:latin typeface="Consolas" pitchFamily="49" charset="0"/>
                <a:cs typeface="Consolas" pitchFamily="49" charset="0"/>
              </a:rPr>
              <a:t>NULL</a:t>
            </a:r>
          </a:p>
        </p:txBody>
      </p:sp>
      <p:sp>
        <p:nvSpPr>
          <p:cNvPr id="12" name="AutoShape 5"/>
          <p:cNvSpPr>
            <a:spLocks noChangeArrowheads="1"/>
          </p:cNvSpPr>
          <p:nvPr/>
        </p:nvSpPr>
        <p:spPr bwMode="auto">
          <a:xfrm>
            <a:off x="6980588" y="3572041"/>
            <a:ext cx="3447011" cy="482076"/>
          </a:xfrm>
          <a:prstGeom prst="wedgeRoundRectCallout">
            <a:avLst>
              <a:gd name="adj1" fmla="val -74916"/>
              <a:gd name="adj2" fmla="val -3980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This is always </a:t>
            </a:r>
            <a:r>
              <a:rPr lang="en-US" sz="2400" b="1" dirty="0">
                <a:solidFill>
                  <a:schemeClr val="bg1"/>
                </a:solidFill>
                <a:effectLst>
                  <a:outerShdw blurRad="38100" dist="38100" dir="2700000" algn="tl">
                    <a:srgbClr val="000000">
                      <a:alpha val="43137"/>
                    </a:srgbClr>
                  </a:outerShdw>
                </a:effectLst>
              </a:rPr>
              <a:t>false</a:t>
            </a:r>
            <a:r>
              <a:rPr lang="en-US" sz="2400" b="1" dirty="0">
                <a:solidFill>
                  <a:srgbClr val="FFFFFF"/>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8251097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Sort rows with the </a:t>
            </a:r>
            <a:r>
              <a:rPr lang="en-US" sz="3200" b="1" dirty="0">
                <a:solidFill>
                  <a:schemeClr val="bg1"/>
                </a:solidFill>
                <a:latin typeface="Consolas" panose="020B0609020204030204" pitchFamily="49" charset="0"/>
                <a:cs typeface="Consolas" panose="020B0609020204030204" pitchFamily="49" charset="0"/>
              </a:rPr>
              <a:t>ORDER</a:t>
            </a:r>
            <a:r>
              <a:rPr lang="en-US" sz="3200" b="1" dirty="0">
                <a:solidFill>
                  <a:schemeClr val="tx2">
                    <a:lumMod val="75000"/>
                  </a:schemeClr>
                </a:solidFill>
                <a:cs typeface="Consolas" panose="020B0609020204030204" pitchFamily="49" charset="0"/>
              </a:rPr>
              <a:t> </a:t>
            </a:r>
            <a:r>
              <a:rPr lang="en-US" sz="3200" b="1" dirty="0">
                <a:solidFill>
                  <a:schemeClr val="bg1"/>
                </a:solidFill>
                <a:latin typeface="Consolas" panose="020B0609020204030204" pitchFamily="49" charset="0"/>
                <a:cs typeface="Consolas" panose="020B0609020204030204" pitchFamily="49" charset="0"/>
              </a:rPr>
              <a:t>BY</a:t>
            </a:r>
            <a:r>
              <a:rPr lang="en-US" sz="3200" b="1" dirty="0">
                <a:solidFill>
                  <a:schemeClr val="tx2">
                    <a:lumMod val="75000"/>
                  </a:schemeClr>
                </a:solidFill>
                <a:cs typeface="Consolas" panose="020B0609020204030204" pitchFamily="49" charset="0"/>
              </a:rPr>
              <a:t> </a:t>
            </a:r>
            <a:r>
              <a:rPr lang="en-US" dirty="0"/>
              <a:t>clause</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ASC</a:t>
            </a:r>
            <a:r>
              <a:rPr lang="en-US" dirty="0"/>
              <a:t>: </a:t>
            </a:r>
            <a:r>
              <a:rPr lang="en-US" dirty="0">
                <a:solidFill>
                  <a:schemeClr val="tx2">
                    <a:lumMod val="75000"/>
                  </a:schemeClr>
                </a:solidFill>
              </a:rPr>
              <a:t>ascending</a:t>
            </a:r>
            <a:r>
              <a:rPr lang="en-US" dirty="0"/>
              <a:t> order, default</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DESC</a:t>
            </a:r>
            <a:r>
              <a:rPr lang="en-US" dirty="0"/>
              <a:t>: </a:t>
            </a:r>
            <a:r>
              <a:rPr lang="en-US" dirty="0">
                <a:solidFill>
                  <a:schemeClr val="tx2">
                    <a:lumMod val="75000"/>
                  </a:schemeClr>
                </a:solidFill>
              </a:rPr>
              <a:t>descending</a:t>
            </a:r>
            <a:r>
              <a:rPr lang="en-US" dirty="0"/>
              <a:t> order</a:t>
            </a:r>
          </a:p>
          <a:p>
            <a:pPr>
              <a:buClr>
                <a:schemeClr val="tx1"/>
              </a:buClr>
            </a:pPr>
            <a:endParaRPr lang="bg-BG" dirty="0"/>
          </a:p>
        </p:txBody>
      </p:sp>
      <p:sp>
        <p:nvSpPr>
          <p:cNvPr id="517122" name="Rectangle 2"/>
          <p:cNvSpPr>
            <a:spLocks noGrp="1" noChangeArrowheads="1"/>
          </p:cNvSpPr>
          <p:nvPr>
            <p:ph type="title"/>
          </p:nvPr>
        </p:nvSpPr>
        <p:spPr/>
        <p:txBody>
          <a:bodyPr/>
          <a:lstStyle/>
          <a:p>
            <a:r>
              <a:rPr lang="en-US" dirty="0"/>
              <a:t>Sorting Result Sets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18</a:t>
            </a:fld>
            <a:endParaRPr lang="en-US" dirty="0"/>
          </a:p>
        </p:txBody>
      </p:sp>
      <p:sp>
        <p:nvSpPr>
          <p:cNvPr id="517124" name="Rectangle 4"/>
          <p:cNvSpPr>
            <a:spLocks noChangeArrowheads="1"/>
          </p:cNvSpPr>
          <p:nvPr/>
        </p:nvSpPr>
        <p:spPr bwMode="auto">
          <a:xfrm>
            <a:off x="914400" y="3255075"/>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 </a:t>
            </a:r>
            <a:r>
              <a:rPr lang="en-US" sz="2400" b="1" noProof="1">
                <a:latin typeface="Consolas" pitchFamily="49" charset="0"/>
                <a:cs typeface="Consolas" pitchFamily="49" charset="0"/>
              </a:rPr>
              <a:t>HireDate</a:t>
            </a:r>
          </a:p>
        </p:txBody>
      </p:sp>
      <p:graphicFrame>
        <p:nvGraphicFramePr>
          <p:cNvPr id="517125" name="Group 5"/>
          <p:cNvGraphicFramePr>
            <a:graphicFrameLocks noGrp="1"/>
          </p:cNvGraphicFramePr>
          <p:nvPr>
            <p:extLst>
              <p:ext uri="{D42A27DB-BD31-4B8C-83A1-F6EECF244321}">
                <p14:modId xmlns:p14="http://schemas.microsoft.com/office/powerpoint/2010/main" val="3057161413"/>
              </p:ext>
            </p:extLst>
          </p:nvPr>
        </p:nvGraphicFramePr>
        <p:xfrm>
          <a:off x="7616826"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Gilbert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1998-07-31</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Brown</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1999-02-26</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Tamburello</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1999-12-12</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4400" y="4953000"/>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a:t>
            </a:r>
            <a:r>
              <a:rPr lang="en-US" sz="2400" b="1" noProof="1">
                <a:latin typeface="Consolas" pitchFamily="49" charset="0"/>
                <a:cs typeface="Consolas" pitchFamily="49" charset="0"/>
              </a:rPr>
              <a:t> HireDate DESC</a:t>
            </a:r>
          </a:p>
        </p:txBody>
      </p:sp>
      <p:graphicFrame>
        <p:nvGraphicFramePr>
          <p:cNvPr id="517146" name="Group 26"/>
          <p:cNvGraphicFramePr>
            <a:graphicFrameLocks noGrp="1"/>
          </p:cNvGraphicFramePr>
          <p:nvPr>
            <p:extLst>
              <p:ext uri="{D42A27DB-BD31-4B8C-83A1-F6EECF244321}">
                <p14:modId xmlns:p14="http://schemas.microsoft.com/office/powerpoint/2010/main" val="3323405533"/>
              </p:ext>
            </p:extLst>
          </p:nvPr>
        </p:nvGraphicFramePr>
        <p:xfrm>
          <a:off x="7616826"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chemeClr val="tx1"/>
                          </a:solidFill>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548240" y="932187"/>
            <a:ext cx="1332647" cy="1332647"/>
          </a:xfrm>
          <a:prstGeom prst="rect">
            <a:avLst/>
          </a:prstGeom>
        </p:spPr>
      </p:pic>
    </p:spTree>
    <p:extLst>
      <p:ext uri="{BB962C8B-B14F-4D97-AF65-F5344CB8AC3E}">
        <p14:creationId xmlns:p14="http://schemas.microsoft.com/office/powerpoint/2010/main" val="21851420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71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7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71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7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Views are </a:t>
            </a:r>
            <a:r>
              <a:rPr lang="en-US" b="1" dirty="0">
                <a:solidFill>
                  <a:schemeClr val="bg1"/>
                </a:solidFill>
              </a:rPr>
              <a:t>named</a:t>
            </a:r>
            <a:r>
              <a:rPr lang="en-US" dirty="0"/>
              <a:t> (</a:t>
            </a:r>
            <a:r>
              <a:rPr lang="en-US" b="1" dirty="0">
                <a:solidFill>
                  <a:schemeClr val="bg1"/>
                </a:solidFill>
              </a:rPr>
              <a:t>saved</a:t>
            </a:r>
            <a:r>
              <a:rPr lang="en-US" dirty="0"/>
              <a:t>) </a:t>
            </a:r>
            <a:r>
              <a:rPr lang="en-US" b="1" dirty="0">
                <a:solidFill>
                  <a:schemeClr val="bg1"/>
                </a:solidFill>
              </a:rPr>
              <a:t>queries</a:t>
            </a:r>
          </a:p>
          <a:p>
            <a:pPr lvl="1">
              <a:buClr>
                <a:schemeClr val="tx1"/>
              </a:buClr>
            </a:pPr>
            <a:r>
              <a:rPr lang="en-US" b="1" dirty="0">
                <a:solidFill>
                  <a:schemeClr val="bg1"/>
                </a:solidFill>
              </a:rPr>
              <a:t>Simplify</a:t>
            </a:r>
            <a:r>
              <a:rPr lang="en-US" dirty="0">
                <a:solidFill>
                  <a:schemeClr val="tx2">
                    <a:lumMod val="75000"/>
                  </a:schemeClr>
                </a:solidFill>
              </a:rPr>
              <a:t> </a:t>
            </a:r>
            <a:r>
              <a:rPr lang="en-US" dirty="0"/>
              <a:t>complex queries</a:t>
            </a:r>
          </a:p>
          <a:p>
            <a:pPr lvl="1">
              <a:buClr>
                <a:schemeClr val="tx1"/>
              </a:buClr>
            </a:pPr>
            <a:r>
              <a:rPr lang="en-US" b="1" dirty="0">
                <a:solidFill>
                  <a:schemeClr val="bg1"/>
                </a:solidFill>
              </a:rPr>
              <a:t>Limit access </a:t>
            </a:r>
            <a:r>
              <a:rPr lang="en-US" dirty="0"/>
              <a:t>to data for certain users</a:t>
            </a:r>
          </a:p>
          <a:p>
            <a:pPr>
              <a:buClr>
                <a:schemeClr val="tx1"/>
              </a:buClr>
            </a:pPr>
            <a:r>
              <a:rPr lang="en-US" dirty="0"/>
              <a:t>Example: Get employee </a:t>
            </a:r>
            <a:r>
              <a:rPr lang="en-US" b="1" dirty="0">
                <a:solidFill>
                  <a:schemeClr val="bg1"/>
                </a:solidFill>
              </a:rPr>
              <a:t>names</a:t>
            </a:r>
            <a:r>
              <a:rPr lang="en-US" dirty="0"/>
              <a:t> and </a:t>
            </a:r>
            <a:r>
              <a:rPr lang="en-US" b="1" dirty="0">
                <a:solidFill>
                  <a:schemeClr val="bg1"/>
                </a:solidFill>
              </a:rPr>
              <a:t>salaries</a:t>
            </a:r>
            <a:r>
              <a:rPr lang="en-US" dirty="0"/>
              <a:t>, by </a:t>
            </a:r>
            <a:r>
              <a:rPr lang="en-US" dirty="0">
                <a:solidFill>
                  <a:schemeClr val="tx2">
                    <a:lumMod val="75000"/>
                  </a:schemeClr>
                </a:solidFill>
              </a:rPr>
              <a:t>department</a:t>
            </a:r>
          </a:p>
          <a:p>
            <a:endParaRPr lang="bg-BG" dirty="0"/>
          </a:p>
        </p:txBody>
      </p:sp>
      <p:sp>
        <p:nvSpPr>
          <p:cNvPr id="4" name="Title 3"/>
          <p:cNvSpPr>
            <a:spLocks noGrp="1"/>
          </p:cNvSpPr>
          <p:nvPr>
            <p:ph type="title"/>
          </p:nvPr>
        </p:nvSpPr>
        <p:spPr/>
        <p:txBody>
          <a:bodyPr/>
          <a:lstStyle/>
          <a:p>
            <a:r>
              <a:rPr lang="en-US" dirty="0"/>
              <a:t>Views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19</a:t>
            </a:fld>
            <a:endParaRPr lang="en-US" dirty="0"/>
          </a:p>
        </p:txBody>
      </p:sp>
      <p:sp>
        <p:nvSpPr>
          <p:cNvPr id="5" name="Rectangle 4"/>
          <p:cNvSpPr>
            <a:spLocks noChangeArrowheads="1"/>
          </p:cNvSpPr>
          <p:nvPr/>
        </p:nvSpPr>
        <p:spPr bwMode="auto">
          <a:xfrm>
            <a:off x="457200" y="3900738"/>
            <a:ext cx="11277600" cy="184665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CREATE VIEW </a:t>
            </a:r>
            <a:r>
              <a:rPr lang="en-US" sz="2800" b="1" noProof="1">
                <a:latin typeface="Consolas" pitchFamily="49" charset="0"/>
                <a:cs typeface="Consolas" pitchFamily="49" charset="0"/>
              </a:rPr>
              <a:t>v_EmployeesByDepartment </a:t>
            </a:r>
            <a:r>
              <a:rPr lang="en-US" sz="28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 ' ' + LastName AS [Full Name],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
        <p:nvSpPr>
          <p:cNvPr id="6" name="Rectangle 5"/>
          <p:cNvSpPr>
            <a:spLocks noChangeArrowheads="1"/>
          </p:cNvSpPr>
          <p:nvPr/>
        </p:nvSpPr>
        <p:spPr bwMode="auto">
          <a:xfrm>
            <a:off x="457200" y="5839977"/>
            <a:ext cx="112776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 FROM </a:t>
            </a:r>
            <a:r>
              <a:rPr lang="en-US" sz="2800" b="1" noProof="1">
                <a:solidFill>
                  <a:schemeClr val="bg1"/>
                </a:solidFill>
                <a:latin typeface="Consolas" pitchFamily="49" charset="0"/>
                <a:cs typeface="Consolas" pitchFamily="49" charset="0"/>
              </a:rPr>
              <a:t>v_EmployeesByDepartment</a:t>
            </a:r>
          </a:p>
        </p:txBody>
      </p:sp>
      <p:sp>
        <p:nvSpPr>
          <p:cNvPr id="10" name="Rectangle: Rounded Corners 9"/>
          <p:cNvSpPr/>
          <p:nvPr/>
        </p:nvSpPr>
        <p:spPr>
          <a:xfrm>
            <a:off x="464328" y="4364180"/>
            <a:ext cx="10383520" cy="1351280"/>
          </a:xfrm>
          <a:prstGeom prst="roundRect">
            <a:avLst>
              <a:gd name="adj" fmla="val 6141"/>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AutoShape 5"/>
          <p:cNvSpPr>
            <a:spLocks noChangeArrowheads="1"/>
          </p:cNvSpPr>
          <p:nvPr/>
        </p:nvSpPr>
        <p:spPr bwMode="auto">
          <a:xfrm>
            <a:off x="9067801" y="5262440"/>
            <a:ext cx="2843745" cy="626184"/>
          </a:xfrm>
          <a:prstGeom prst="wedgeRoundRectCallout">
            <a:avLst>
              <a:gd name="adj1" fmla="val -66281"/>
              <a:gd name="adj2" fmla="val 6612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Executes query</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1" y="1092454"/>
            <a:ext cx="2149648" cy="2149648"/>
          </a:xfrm>
          <a:prstGeom prst="rect">
            <a:avLst/>
          </a:prstGeom>
        </p:spPr>
      </p:pic>
    </p:spTree>
    <p:extLst>
      <p:ext uri="{BB962C8B-B14F-4D97-AF65-F5344CB8AC3E}">
        <p14:creationId xmlns:p14="http://schemas.microsoft.com/office/powerpoint/2010/main" val="6652858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type="body" sz="quarter" idx="13"/>
          </p:nvPr>
        </p:nvSpPr>
        <p:spPr/>
        <p:txBody>
          <a:bodyPr>
            <a:normAutofit/>
          </a:bodyPr>
          <a:lstStyle/>
          <a:p>
            <a:pPr marL="446088" indent="-446088">
              <a:lnSpc>
                <a:spcPts val="4000"/>
              </a:lnSpc>
              <a:buFontTx/>
              <a:buAutoNum type="arabicPeriod"/>
            </a:pPr>
            <a:r>
              <a:rPr lang="en-US" dirty="0"/>
              <a:t>Query Basics</a:t>
            </a:r>
          </a:p>
          <a:p>
            <a:pPr marL="446088" indent="-446088">
              <a:lnSpc>
                <a:spcPts val="4000"/>
              </a:lnSpc>
              <a:buFontTx/>
              <a:buAutoNum type="arabicPeriod"/>
            </a:pPr>
            <a:r>
              <a:rPr lang="en-US" dirty="0"/>
              <a:t>Retrieving Data</a:t>
            </a:r>
            <a:endParaRPr lang="bg-BG" dirty="0"/>
          </a:p>
          <a:p>
            <a:pPr marL="446088" indent="-446088">
              <a:lnSpc>
                <a:spcPts val="4000"/>
              </a:lnSpc>
              <a:buFontTx/>
              <a:buAutoNum type="arabicPeriod"/>
            </a:pPr>
            <a:r>
              <a:rPr lang="en-US" dirty="0"/>
              <a:t>Writing Data</a:t>
            </a:r>
            <a:endParaRPr lang="bg-BG" dirty="0"/>
          </a:p>
          <a:p>
            <a:pPr marL="446088" indent="-446088">
              <a:lnSpc>
                <a:spcPts val="4000"/>
              </a:lnSpc>
              <a:buFontTx/>
              <a:buAutoNum type="arabicPeriod"/>
            </a:pPr>
            <a:r>
              <a:rPr lang="en-US" dirty="0"/>
              <a:t>Modifying Existing Records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16752193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normAutofit fontScale="92500"/>
          </a:bodyPr>
          <a:lstStyle/>
          <a:p>
            <a:r>
              <a:rPr lang="en-US" dirty="0"/>
              <a:t>Create a </a:t>
            </a:r>
            <a:r>
              <a:rPr lang="en-US" b="1" dirty="0">
                <a:solidFill>
                  <a:schemeClr val="bg1"/>
                </a:solidFill>
              </a:rPr>
              <a:t>view</a:t>
            </a:r>
            <a:r>
              <a:rPr lang="en-US" dirty="0"/>
              <a:t> that selects all information about the </a:t>
            </a:r>
            <a:r>
              <a:rPr lang="en-US" b="1" dirty="0">
                <a:solidFill>
                  <a:schemeClr val="bg1"/>
                </a:solidFill>
              </a:rPr>
              <a:t>highest</a:t>
            </a:r>
            <a:r>
              <a:rPr lang="en-US" dirty="0">
                <a:solidFill>
                  <a:schemeClr val="accent1"/>
                </a:solidFill>
              </a:rPr>
              <a:t> </a:t>
            </a:r>
            <a:r>
              <a:rPr lang="en-US" b="1" dirty="0">
                <a:solidFill>
                  <a:schemeClr val="bg1"/>
                </a:solidFill>
              </a:rPr>
              <a:t>peak</a:t>
            </a:r>
          </a:p>
          <a:p>
            <a:pPr lvl="1"/>
            <a:r>
              <a:rPr lang="en-US" dirty="0"/>
              <a:t>Name the view </a:t>
            </a:r>
            <a:r>
              <a:rPr lang="en-US" b="1" noProof="1">
                <a:solidFill>
                  <a:schemeClr val="bg1"/>
                </a:solidFill>
                <a:latin typeface="Consolas" panose="020B0609020204030204" pitchFamily="49" charset="0"/>
              </a:rPr>
              <a:t>v_HighestPeak</a:t>
            </a:r>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dirty="0"/>
          </a:p>
          <a:p>
            <a:pPr lvl="1"/>
            <a:r>
              <a:rPr lang="en-US" dirty="0"/>
              <a:t>Note: Query </a:t>
            </a:r>
            <a:r>
              <a:rPr lang="en-US" b="1" dirty="0">
                <a:solidFill>
                  <a:schemeClr val="bg1"/>
                </a:solidFill>
              </a:rPr>
              <a:t>Geography</a:t>
            </a:r>
            <a:r>
              <a:rPr lang="en-US" dirty="0"/>
              <a:t> database</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a:p>
            <a:endParaRPr lang="bg-BG" dirty="0"/>
          </a:p>
        </p:txBody>
      </p:sp>
      <p:sp>
        <p:nvSpPr>
          <p:cNvPr id="4" name="Title 3"/>
          <p:cNvSpPr>
            <a:spLocks noGrp="1"/>
          </p:cNvSpPr>
          <p:nvPr>
            <p:ph type="title"/>
          </p:nvPr>
        </p:nvSpPr>
        <p:spPr/>
        <p:txBody>
          <a:bodyPr/>
          <a:lstStyle/>
          <a:p>
            <a:r>
              <a:rPr lang="en-US" dirty="0"/>
              <a:t>Problem: Highest Peak</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20</a:t>
            </a:fld>
            <a:endParaRPr lang="en-US" dirty="0"/>
          </a:p>
        </p:txBody>
      </p:sp>
      <p:sp>
        <p:nvSpPr>
          <p:cNvPr id="5" name="Rectangle 4"/>
          <p:cNvSpPr>
            <a:spLocks noChangeArrowheads="1"/>
          </p:cNvSpPr>
          <p:nvPr/>
        </p:nvSpPr>
        <p:spPr bwMode="auto">
          <a:xfrm>
            <a:off x="2424000" y="3058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a:t>
            </a:r>
            <a:r>
              <a:rPr lang="en-US" sz="2800" b="1" noProof="1">
                <a:solidFill>
                  <a:schemeClr val="tx2"/>
                </a:solidFill>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v_HighestPeak</a:t>
            </a:r>
          </a:p>
        </p:txBody>
      </p:sp>
      <p:pic>
        <p:nvPicPr>
          <p:cNvPr id="6" name="Picture 5"/>
          <p:cNvPicPr>
            <a:picLocks noChangeAspect="1"/>
          </p:cNvPicPr>
          <p:nvPr/>
        </p:nvPicPr>
        <p:blipFill>
          <a:blip r:embed="rId2"/>
          <a:stretch>
            <a:fillRect/>
          </a:stretch>
        </p:blipFill>
        <p:spPr>
          <a:xfrm>
            <a:off x="3877761" y="4473969"/>
            <a:ext cx="4436478" cy="679920"/>
          </a:xfrm>
          <a:prstGeom prst="roundRect">
            <a:avLst>
              <a:gd name="adj" fmla="val 12185"/>
            </a:avLst>
          </a:prstGeom>
        </p:spPr>
      </p:pic>
      <p:sp>
        <p:nvSpPr>
          <p:cNvPr id="7" name="Arrow: Down 6"/>
          <p:cNvSpPr/>
          <p:nvPr/>
        </p:nvSpPr>
        <p:spPr>
          <a:xfrm>
            <a:off x="5747435" y="3749311"/>
            <a:ext cx="556383" cy="545598"/>
          </a:xfrm>
          <a:prstGeom prst="downArrow">
            <a:avLst>
              <a:gd name="adj1" fmla="val 35455"/>
              <a:gd name="adj2" fmla="val 4238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41519174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latin typeface="Consolas" panose="020B0609020204030204" pitchFamily="49" charset="0"/>
              </a:rPr>
              <a:t>TOP(x)</a:t>
            </a:r>
            <a:r>
              <a:rPr lang="en-US" dirty="0"/>
              <a:t> selects the first </a:t>
            </a:r>
            <a:r>
              <a:rPr lang="en-US" dirty="0">
                <a:solidFill>
                  <a:schemeClr val="tx2">
                    <a:lumMod val="75000"/>
                  </a:schemeClr>
                </a:solidFill>
              </a:rPr>
              <a:t>x</a:t>
            </a:r>
            <a:r>
              <a:rPr lang="en-US" dirty="0"/>
              <a:t> values</a:t>
            </a:r>
          </a:p>
          <a:p>
            <a:endParaRPr lang="bg-BG" dirty="0"/>
          </a:p>
        </p:txBody>
      </p:sp>
      <p:sp>
        <p:nvSpPr>
          <p:cNvPr id="4" name="Title 3"/>
          <p:cNvSpPr>
            <a:spLocks noGrp="1"/>
          </p:cNvSpPr>
          <p:nvPr>
            <p:ph type="title"/>
          </p:nvPr>
        </p:nvSpPr>
        <p:spPr/>
        <p:txBody>
          <a:bodyPr/>
          <a:lstStyle/>
          <a:p>
            <a:r>
              <a:rPr lang="en-US"/>
              <a:t>Solution: Highest Peak</a:t>
            </a:r>
            <a:endParaRPr lang="en-US"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21</a:t>
            </a:fld>
            <a:endParaRPr lang="en-US" dirty="0"/>
          </a:p>
        </p:txBody>
      </p:sp>
      <p:sp>
        <p:nvSpPr>
          <p:cNvPr id="5" name="Rectangle 4"/>
          <p:cNvSpPr>
            <a:spLocks noChangeArrowheads="1"/>
          </p:cNvSpPr>
          <p:nvPr/>
        </p:nvSpPr>
        <p:spPr bwMode="auto">
          <a:xfrm>
            <a:off x="2209800" y="2261902"/>
            <a:ext cx="7772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VIEW </a:t>
            </a:r>
            <a:r>
              <a:rPr lang="en-US" sz="3200" b="1" noProof="1">
                <a:solidFill>
                  <a:schemeClr val="tx2"/>
                </a:solidFill>
                <a:latin typeface="Consolas" pitchFamily="49" charset="0"/>
                <a:cs typeface="Consolas" pitchFamily="49" charset="0"/>
              </a:rPr>
              <a:t>v_HighestPeak</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TOP (1)</a:t>
            </a: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solidFill>
                  <a:schemeClr val="tx2"/>
                </a:solidFill>
                <a:latin typeface="Consolas" pitchFamily="49" charset="0"/>
                <a:cs typeface="Consolas" pitchFamily="49" charset="0"/>
              </a:rPr>
              <a:t>      </a:t>
            </a:r>
            <a:r>
              <a:rPr lang="en-US" sz="3200" b="1" noProof="1">
                <a:latin typeface="Consolas" pitchFamily="49" charset="0"/>
                <a:cs typeface="Consolas" pitchFamily="49" charset="0"/>
              </a:rPr>
              <a:t>FROM</a:t>
            </a:r>
            <a:r>
              <a:rPr lang="en-US" sz="3200" b="1" noProof="1">
                <a:solidFill>
                  <a:schemeClr val="tx2"/>
                </a:solidFill>
                <a:latin typeface="Consolas" pitchFamily="49" charset="0"/>
                <a:cs typeface="Consolas" pitchFamily="49" charset="0"/>
              </a:rPr>
              <a:t> Peaks</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  ORDER BY </a:t>
            </a:r>
            <a:r>
              <a:rPr lang="en-US" sz="3200" b="1" noProof="1">
                <a:solidFill>
                  <a:schemeClr val="tx2"/>
                </a:solidFill>
                <a:latin typeface="Consolas" pitchFamily="49" charset="0"/>
                <a:cs typeface="Consolas" pitchFamily="49" charset="0"/>
              </a:rPr>
              <a:t>Elevation </a:t>
            </a:r>
            <a:r>
              <a:rPr lang="en-US" sz="3200" b="1" noProof="1">
                <a:solidFill>
                  <a:schemeClr val="bg1"/>
                </a:solidFill>
                <a:latin typeface="Consolas" pitchFamily="49" charset="0"/>
                <a:cs typeface="Consolas" pitchFamily="49" charset="0"/>
              </a:rPr>
              <a:t>DESC</a:t>
            </a:r>
            <a:endParaRPr lang="en-US" sz="2800" b="1" noProof="1">
              <a:solidFill>
                <a:schemeClr val="bg1"/>
              </a:solidFill>
              <a:latin typeface="Consolas" pitchFamily="49" charset="0"/>
              <a:cs typeface="Consolas" pitchFamily="49" charset="0"/>
            </a:endParaRPr>
          </a:p>
        </p:txBody>
      </p:sp>
      <p:sp>
        <p:nvSpPr>
          <p:cNvPr id="8" name="AutoShape 5"/>
          <p:cNvSpPr>
            <a:spLocks noChangeArrowheads="1"/>
          </p:cNvSpPr>
          <p:nvPr/>
        </p:nvSpPr>
        <p:spPr bwMode="auto">
          <a:xfrm>
            <a:off x="7924800" y="4934950"/>
            <a:ext cx="2784764" cy="703850"/>
          </a:xfrm>
          <a:prstGeom prst="wedgeRoundRectCallout">
            <a:avLst>
              <a:gd name="adj1" fmla="val -66139"/>
              <a:gd name="adj2" fmla="val -625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Greatest value first</a:t>
            </a:r>
          </a:p>
        </p:txBody>
      </p:sp>
      <p:sp>
        <p:nvSpPr>
          <p:cNvPr id="9" name="AutoShape 5"/>
          <p:cNvSpPr>
            <a:spLocks noChangeArrowheads="1"/>
          </p:cNvSpPr>
          <p:nvPr/>
        </p:nvSpPr>
        <p:spPr bwMode="auto">
          <a:xfrm>
            <a:off x="3124201" y="5244390"/>
            <a:ext cx="2860963" cy="532955"/>
          </a:xfrm>
          <a:prstGeom prst="wedgeRoundRectCallout">
            <a:avLst>
              <a:gd name="adj1" fmla="val 38759"/>
              <a:gd name="adj2" fmla="val -10911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Sorting column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951" y="1515302"/>
            <a:ext cx="2424545" cy="2424545"/>
          </a:xfrm>
          <a:prstGeom prst="rect">
            <a:avLst/>
          </a:prstGeom>
        </p:spPr>
      </p:pic>
    </p:spTree>
    <p:extLst>
      <p:ext uri="{BB962C8B-B14F-4D97-AF65-F5344CB8AC3E}">
        <p14:creationId xmlns:p14="http://schemas.microsoft.com/office/powerpoint/2010/main" val="1691103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Writing Data in Tables</a:t>
            </a:r>
            <a:endParaRPr lang="bg-BG" dirty="0"/>
          </a:p>
        </p:txBody>
      </p:sp>
      <p:sp>
        <p:nvSpPr>
          <p:cNvPr id="5" name="Text Placeholder 4"/>
          <p:cNvSpPr>
            <a:spLocks noGrp="1"/>
          </p:cNvSpPr>
          <p:nvPr>
            <p:ph type="body" sz="quarter" idx="11"/>
          </p:nvPr>
        </p:nvSpPr>
        <p:spPr>
          <a:xfrm>
            <a:off x="615109" y="5961496"/>
            <a:ext cx="10961783" cy="499819"/>
          </a:xfrm>
        </p:spPr>
        <p:txBody>
          <a:bodyPr/>
          <a:lstStyle/>
          <a:p>
            <a:r>
              <a:rPr lang="en-US" dirty="0"/>
              <a:t>Using SQL INSERT</a:t>
            </a:r>
            <a:endParaRPr lang="bg-BG" dirty="0"/>
          </a:p>
          <a:p>
            <a:endParaRPr lang="bg-BG"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87" y="1525866"/>
            <a:ext cx="2151803" cy="2241462"/>
          </a:xfrm>
          <a:prstGeom prst="rect">
            <a:avLst/>
          </a:prstGeom>
        </p:spPr>
      </p:pic>
    </p:spTree>
    <p:extLst>
      <p:ext uri="{BB962C8B-B14F-4D97-AF65-F5344CB8AC3E}">
        <p14:creationId xmlns:p14="http://schemas.microsoft.com/office/powerpoint/2010/main" val="27201669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7188" indent="-357188">
              <a:lnSpc>
                <a:spcPct val="100000"/>
              </a:lnSpc>
            </a:pPr>
            <a:r>
              <a:rPr lang="en-US" sz="3600" dirty="0"/>
              <a:t>The SQL </a:t>
            </a:r>
            <a:r>
              <a:rPr lang="en-US" sz="3600" b="1" dirty="0">
                <a:solidFill>
                  <a:schemeClr val="bg1"/>
                </a:solidFill>
                <a:latin typeface="Consolas" pitchFamily="49" charset="0"/>
              </a:rPr>
              <a:t>INSERT</a:t>
            </a:r>
            <a:r>
              <a:rPr lang="en-US" sz="3600" dirty="0"/>
              <a:t> command</a:t>
            </a:r>
            <a:endParaRPr lang="bg-BG" sz="3600" dirty="0"/>
          </a:p>
          <a:p>
            <a:pPr marL="357188" indent="-357188">
              <a:lnSpc>
                <a:spcPct val="100000"/>
              </a:lnSpc>
            </a:pPr>
            <a:endParaRPr lang="bg-BG" sz="3600" b="1" dirty="0">
              <a:solidFill>
                <a:schemeClr val="bg1"/>
              </a:solidFill>
            </a:endParaRPr>
          </a:p>
          <a:p>
            <a:pPr marL="357188" indent="-357188">
              <a:lnSpc>
                <a:spcPct val="100000"/>
              </a:lnSpc>
            </a:pPr>
            <a:endParaRPr lang="bg-BG" sz="3600" b="1" dirty="0">
              <a:solidFill>
                <a:schemeClr val="bg1"/>
              </a:solidFill>
            </a:endParaRPr>
          </a:p>
          <a:p>
            <a:pPr marL="357188" indent="-357188">
              <a:lnSpc>
                <a:spcPct val="100000"/>
              </a:lnSpc>
              <a:spcBef>
                <a:spcPts val="3000"/>
              </a:spcBef>
              <a:buClr>
                <a:schemeClr val="tx1"/>
              </a:buClr>
            </a:pPr>
            <a:r>
              <a:rPr lang="en-US" sz="3600" b="1" dirty="0">
                <a:solidFill>
                  <a:schemeClr val="bg1"/>
                </a:solidFill>
              </a:rPr>
              <a:t>Bulk data </a:t>
            </a:r>
            <a:r>
              <a:rPr lang="en-US" sz="3600" dirty="0"/>
              <a:t>can be recorded in a single query, </a:t>
            </a:r>
            <a:br>
              <a:rPr lang="en-US" sz="3600" dirty="0"/>
            </a:br>
            <a:r>
              <a:rPr lang="en-US" sz="3600" dirty="0"/>
              <a:t>separated by comma</a:t>
            </a:r>
          </a:p>
          <a:p>
            <a:endParaRPr lang="bg-BG" dirty="0"/>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23</a:t>
            </a:fld>
            <a:endParaRPr lang="en-US" dirty="0"/>
          </a:p>
        </p:txBody>
      </p:sp>
      <p:sp>
        <p:nvSpPr>
          <p:cNvPr id="6" name="Rectangle 4"/>
          <p:cNvSpPr>
            <a:spLocks noChangeArrowheads="1"/>
          </p:cNvSpPr>
          <p:nvPr/>
        </p:nvSpPr>
        <p:spPr bwMode="auto">
          <a:xfrm>
            <a:off x="2211068" y="1911501"/>
            <a:ext cx="8210227"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Towns VALUES (33, 'Paris')</a:t>
            </a:r>
          </a:p>
        </p:txBody>
      </p:sp>
      <p:sp>
        <p:nvSpPr>
          <p:cNvPr id="9" name="Rectangle 8"/>
          <p:cNvSpPr>
            <a:spLocks noChangeArrowheads="1"/>
          </p:cNvSpPr>
          <p:nvPr/>
        </p:nvSpPr>
        <p:spPr bwMode="auto">
          <a:xfrm>
            <a:off x="2211067" y="4783473"/>
            <a:ext cx="5507089"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EmployeesProjects</a:t>
            </a:r>
          </a:p>
          <a:p>
            <a:pPr eaLnBrk="0" hangingPunct="0">
              <a:buClr>
                <a:schemeClr val="accent5">
                  <a:lumMod val="40000"/>
                  <a:lumOff val="60000"/>
                </a:schemeClr>
              </a:buClr>
              <a:buSzPct val="70000"/>
            </a:pPr>
            <a:r>
              <a:rPr lang="en-US" sz="2600" b="1" noProof="1">
                <a:latin typeface="Consolas" pitchFamily="49" charset="0"/>
                <a:cs typeface="Consolas" pitchFamily="49" charset="0"/>
              </a:rPr>
              <a:t>     VALUES (229, 1),</a:t>
            </a:r>
          </a:p>
          <a:p>
            <a:pPr eaLnBrk="0" hangingPunct="0">
              <a:buClr>
                <a:schemeClr val="accent5">
                  <a:lumMod val="40000"/>
                  <a:lumOff val="60000"/>
                </a:schemeClr>
              </a:buClr>
              <a:buSzPct val="70000"/>
            </a:pPr>
            <a:r>
              <a:rPr lang="en-US" sz="2600" b="1" noProof="1">
                <a:latin typeface="Consolas" pitchFamily="49" charset="0"/>
                <a:cs typeface="Consolas" pitchFamily="49" charset="0"/>
              </a:rPr>
              <a:t>            (2</a:t>
            </a:r>
            <a:r>
              <a:rPr lang="bg-BG" sz="2600" b="1" noProof="1">
                <a:latin typeface="Consolas" pitchFamily="49" charset="0"/>
                <a:cs typeface="Consolas" pitchFamily="49" charset="0"/>
              </a:rPr>
              <a:t>29</a:t>
            </a:r>
            <a:r>
              <a:rPr lang="en-US" sz="2600" b="1" noProof="1">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latin typeface="Consolas" pitchFamily="49" charset="0"/>
                <a:cs typeface="Consolas" pitchFamily="49" charset="0"/>
              </a:rPr>
              <a:t>            (2</a:t>
            </a:r>
            <a:r>
              <a:rPr lang="bg-BG" sz="2600" b="1" noProof="1">
                <a:latin typeface="Consolas" pitchFamily="49" charset="0"/>
                <a:cs typeface="Consolas" pitchFamily="49" charset="0"/>
              </a:rPr>
              <a:t>29</a:t>
            </a:r>
            <a:r>
              <a:rPr lang="en-US" sz="2600" b="1" noProof="1">
                <a:latin typeface="Consolas" pitchFamily="49" charset="0"/>
                <a:cs typeface="Consolas" pitchFamily="49" charset="0"/>
              </a:rPr>
              <a:t>, 3), …</a:t>
            </a:r>
          </a:p>
        </p:txBody>
      </p:sp>
      <p:sp>
        <p:nvSpPr>
          <p:cNvPr id="10" name="Rectangle 4"/>
          <p:cNvSpPr>
            <a:spLocks noChangeArrowheads="1"/>
          </p:cNvSpPr>
          <p:nvPr/>
        </p:nvSpPr>
        <p:spPr bwMode="auto">
          <a:xfrm>
            <a:off x="2211067" y="2562049"/>
            <a:ext cx="8210227"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a:t>
            </a:r>
            <a:r>
              <a:rPr lang="en-US" sz="2600" b="1" noProof="1">
                <a:latin typeface="Consolas" pitchFamily="49" charset="0"/>
                <a:cs typeface="Consolas" pitchFamily="49" charset="0"/>
              </a:rPr>
              <a:t> INTO Projects (Name, StartDate)</a:t>
            </a:r>
          </a:p>
          <a:p>
            <a:pPr eaLnBrk="0" hangingPunct="0">
              <a:buClr>
                <a:schemeClr val="accent5">
                  <a:lumMod val="40000"/>
                  <a:lumOff val="60000"/>
                </a:schemeClr>
              </a:buClr>
              <a:buSzPct val="70000"/>
            </a:pPr>
            <a:r>
              <a:rPr lang="en-US" sz="2600" b="1" noProof="1">
                <a:latin typeface="Consolas" pitchFamily="49" charset="0"/>
                <a:cs typeface="Consolas" pitchFamily="49" charset="0"/>
              </a:rPr>
              <a:t>     VALUES ('Reflective Jacket', GETDATE())</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392666" y="4749170"/>
            <a:ext cx="2028628" cy="1825969"/>
          </a:xfrm>
          <a:prstGeom prst="rect">
            <a:avLst/>
          </a:prstGeom>
        </p:spPr>
      </p:pic>
    </p:spTree>
    <p:extLst>
      <p:ext uri="{BB962C8B-B14F-4D97-AF65-F5344CB8AC3E}">
        <p14:creationId xmlns:p14="http://schemas.microsoft.com/office/powerpoint/2010/main" val="3718367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57188" indent="-357188">
              <a:lnSpc>
                <a:spcPct val="100000"/>
              </a:lnSpc>
            </a:pPr>
            <a:r>
              <a:rPr lang="en-US" sz="3600" dirty="0"/>
              <a:t>Inserting rows into existing table:</a:t>
            </a:r>
          </a:p>
          <a:p>
            <a:pPr marL="357188" indent="-357188">
              <a:lnSpc>
                <a:spcPct val="100000"/>
              </a:lnSpc>
            </a:pPr>
            <a:endParaRPr lang="en-US" sz="3600" dirty="0"/>
          </a:p>
          <a:p>
            <a:pPr marL="357188" indent="-357188">
              <a:lnSpc>
                <a:spcPct val="100000"/>
              </a:lnSpc>
            </a:pPr>
            <a:endParaRPr lang="en-US" sz="3600" dirty="0"/>
          </a:p>
          <a:p>
            <a:pPr marL="357188" indent="-357188">
              <a:lnSpc>
                <a:spcPct val="100000"/>
              </a:lnSpc>
            </a:pPr>
            <a:endParaRPr lang="en-US" sz="3600" dirty="0"/>
          </a:p>
          <a:p>
            <a:pPr marL="357188" indent="-357188">
              <a:lnSpc>
                <a:spcPct val="100000"/>
              </a:lnSpc>
            </a:pPr>
            <a:r>
              <a:rPr lang="en-US" sz="3600" dirty="0"/>
              <a:t>Using existing records to create a </a:t>
            </a:r>
            <a:r>
              <a:rPr lang="en-US" sz="3600" b="1" dirty="0">
                <a:solidFill>
                  <a:schemeClr val="bg1"/>
                </a:solidFill>
              </a:rPr>
              <a:t>new table</a:t>
            </a:r>
            <a:r>
              <a:rPr lang="en-US" sz="3600" dirty="0"/>
              <a:t>:</a:t>
            </a:r>
          </a:p>
          <a:p>
            <a:endParaRPr lang="bg-BG" dirty="0"/>
          </a:p>
        </p:txBody>
      </p:sp>
      <p:sp>
        <p:nvSpPr>
          <p:cNvPr id="559106" name="Rectangle 2"/>
          <p:cNvSpPr>
            <a:spLocks noGrp="1" noChangeArrowheads="1"/>
          </p:cNvSpPr>
          <p:nvPr>
            <p:ph type="title"/>
          </p:nvPr>
        </p:nvSpPr>
        <p:spPr/>
        <p:txBody>
          <a:bodyPr/>
          <a:lstStyle/>
          <a:p>
            <a:r>
              <a:rPr lang="en-US" dirty="0"/>
              <a:t>Inserting Data (2)</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24</a:t>
            </a:fld>
            <a:endParaRPr lang="en-US" dirty="0"/>
          </a:p>
        </p:txBody>
      </p:sp>
      <p:sp>
        <p:nvSpPr>
          <p:cNvPr id="559108" name="Rectangle 4"/>
          <p:cNvSpPr>
            <a:spLocks noChangeArrowheads="1"/>
          </p:cNvSpPr>
          <p:nvPr/>
        </p:nvSpPr>
        <p:spPr bwMode="auto">
          <a:xfrm>
            <a:off x="1447800" y="1867034"/>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800" b="1" noProof="1">
                <a:solidFill>
                  <a:schemeClr val="bg1"/>
                </a:solidFill>
                <a:latin typeface="Consolas" pitchFamily="49" charset="0"/>
                <a:cs typeface="Consolas" pitchFamily="49" charset="0"/>
              </a:rPr>
              <a:t>INSERT INTO </a:t>
            </a:r>
            <a:r>
              <a:rPr lang="en-US" sz="2800" b="1" noProof="1">
                <a:latin typeface="Consolas" pitchFamily="49" charset="0"/>
                <a:cs typeface="Consolas" pitchFamily="49" charset="0"/>
              </a:rPr>
              <a:t>Projects (Name, StartDate)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SELECT Name + ' Restructuring', GETDATE()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Departments</a:t>
            </a:r>
          </a:p>
        </p:txBody>
      </p:sp>
      <p:sp>
        <p:nvSpPr>
          <p:cNvPr id="9" name="Rectangle 4"/>
          <p:cNvSpPr>
            <a:spLocks noChangeArrowheads="1"/>
          </p:cNvSpPr>
          <p:nvPr/>
        </p:nvSpPr>
        <p:spPr bwMode="auto">
          <a:xfrm>
            <a:off x="1447801" y="4664079"/>
            <a:ext cx="92964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CustomerID, FirstName, Email, Phone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INTO </a:t>
            </a:r>
            <a:r>
              <a:rPr lang="en-US" sz="2800" b="1" noProof="1">
                <a:solidFill>
                  <a:schemeClr val="bg1"/>
                </a:solidFill>
                <a:latin typeface="Consolas" pitchFamily="49" charset="0"/>
                <a:cs typeface="Consolas" pitchFamily="49" charset="0"/>
              </a:rPr>
              <a:t>CustomerContacts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Customers</a:t>
            </a:r>
          </a:p>
        </p:txBody>
      </p:sp>
      <p:sp>
        <p:nvSpPr>
          <p:cNvPr id="13" name="AutoShape 5"/>
          <p:cNvSpPr>
            <a:spLocks noChangeArrowheads="1"/>
          </p:cNvSpPr>
          <p:nvPr/>
        </p:nvSpPr>
        <p:spPr bwMode="auto">
          <a:xfrm>
            <a:off x="6748144" y="5439213"/>
            <a:ext cx="2767815" cy="584855"/>
          </a:xfrm>
          <a:prstGeom prst="wedgeRoundRectCallout">
            <a:avLst>
              <a:gd name="adj1" fmla="val -63924"/>
              <a:gd name="adj2" fmla="val -52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New table name</a:t>
            </a:r>
          </a:p>
        </p:txBody>
      </p:sp>
      <p:sp>
        <p:nvSpPr>
          <p:cNvPr id="14" name="AutoShape 5"/>
          <p:cNvSpPr>
            <a:spLocks noChangeArrowheads="1"/>
          </p:cNvSpPr>
          <p:nvPr/>
        </p:nvSpPr>
        <p:spPr bwMode="auto">
          <a:xfrm>
            <a:off x="4754856" y="6117267"/>
            <a:ext cx="2467354" cy="602716"/>
          </a:xfrm>
          <a:prstGeom prst="wedgeRoundRectCallout">
            <a:avLst>
              <a:gd name="adj1" fmla="val -47218"/>
              <a:gd name="adj2" fmla="val -993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Existing source</a:t>
            </a:r>
          </a:p>
        </p:txBody>
      </p:sp>
      <p:sp>
        <p:nvSpPr>
          <p:cNvPr id="15" name="AutoShape 5"/>
          <p:cNvSpPr>
            <a:spLocks noChangeArrowheads="1"/>
          </p:cNvSpPr>
          <p:nvPr/>
        </p:nvSpPr>
        <p:spPr bwMode="auto">
          <a:xfrm>
            <a:off x="6967780" y="1130759"/>
            <a:ext cx="2728672" cy="584855"/>
          </a:xfrm>
          <a:prstGeom prst="wedgeRoundRectCallout">
            <a:avLst>
              <a:gd name="adj1" fmla="val -39828"/>
              <a:gd name="adj2" fmla="val 9870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List of columns</a:t>
            </a:r>
          </a:p>
        </p:txBody>
      </p:sp>
    </p:spTree>
    <p:extLst>
      <p:ext uri="{BB962C8B-B14F-4D97-AF65-F5344CB8AC3E}">
        <p14:creationId xmlns:p14="http://schemas.microsoft.com/office/powerpoint/2010/main" val="21865208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rPr>
              <a:t>Sequences</a:t>
            </a:r>
            <a:r>
              <a:rPr lang="en-US" dirty="0"/>
              <a:t> are </a:t>
            </a:r>
            <a:r>
              <a:rPr lang="en-US" b="1" dirty="0">
                <a:solidFill>
                  <a:schemeClr val="bg1"/>
                </a:solidFill>
              </a:rPr>
              <a:t>special object</a:t>
            </a:r>
            <a:r>
              <a:rPr lang="en-US" dirty="0"/>
              <a:t> in SQL Server</a:t>
            </a:r>
          </a:p>
          <a:p>
            <a:pPr lvl="1"/>
            <a:r>
              <a:rPr lang="en-US" dirty="0"/>
              <a:t>Similar to </a:t>
            </a:r>
            <a:r>
              <a:rPr lang="en-US" b="1" dirty="0">
                <a:solidFill>
                  <a:schemeClr val="bg1"/>
                </a:solidFill>
                <a:latin typeface="Consolas" panose="020B0609020204030204" pitchFamily="49" charset="0"/>
              </a:rPr>
              <a:t>IDENTITY</a:t>
            </a:r>
            <a:r>
              <a:rPr lang="en-US" dirty="0"/>
              <a:t> fields</a:t>
            </a:r>
          </a:p>
          <a:p>
            <a:r>
              <a:rPr lang="en-US" dirty="0"/>
              <a:t>Returns an </a:t>
            </a:r>
            <a:r>
              <a:rPr lang="en-US" b="1" dirty="0">
                <a:solidFill>
                  <a:schemeClr val="bg1"/>
                </a:solidFill>
              </a:rPr>
              <a:t>incrementing value </a:t>
            </a:r>
            <a:r>
              <a:rPr lang="en-US" dirty="0"/>
              <a:t>every time it’s used</a:t>
            </a:r>
          </a:p>
          <a:p>
            <a:endParaRPr lang="bg-BG" dirty="0"/>
          </a:p>
        </p:txBody>
      </p:sp>
      <p:sp>
        <p:nvSpPr>
          <p:cNvPr id="4" name="Title 3"/>
          <p:cNvSpPr>
            <a:spLocks noGrp="1"/>
          </p:cNvSpPr>
          <p:nvPr>
            <p:ph type="title"/>
          </p:nvPr>
        </p:nvSpPr>
        <p:spPr/>
        <p:txBody>
          <a:bodyPr/>
          <a:lstStyle/>
          <a:p>
            <a:r>
              <a:rPr lang="en-US" dirty="0"/>
              <a:t>Sequences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25</a:t>
            </a:fld>
            <a:endParaRPr lang="en-US" dirty="0"/>
          </a:p>
        </p:txBody>
      </p:sp>
      <p:sp>
        <p:nvSpPr>
          <p:cNvPr id="14" name="Rectangle 4"/>
          <p:cNvSpPr>
            <a:spLocks noChangeArrowheads="1"/>
          </p:cNvSpPr>
          <p:nvPr/>
        </p:nvSpPr>
        <p:spPr bwMode="auto">
          <a:xfrm>
            <a:off x="838200" y="3352801"/>
            <a:ext cx="10515600" cy="206210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SEQUENCE </a:t>
            </a:r>
            <a:r>
              <a:rPr lang="en-US" sz="3200" b="1" noProof="1">
                <a:latin typeface="Consolas" pitchFamily="49" charset="0"/>
                <a:cs typeface="Consolas" pitchFamily="49" charset="0"/>
              </a:rPr>
              <a:t>seq_Customers_CustomerID </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a:t>
            </a:r>
            <a:r>
              <a:rPr lang="en-US" sz="3200" b="1" noProof="1">
                <a:latin typeface="Consolas" pitchFamily="49" charset="0"/>
                <a:cs typeface="Consolas" pitchFamily="49" charset="0"/>
              </a:rPr>
              <a:t> INT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START WITH </a:t>
            </a:r>
            <a:r>
              <a:rPr lang="en-US" sz="3200" b="1" noProof="1">
                <a:latin typeface="Consolas" pitchFamily="49" charset="0"/>
                <a:cs typeface="Consolas" pitchFamily="49" charset="0"/>
              </a:rPr>
              <a:t>1</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INCREMENT BY </a:t>
            </a:r>
            <a:r>
              <a:rPr lang="en-US" sz="3200" b="1" noProof="1">
                <a:latin typeface="Consolas" pitchFamily="49" charset="0"/>
                <a:cs typeface="Consolas" pitchFamily="49" charset="0"/>
              </a:rPr>
              <a:t>1</a:t>
            </a:r>
          </a:p>
        </p:txBody>
      </p:sp>
      <p:sp>
        <p:nvSpPr>
          <p:cNvPr id="7" name="Rectangle 4"/>
          <p:cNvSpPr>
            <a:spLocks noChangeArrowheads="1"/>
          </p:cNvSpPr>
          <p:nvPr/>
        </p:nvSpPr>
        <p:spPr bwMode="auto">
          <a:xfrm>
            <a:off x="838200" y="5414904"/>
            <a:ext cx="10515600" cy="58477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tx2"/>
                </a:solidFill>
                <a:latin typeface="Consolas" pitchFamily="49" charset="0"/>
                <a:cs typeface="Consolas" pitchFamily="49" charset="0"/>
              </a:rPr>
              <a:t>SELECT </a:t>
            </a:r>
            <a:r>
              <a:rPr lang="en-US" sz="3200" b="1" noProof="1">
                <a:solidFill>
                  <a:schemeClr val="bg1"/>
                </a:solidFill>
                <a:latin typeface="Consolas" pitchFamily="49" charset="0"/>
                <a:cs typeface="Consolas" pitchFamily="49" charset="0"/>
              </a:rPr>
              <a:t>NEXT VALUE FOR </a:t>
            </a:r>
            <a:r>
              <a:rPr lang="en-US" sz="3200" b="1" noProof="1">
                <a:solidFill>
                  <a:schemeClr val="tx2"/>
                </a:solidFill>
                <a:latin typeface="Consolas" pitchFamily="49" charset="0"/>
                <a:cs typeface="Consolas" pitchFamily="49" charset="0"/>
              </a:rPr>
              <a:t>seq_Customers_CustomerID </a:t>
            </a:r>
          </a:p>
        </p:txBody>
      </p:sp>
    </p:spTree>
    <p:extLst>
      <p:ext uri="{BB962C8B-B14F-4D97-AF65-F5344CB8AC3E}">
        <p14:creationId xmlns:p14="http://schemas.microsoft.com/office/powerpoint/2010/main" val="34719881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Modifying Existing Records</a:t>
            </a:r>
            <a:endParaRPr lang="bg-BG" dirty="0"/>
          </a:p>
        </p:txBody>
      </p:sp>
      <p:sp>
        <p:nvSpPr>
          <p:cNvPr id="4" name="Text Placeholder 3"/>
          <p:cNvSpPr>
            <a:spLocks noGrp="1"/>
          </p:cNvSpPr>
          <p:nvPr>
            <p:ph type="body" sz="quarter" idx="11"/>
          </p:nvPr>
        </p:nvSpPr>
        <p:spPr>
          <a:xfrm>
            <a:off x="615109" y="6048379"/>
            <a:ext cx="10961783" cy="499819"/>
          </a:xfrm>
        </p:spPr>
        <p:txBody>
          <a:bodyPr/>
          <a:lstStyle/>
          <a:p>
            <a:r>
              <a:rPr lang="en-US" dirty="0"/>
              <a:t>Using SQL UPDATE and DELETE</a:t>
            </a:r>
          </a:p>
          <a:p>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26</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304" y="1155192"/>
            <a:ext cx="2761488" cy="2761488"/>
          </a:xfrm>
          <a:prstGeom prst="rect">
            <a:avLst/>
          </a:prstGeom>
        </p:spPr>
      </p:pic>
    </p:spTree>
    <p:extLst>
      <p:ext uri="{BB962C8B-B14F-4D97-AF65-F5344CB8AC3E}">
        <p14:creationId xmlns:p14="http://schemas.microsoft.com/office/powerpoint/2010/main" val="32670026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Deleting specific rows from a table</a:t>
            </a:r>
          </a:p>
          <a:p>
            <a:pPr>
              <a:lnSpc>
                <a:spcPct val="100000"/>
              </a:lnSpc>
              <a:spcBef>
                <a:spcPts val="9600"/>
              </a:spcBef>
            </a:pPr>
            <a:r>
              <a:rPr lang="en-US" dirty="0"/>
              <a:t>Note: </a:t>
            </a:r>
            <a:r>
              <a:rPr lang="en-US" dirty="0" smtClean="0"/>
              <a:t>Don't </a:t>
            </a:r>
            <a:r>
              <a:rPr lang="en-US" dirty="0"/>
              <a:t>forget the </a:t>
            </a:r>
            <a:r>
              <a:rPr lang="en-US" b="1" dirty="0">
                <a:solidFill>
                  <a:schemeClr val="bg1"/>
                </a:solidFill>
                <a:latin typeface="Consolas" pitchFamily="49" charset="0"/>
              </a:rPr>
              <a:t>WHERE</a:t>
            </a:r>
            <a:r>
              <a:rPr lang="en-US" dirty="0"/>
              <a:t> clause!</a:t>
            </a:r>
          </a:p>
          <a:p>
            <a:pPr>
              <a:lnSpc>
                <a:spcPct val="100000"/>
              </a:lnSpc>
              <a:spcBef>
                <a:spcPts val="4800"/>
              </a:spcBef>
            </a:pPr>
            <a:r>
              <a:rPr lang="en-US" dirty="0"/>
              <a:t>Delete all rows from a table (works faster than </a:t>
            </a:r>
            <a:br>
              <a:rPr lang="en-US" dirty="0"/>
            </a:br>
            <a:r>
              <a:rPr lang="en-US" b="1" dirty="0">
                <a:solidFill>
                  <a:schemeClr val="bg1"/>
                </a:solidFill>
                <a:latin typeface="Consolas" panose="020B0609020204030204" pitchFamily="49" charset="0"/>
                <a:cs typeface="Consolas" panose="020B0609020204030204" pitchFamily="49" charset="0"/>
              </a:rPr>
              <a:t>DELETE</a:t>
            </a:r>
            <a:r>
              <a:rPr lang="en-US" dirty="0"/>
              <a:t>):</a:t>
            </a:r>
          </a:p>
          <a:p>
            <a:endParaRPr lang="bg-BG" dirty="0"/>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27</a:t>
            </a:fld>
            <a:endParaRPr lang="en-US" dirty="0"/>
          </a:p>
        </p:txBody>
      </p:sp>
      <p:sp>
        <p:nvSpPr>
          <p:cNvPr id="566276" name="Rectangle 4"/>
          <p:cNvSpPr>
            <a:spLocks noChangeArrowheads="1"/>
          </p:cNvSpPr>
          <p:nvPr/>
        </p:nvSpPr>
        <p:spPr bwMode="auto">
          <a:xfrm>
            <a:off x="2225042" y="2098358"/>
            <a:ext cx="9753596"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DELETE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FROM</a:t>
            </a:r>
            <a:r>
              <a:rPr lang="en-US" sz="3200" b="1" noProof="1">
                <a:latin typeface="Consolas" pitchFamily="49" charset="0"/>
                <a:cs typeface="Consolas" pitchFamily="49" charset="0"/>
              </a:rPr>
              <a:t> Employees WHERE EmployeeID = 1</a:t>
            </a:r>
          </a:p>
        </p:txBody>
      </p:sp>
      <p:sp>
        <p:nvSpPr>
          <p:cNvPr id="566277" name="Rectangle 5"/>
          <p:cNvSpPr>
            <a:spLocks noChangeArrowheads="1"/>
          </p:cNvSpPr>
          <p:nvPr/>
        </p:nvSpPr>
        <p:spPr bwMode="auto">
          <a:xfrm>
            <a:off x="2224091" y="5355337"/>
            <a:ext cx="4816789" cy="5847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TRUNCATE</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latin typeface="Consolas" pitchFamily="49" charset="0"/>
                <a:cs typeface="Consolas" pitchFamily="49" charset="0"/>
              </a:rPr>
              <a:t>TABLE Users</a:t>
            </a:r>
          </a:p>
        </p:txBody>
      </p:sp>
      <p:sp>
        <p:nvSpPr>
          <p:cNvPr id="8" name="AutoShape 5"/>
          <p:cNvSpPr>
            <a:spLocks noChangeArrowheads="1"/>
          </p:cNvSpPr>
          <p:nvPr/>
        </p:nvSpPr>
        <p:spPr bwMode="auto">
          <a:xfrm>
            <a:off x="9217152" y="3264317"/>
            <a:ext cx="2133600" cy="754917"/>
          </a:xfrm>
          <a:prstGeom prst="wedgeRoundRectCallout">
            <a:avLst>
              <a:gd name="adj1" fmla="val -52495"/>
              <a:gd name="adj2" fmla="val -9953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Condition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599" y="4746988"/>
            <a:ext cx="1445808" cy="1445808"/>
          </a:xfrm>
          <a:prstGeom prst="rect">
            <a:avLst/>
          </a:prstGeom>
        </p:spPr>
      </p:pic>
    </p:spTree>
    <p:extLst>
      <p:ext uri="{BB962C8B-B14F-4D97-AF65-F5344CB8AC3E}">
        <p14:creationId xmlns:p14="http://schemas.microsoft.com/office/powerpoint/2010/main" val="2517813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62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62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animBg="1"/>
      <p:bldP spid="56627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9" name="Rectangle 3"/>
          <p:cNvSpPr>
            <a:spLocks noGrp="1" noChangeArrowheads="1"/>
          </p:cNvSpPr>
          <p:nvPr>
            <p:ph type="body" sz="quarter" idx="10"/>
          </p:nvPr>
        </p:nvSpPr>
        <p:spPr/>
        <p:txBody>
          <a:bodyPr>
            <a:normAutofit lnSpcReduction="10000"/>
          </a:bodyPr>
          <a:lstStyle/>
          <a:p>
            <a:r>
              <a:rPr lang="en-US" dirty="0"/>
              <a:t>The SQL UPDATE command</a:t>
            </a:r>
          </a:p>
          <a:p>
            <a:endParaRPr lang="en-US" dirty="0"/>
          </a:p>
          <a:p>
            <a:endParaRPr lang="en-US" dirty="0"/>
          </a:p>
          <a:p>
            <a:endParaRPr lang="en-US" dirty="0"/>
          </a:p>
          <a:p>
            <a:endParaRPr lang="en-US" dirty="0"/>
          </a:p>
          <a:p>
            <a:endParaRPr lang="en-US" dirty="0"/>
          </a:p>
          <a:p>
            <a:endParaRPr lang="en-US" dirty="0"/>
          </a:p>
          <a:p>
            <a:r>
              <a:rPr lang="en-US" dirty="0"/>
              <a:t>Note: Don’t forget the </a:t>
            </a:r>
            <a:r>
              <a:rPr lang="en-US" sz="3200" b="1" dirty="0">
                <a:solidFill>
                  <a:schemeClr val="bg1"/>
                </a:solidFill>
              </a:rPr>
              <a:t>WHERE</a:t>
            </a:r>
            <a:r>
              <a:rPr lang="en-US" dirty="0"/>
              <a:t> clause!</a:t>
            </a:r>
          </a:p>
        </p:txBody>
      </p:sp>
      <p:sp>
        <p:nvSpPr>
          <p:cNvPr id="562178" name="Rectangle 2"/>
          <p:cNvSpPr>
            <a:spLocks noGrp="1" noChangeArrowheads="1"/>
          </p:cNvSpPr>
          <p:nvPr>
            <p:ph type="title"/>
          </p:nvPr>
        </p:nvSpPr>
        <p:spPr/>
        <p:txBody>
          <a:bodyPr/>
          <a:lstStyle/>
          <a:p>
            <a:r>
              <a:rPr lang="en-US"/>
              <a:t>Updating Data</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28</a:t>
            </a:fld>
            <a:endParaRPr lang="en-US" dirty="0"/>
          </a:p>
        </p:txBody>
      </p:sp>
      <p:sp>
        <p:nvSpPr>
          <p:cNvPr id="562180" name="Rectangle 4"/>
          <p:cNvSpPr>
            <a:spLocks noChangeArrowheads="1"/>
          </p:cNvSpPr>
          <p:nvPr/>
        </p:nvSpPr>
        <p:spPr bwMode="auto">
          <a:xfrm>
            <a:off x="2273708" y="1724693"/>
            <a:ext cx="8845396" cy="156966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UPDATE</a:t>
            </a:r>
            <a:r>
              <a:rPr lang="en-US" sz="32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latin typeface="Consolas" pitchFamily="49" charset="0"/>
                <a:cs typeface="Consolas" pitchFamily="49" charset="0"/>
              </a:rPr>
              <a:t> LastName = 'Brown'</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latin typeface="Consolas" pitchFamily="49" charset="0"/>
                <a:cs typeface="Consolas" pitchFamily="49" charset="0"/>
              </a:rPr>
              <a:t> EmployeeID = 1</a:t>
            </a:r>
          </a:p>
        </p:txBody>
      </p:sp>
      <p:sp>
        <p:nvSpPr>
          <p:cNvPr id="6" name="Rectangle 4"/>
          <p:cNvSpPr>
            <a:spLocks noChangeArrowheads="1"/>
          </p:cNvSpPr>
          <p:nvPr/>
        </p:nvSpPr>
        <p:spPr bwMode="auto">
          <a:xfrm>
            <a:off x="2291996" y="3445444"/>
            <a:ext cx="8845396" cy="20621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3200" b="1" noProof="1">
                <a:solidFill>
                  <a:schemeClr val="bg1"/>
                </a:solidFill>
                <a:latin typeface="Consolas" pitchFamily="49" charset="0"/>
                <a:cs typeface="Consolas" pitchFamily="49" charset="0"/>
              </a:rPr>
              <a:t>UPDATE</a:t>
            </a:r>
            <a:r>
              <a:rPr lang="en-US" sz="32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latin typeface="Consolas" pitchFamily="49" charset="0"/>
                <a:cs typeface="Consolas" pitchFamily="49" charset="0"/>
              </a:rPr>
              <a:t> Salary = Salary * 1.10,</a:t>
            </a: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 = 'Senior ' +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latin typeface="Consolas" pitchFamily="49" charset="0"/>
                <a:cs typeface="Consolas" pitchFamily="49" charset="0"/>
              </a:rPr>
              <a:t> DepartmentID = 3</a:t>
            </a:r>
          </a:p>
        </p:txBody>
      </p:sp>
      <p:sp>
        <p:nvSpPr>
          <p:cNvPr id="8" name="AutoShape 5"/>
          <p:cNvSpPr>
            <a:spLocks noChangeArrowheads="1"/>
          </p:cNvSpPr>
          <p:nvPr/>
        </p:nvSpPr>
        <p:spPr bwMode="auto">
          <a:xfrm>
            <a:off x="7680960" y="1209495"/>
            <a:ext cx="2249424" cy="729034"/>
          </a:xfrm>
          <a:prstGeom prst="wedgeRoundRectCallout">
            <a:avLst>
              <a:gd name="adj1" fmla="val -47333"/>
              <a:gd name="adj2" fmla="val 902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New values</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3832" y="2199119"/>
            <a:ext cx="2245182" cy="2245182"/>
          </a:xfrm>
          <a:prstGeom prst="rect">
            <a:avLst/>
          </a:prstGeom>
        </p:spPr>
      </p:pic>
    </p:spTree>
    <p:extLst>
      <p:ext uri="{BB962C8B-B14F-4D97-AF65-F5344CB8AC3E}">
        <p14:creationId xmlns:p14="http://schemas.microsoft.com/office/powerpoint/2010/main" val="22655322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2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Mark </a:t>
            </a:r>
            <a:r>
              <a:rPr lang="en-US" b="1" dirty="0">
                <a:solidFill>
                  <a:schemeClr val="bg1"/>
                </a:solidFill>
              </a:rPr>
              <a:t>all unfinished </a:t>
            </a:r>
            <a:r>
              <a:rPr lang="en-US" dirty="0"/>
              <a:t>Projects as being </a:t>
            </a:r>
            <a:r>
              <a:rPr lang="en-US" b="1" dirty="0">
                <a:solidFill>
                  <a:schemeClr val="bg1"/>
                </a:solidFill>
              </a:rPr>
              <a:t>completed today</a:t>
            </a:r>
          </a:p>
          <a:p>
            <a:pPr lvl="1"/>
            <a:r>
              <a:rPr lang="en-US" dirty="0"/>
              <a:t>Hint: Unfinished projects have their </a:t>
            </a:r>
            <a:r>
              <a:rPr lang="en-US" noProof="1"/>
              <a:t>EndDate</a:t>
            </a:r>
            <a:r>
              <a:rPr lang="en-US" dirty="0"/>
              <a:t> set to </a:t>
            </a:r>
            <a:r>
              <a:rPr lang="en-US" b="1" dirty="0">
                <a:solidFill>
                  <a:schemeClr val="bg1"/>
                </a:solidFill>
              </a:rPr>
              <a:t>NULL</a:t>
            </a:r>
          </a:p>
          <a:p>
            <a:pPr>
              <a:spcBef>
                <a:spcPts val="23400"/>
              </a:spcBef>
            </a:pPr>
            <a:r>
              <a:rPr lang="en-US" dirty="0"/>
              <a:t>Note: Query </a:t>
            </a:r>
            <a:r>
              <a:rPr lang="en-US" b="1" noProof="1">
                <a:solidFill>
                  <a:schemeClr val="bg1"/>
                </a:solidFill>
              </a:rPr>
              <a:t>SoftUni</a:t>
            </a:r>
            <a:r>
              <a:rPr lang="en-US" dirty="0"/>
              <a:t> database</a:t>
            </a:r>
          </a:p>
          <a:p>
            <a:endParaRPr lang="bg-BG" dirty="0"/>
          </a:p>
        </p:txBody>
      </p:sp>
      <p:sp>
        <p:nvSpPr>
          <p:cNvPr id="4" name="Title 3"/>
          <p:cNvSpPr>
            <a:spLocks noGrp="1"/>
          </p:cNvSpPr>
          <p:nvPr>
            <p:ph type="title"/>
          </p:nvPr>
        </p:nvSpPr>
        <p:spPr/>
        <p:txBody>
          <a:bodyPr/>
          <a:lstStyle/>
          <a:p>
            <a:r>
              <a:rPr lang="en-US" dirty="0"/>
              <a:t>Problem: Update Projects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29</a:t>
            </a:fld>
            <a:endParaRPr lang="en-US" dirty="0"/>
          </a:p>
        </p:txBody>
      </p:sp>
      <p:graphicFrame>
        <p:nvGraphicFramePr>
          <p:cNvPr id="8" name="Group 5"/>
          <p:cNvGraphicFramePr>
            <a:graphicFrameLocks noGrp="1"/>
          </p:cNvGraphicFramePr>
          <p:nvPr>
            <p:extLst>
              <p:ext uri="{D42A27DB-BD31-4B8C-83A1-F6EECF244321}">
                <p14:modId xmlns:p14="http://schemas.microsoft.com/office/powerpoint/2010/main" val="888307407"/>
              </p:ext>
            </p:extLst>
          </p:nvPr>
        </p:nvGraphicFramePr>
        <p:xfrm>
          <a:off x="762000" y="2743199"/>
          <a:ext cx="4611802" cy="2542032"/>
        </p:xfrm>
        <a:graphic>
          <a:graphicData uri="http://schemas.openxmlformats.org/drawingml/2006/table">
            <a:tbl>
              <a:tblPr/>
              <a:tblGrid>
                <a:gridCol w="2866796">
                  <a:extLst>
                    <a:ext uri="{9D8B030D-6E8A-4147-A177-3AD203B41FA5}">
                      <a16:colId xmlns:a16="http://schemas.microsoft.com/office/drawing/2014/main" val="20000"/>
                    </a:ext>
                  </a:extLst>
                </a:gridCol>
                <a:gridCol w="1745006">
                  <a:extLst>
                    <a:ext uri="{9D8B030D-6E8A-4147-A177-3AD203B41FA5}">
                      <a16:colId xmlns:a16="http://schemas.microsoft.com/office/drawing/2014/main" val="20001"/>
                    </a:ext>
                  </a:extLst>
                </a:gridCol>
              </a:tblGrid>
              <a:tr h="50618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Classic Vest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HL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LL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NULL</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96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val="219987147"/>
              </p:ext>
            </p:extLst>
          </p:nvPr>
        </p:nvGraphicFramePr>
        <p:xfrm>
          <a:off x="6181405" y="2743200"/>
          <a:ext cx="5336976" cy="2528803"/>
        </p:xfrm>
        <a:graphic>
          <a:graphicData uri="http://schemas.openxmlformats.org/drawingml/2006/table">
            <a:tbl>
              <a:tblPr/>
              <a:tblGrid>
                <a:gridCol w="3317580">
                  <a:extLst>
                    <a:ext uri="{9D8B030D-6E8A-4147-A177-3AD203B41FA5}">
                      <a16:colId xmlns:a16="http://schemas.microsoft.com/office/drawing/2014/main" val="20000"/>
                    </a:ext>
                  </a:extLst>
                </a:gridCol>
                <a:gridCol w="2019396">
                  <a:extLst>
                    <a:ext uri="{9D8B030D-6E8A-4147-A177-3AD203B41FA5}">
                      <a16:colId xmlns:a16="http://schemas.microsoft.com/office/drawing/2014/main" val="20001"/>
                    </a:ext>
                  </a:extLst>
                </a:gridCol>
              </a:tblGrid>
              <a:tr h="54150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EndDate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Classic Vest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HL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LL Touring Frame</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800" b="1" i="0" u="none" strike="noStrike" cap="none" normalizeH="0" baseline="0" dirty="0">
                          <a:ln>
                            <a:noFill/>
                          </a:ln>
                          <a:solidFill>
                            <a:schemeClr val="tx1"/>
                          </a:solidFill>
                          <a:effectLst/>
                          <a:latin typeface="+mn-lt"/>
                        </a:rPr>
                        <a:t>2017-01-23</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497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a:ln>
                            <a:noFill/>
                          </a:ln>
                          <a:solidFill>
                            <a:schemeClr val="tx1"/>
                          </a:solidFill>
                          <a:effectLst/>
                          <a:latin typeface="+mn-lt"/>
                        </a:rPr>
                        <a:t>…</a:t>
                      </a:r>
                      <a:endParaRPr kumimoji="1" lang="bg-BG" sz="28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Arrow: Right 9"/>
          <p:cNvSpPr/>
          <p:nvPr/>
        </p:nvSpPr>
        <p:spPr>
          <a:xfrm>
            <a:off x="5512962" y="3727860"/>
            <a:ext cx="570000" cy="5881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3061948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Questions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a:t>
            </a:fld>
            <a:endParaRPr lang="en-US" dirty="0"/>
          </a:p>
        </p:txBody>
      </p:sp>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r>
              <a:rPr lang="en-US" sz="6000" b="1" dirty="0"/>
              <a:t/>
            </a:r>
            <a:br>
              <a:rPr lang="en-US" sz="6000" b="1" dirty="0"/>
            </a:br>
            <a:r>
              <a:rPr lang="en-US" sz="11500" b="1" noProof="1"/>
              <a:t>#csharp-db</a:t>
            </a:r>
            <a:endParaRPr lang="en-US" sz="6000" b="1" noProof="1"/>
          </a:p>
          <a:p>
            <a:endParaRPr lang="en-US" dirty="0"/>
          </a:p>
        </p:txBody>
      </p:sp>
    </p:spTree>
    <p:extLst>
      <p:ext uri="{BB962C8B-B14F-4D97-AF65-F5344CB8AC3E}">
        <p14:creationId xmlns:p14="http://schemas.microsoft.com/office/powerpoint/2010/main" val="12740843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2A34-2A9A-4728-A3C2-A0DBD846C488}"/>
              </a:ext>
            </a:extLst>
          </p:cNvPr>
          <p:cNvSpPr>
            <a:spLocks noGrp="1"/>
          </p:cNvSpPr>
          <p:nvPr>
            <p:ph type="title"/>
          </p:nvPr>
        </p:nvSpPr>
        <p:spPr/>
        <p:txBody>
          <a:bodyPr/>
          <a:lstStyle/>
          <a:p>
            <a:r>
              <a:rPr lang="en-US" dirty="0"/>
              <a:t>Solution: Update Projects</a:t>
            </a:r>
          </a:p>
        </p:txBody>
      </p:sp>
      <p:sp>
        <p:nvSpPr>
          <p:cNvPr id="4" name="Slide Number Placeholder 3">
            <a:extLst>
              <a:ext uri="{FF2B5EF4-FFF2-40B4-BE49-F238E27FC236}">
                <a16:creationId xmlns:a16="http://schemas.microsoft.com/office/drawing/2014/main" id="{01C5B9E9-8E87-459B-BB47-3A00090AFB26}"/>
              </a:ext>
            </a:extLst>
          </p:cNvPr>
          <p:cNvSpPr>
            <a:spLocks noGrp="1"/>
          </p:cNvSpPr>
          <p:nvPr>
            <p:ph type="sldNum" sz="quarter" idx="13"/>
          </p:nvPr>
        </p:nvSpPr>
        <p:spPr/>
        <p:txBody>
          <a:bodyPr/>
          <a:lstStyle/>
          <a:p>
            <a:fld id="{C014DD1E-5D91-48A3-AD6D-45FBA980D106}" type="slidenum">
              <a:rPr lang="en-US" smtClean="0"/>
              <a:pPr/>
              <a:t>30</a:t>
            </a:fld>
            <a:endParaRPr lang="en-US" dirty="0"/>
          </a:p>
        </p:txBody>
      </p:sp>
      <p:sp>
        <p:nvSpPr>
          <p:cNvPr id="5" name="Text Placeholder 4">
            <a:extLst>
              <a:ext uri="{FF2B5EF4-FFF2-40B4-BE49-F238E27FC236}">
                <a16:creationId xmlns:a16="http://schemas.microsoft.com/office/drawing/2014/main" id="{FBED5352-2A36-4F28-AB8D-6335517E5493}"/>
              </a:ext>
            </a:extLst>
          </p:cNvPr>
          <p:cNvSpPr>
            <a:spLocks noGrp="1" noChangeArrowheads="1"/>
          </p:cNvSpPr>
          <p:nvPr>
            <p:ph type="body" sz="quarter" idx="10"/>
          </p:nvPr>
        </p:nvSpPr>
        <p:spPr bwMode="auto">
          <a:xfrm>
            <a:off x="2803898" y="2128031"/>
            <a:ext cx="8129146" cy="19079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600"/>
              </a:spcBef>
              <a:buClr>
                <a:schemeClr val="accent5">
                  <a:lumMod val="40000"/>
                  <a:lumOff val="60000"/>
                </a:schemeClr>
              </a:buClr>
              <a:buSzPct val="70000"/>
              <a:buNone/>
            </a:pPr>
            <a:r>
              <a:rPr lang="en-US" sz="3200" b="1" noProof="1">
                <a:solidFill>
                  <a:schemeClr val="bg1"/>
                </a:solidFill>
                <a:latin typeface="Consolas" pitchFamily="49" charset="0"/>
                <a:cs typeface="Consolas" pitchFamily="49" charset="0"/>
              </a:rPr>
              <a:t>UPDATE</a:t>
            </a:r>
            <a:r>
              <a:rPr lang="en-US" sz="3200" b="1" noProof="1">
                <a:solidFill>
                  <a:schemeClr val="tx2"/>
                </a:solidFill>
                <a:latin typeface="Consolas" pitchFamily="49" charset="0"/>
                <a:cs typeface="Consolas" pitchFamily="49" charset="0"/>
              </a:rPr>
              <a:t> Projects</a:t>
            </a:r>
          </a:p>
          <a:p>
            <a:pPr marL="0" indent="0" eaLnBrk="0" hangingPunct="0">
              <a:spcBef>
                <a:spcPts val="600"/>
              </a:spcBef>
              <a:buClr>
                <a:schemeClr val="accent5">
                  <a:lumMod val="40000"/>
                  <a:lumOff val="60000"/>
                </a:schemeClr>
              </a:buClr>
              <a:buSzPct val="70000"/>
              <a:buNone/>
            </a:pP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SET</a:t>
            </a:r>
            <a:r>
              <a:rPr lang="en-US" sz="3200" b="1" noProof="1">
                <a:solidFill>
                  <a:schemeClr val="tx2"/>
                </a:solidFill>
                <a:latin typeface="Consolas" pitchFamily="49" charset="0"/>
                <a:cs typeface="Consolas" pitchFamily="49" charset="0"/>
              </a:rPr>
              <a:t> EndDate = '2017-01-23'</a:t>
            </a:r>
          </a:p>
          <a:p>
            <a:pPr marL="0" indent="0" eaLnBrk="0" hangingPunct="0">
              <a:spcBef>
                <a:spcPts val="600"/>
              </a:spcBef>
              <a:buClr>
                <a:schemeClr val="accent5">
                  <a:lumMod val="40000"/>
                  <a:lumOff val="60000"/>
                </a:schemeClr>
              </a:buClr>
              <a:buSzPct val="70000"/>
              <a:buNone/>
            </a:pP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WHERE</a:t>
            </a:r>
            <a:r>
              <a:rPr lang="en-US" sz="3200" b="1" noProof="1">
                <a:solidFill>
                  <a:schemeClr val="tx2"/>
                </a:solidFill>
                <a:latin typeface="Consolas" pitchFamily="49" charset="0"/>
                <a:cs typeface="Consolas" pitchFamily="49" charset="0"/>
              </a:rPr>
              <a:t> EndDate </a:t>
            </a:r>
            <a:r>
              <a:rPr lang="en-US" sz="3200" b="1" noProof="1">
                <a:solidFill>
                  <a:schemeClr val="bg1"/>
                </a:solidFill>
                <a:latin typeface="Consolas" pitchFamily="49" charset="0"/>
                <a:cs typeface="Consolas" pitchFamily="49" charset="0"/>
              </a:rPr>
              <a:t>IS</a:t>
            </a:r>
            <a:r>
              <a:rPr lang="en-US" sz="3200" b="1" noProof="1">
                <a:solidFill>
                  <a:schemeClr val="accent1"/>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NULL</a:t>
            </a:r>
          </a:p>
        </p:txBody>
      </p:sp>
      <p:sp>
        <p:nvSpPr>
          <p:cNvPr id="6" name="AutoShape 5">
            <a:extLst>
              <a:ext uri="{FF2B5EF4-FFF2-40B4-BE49-F238E27FC236}">
                <a16:creationId xmlns:a16="http://schemas.microsoft.com/office/drawing/2014/main" id="{F571EDF2-BA8D-4C84-8360-12467530B87E}"/>
              </a:ext>
            </a:extLst>
          </p:cNvPr>
          <p:cNvSpPr>
            <a:spLocks noChangeArrowheads="1"/>
          </p:cNvSpPr>
          <p:nvPr/>
        </p:nvSpPr>
        <p:spPr bwMode="auto">
          <a:xfrm>
            <a:off x="7238868" y="4641045"/>
            <a:ext cx="3694176" cy="819911"/>
          </a:xfrm>
          <a:prstGeom prst="wedgeRoundRectCallout">
            <a:avLst>
              <a:gd name="adj1" fmla="val -37288"/>
              <a:gd name="adj2" fmla="val -10944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Filter only records</a:t>
            </a:r>
          </a:p>
          <a:p>
            <a:pPr algn="ctr"/>
            <a:r>
              <a:rPr lang="en-US" sz="2800" b="1" noProof="1">
                <a:solidFill>
                  <a:srgbClr val="FFFFFF"/>
                </a:solidFill>
                <a:effectLst>
                  <a:outerShdw blurRad="38100" dist="38100" dir="2700000" algn="tl">
                    <a:srgbClr val="000000">
                      <a:alpha val="43137"/>
                    </a:srgbClr>
                  </a:outerShdw>
                </a:effectLst>
              </a:rPr>
              <a:t>with no value</a:t>
            </a:r>
            <a:endParaRPr lang="bg-BG" sz="2800" b="1" noProof="1">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90525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buClr>
                <a:schemeClr val="bg2"/>
              </a:buClr>
            </a:pPr>
            <a:r>
              <a:rPr lang="en-US" sz="3200" b="1" dirty="0">
                <a:solidFill>
                  <a:schemeClr val="bg1"/>
                </a:solidFill>
              </a:rPr>
              <a:t>T-SQL</a:t>
            </a:r>
            <a:r>
              <a:rPr lang="en-US" sz="3200" dirty="0">
                <a:solidFill>
                  <a:schemeClr val="bg2"/>
                </a:solidFill>
              </a:rPr>
              <a:t> is the language of </a:t>
            </a:r>
            <a:r>
              <a:rPr lang="en-US" sz="3200" b="1" dirty="0">
                <a:solidFill>
                  <a:schemeClr val="bg1"/>
                </a:solidFill>
              </a:rPr>
              <a:t>SQL Server</a:t>
            </a:r>
          </a:p>
          <a:p>
            <a:pPr>
              <a:lnSpc>
                <a:spcPct val="110000"/>
              </a:lnSpc>
            </a:pPr>
            <a:endParaRPr lang="en-US" sz="3200" dirty="0">
              <a:solidFill>
                <a:schemeClr val="bg2"/>
              </a:solidFill>
            </a:endParaRPr>
          </a:p>
          <a:p>
            <a:pPr>
              <a:lnSpc>
                <a:spcPct val="110000"/>
              </a:lnSpc>
            </a:pPr>
            <a:endParaRPr lang="en-US" sz="3200" dirty="0">
              <a:solidFill>
                <a:schemeClr val="bg2"/>
              </a:solidFill>
            </a:endParaRPr>
          </a:p>
          <a:p>
            <a:pPr>
              <a:lnSpc>
                <a:spcPct val="110000"/>
              </a:lnSpc>
            </a:pPr>
            <a:r>
              <a:rPr lang="en-US" sz="3200" dirty="0">
                <a:solidFill>
                  <a:schemeClr val="bg2"/>
                </a:solidFill>
              </a:rPr>
              <a:t>Queries provide a </a:t>
            </a:r>
            <a:r>
              <a:rPr lang="en-US" sz="3200" b="1" dirty="0">
                <a:solidFill>
                  <a:schemeClr val="bg1"/>
                </a:solidFill>
              </a:rPr>
              <a:t>flexible</a:t>
            </a:r>
            <a:r>
              <a:rPr lang="en-US" sz="3200" dirty="0">
                <a:solidFill>
                  <a:schemeClr val="bg2"/>
                </a:solidFill>
              </a:rPr>
              <a:t> and </a:t>
            </a:r>
            <a:r>
              <a:rPr lang="en-US" sz="3200" b="1" dirty="0">
                <a:solidFill>
                  <a:schemeClr val="bg1"/>
                </a:solidFill>
              </a:rPr>
              <a:t>powerful</a:t>
            </a:r>
            <a:r>
              <a:rPr lang="en-US" sz="3200" dirty="0">
                <a:solidFill>
                  <a:schemeClr val="bg2"/>
                </a:solidFill>
              </a:rPr>
              <a:t/>
            </a:r>
            <a:br>
              <a:rPr lang="en-US" sz="3200" dirty="0">
                <a:solidFill>
                  <a:schemeClr val="bg2"/>
                </a:solidFill>
              </a:rPr>
            </a:br>
            <a:r>
              <a:rPr lang="en-US" sz="3200" b="1" dirty="0">
                <a:solidFill>
                  <a:schemeClr val="bg1"/>
                </a:solidFill>
              </a:rPr>
              <a:t>method</a:t>
            </a:r>
            <a:r>
              <a:rPr lang="en-US" sz="3200" dirty="0">
                <a:solidFill>
                  <a:schemeClr val="bg2"/>
                </a:solidFill>
              </a:rPr>
              <a:t> to </a:t>
            </a:r>
            <a:r>
              <a:rPr lang="en-US" sz="3200" b="1" dirty="0">
                <a:solidFill>
                  <a:schemeClr val="bg1"/>
                </a:solidFill>
              </a:rPr>
              <a:t>manipulate</a:t>
            </a:r>
            <a:r>
              <a:rPr lang="en-US" sz="3200" dirty="0">
                <a:solidFill>
                  <a:schemeClr val="bg2"/>
                </a:solidFill>
              </a:rPr>
              <a:t> </a:t>
            </a:r>
            <a:r>
              <a:rPr lang="en-US" sz="3200" b="1" dirty="0">
                <a:solidFill>
                  <a:schemeClr val="bg1"/>
                </a:solidFill>
              </a:rPr>
              <a:t>records</a:t>
            </a:r>
          </a:p>
          <a:p>
            <a:pPr>
              <a:lnSpc>
                <a:spcPct val="110000"/>
              </a:lnSpc>
              <a:buClr>
                <a:schemeClr val="bg2"/>
              </a:buClr>
            </a:pPr>
            <a:r>
              <a:rPr lang="en-US" sz="3200" b="1" dirty="0">
                <a:solidFill>
                  <a:schemeClr val="bg1"/>
                </a:solidFill>
              </a:rPr>
              <a:t>Views</a:t>
            </a:r>
            <a:r>
              <a:rPr lang="en-US" sz="3200" dirty="0">
                <a:solidFill>
                  <a:schemeClr val="bg2"/>
                </a:solidFill>
              </a:rPr>
              <a:t> allow us to </a:t>
            </a:r>
            <a:r>
              <a:rPr lang="en-US" sz="3200" b="1" dirty="0">
                <a:solidFill>
                  <a:schemeClr val="bg1"/>
                </a:solidFill>
              </a:rPr>
              <a:t>store queries </a:t>
            </a:r>
            <a:r>
              <a:rPr lang="en-US" sz="3200" dirty="0">
                <a:solidFill>
                  <a:schemeClr val="bg2"/>
                </a:solidFill>
              </a:rPr>
              <a:t>for easier use</a:t>
            </a:r>
          </a:p>
          <a:p>
            <a:pPr>
              <a:lnSpc>
                <a:spcPct val="100000"/>
              </a:lnSpc>
              <a:spcBef>
                <a:spcPts val="13800"/>
              </a:spcBef>
            </a:pPr>
            <a:endParaRPr lang="en-US" sz="3200" dirty="0">
              <a:solidFill>
                <a:schemeClr val="bg2"/>
              </a:solidFill>
            </a:endParaRPr>
          </a:p>
          <a:p>
            <a:pPr marL="358775" indent="-358775">
              <a:lnSpc>
                <a:spcPct val="95000"/>
              </a:lnSpc>
            </a:pPr>
            <a:endParaRPr lang="en-US" sz="3200" b="1" noProof="1">
              <a:solidFill>
                <a:schemeClr val="bg2"/>
              </a:solidFill>
            </a:endParaRPr>
          </a:p>
        </p:txBody>
      </p:sp>
      <p:sp>
        <p:nvSpPr>
          <p:cNvPr id="16" name="Rectangle 5"/>
          <p:cNvSpPr>
            <a:spLocks noChangeArrowheads="1"/>
          </p:cNvSpPr>
          <p:nvPr/>
        </p:nvSpPr>
        <p:spPr bwMode="auto">
          <a:xfrm>
            <a:off x="1033272" y="2289591"/>
            <a:ext cx="634923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FROM</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Projects</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WHERE</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StartDate = '1/1/2006'</a:t>
            </a:r>
          </a:p>
        </p:txBody>
      </p:sp>
    </p:spTree>
    <p:extLst>
      <p:ext uri="{BB962C8B-B14F-4D97-AF65-F5344CB8AC3E}">
        <p14:creationId xmlns:p14="http://schemas.microsoft.com/office/powerpoint/2010/main" val="704156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115"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0006"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174"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0008"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094"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0006"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206"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67"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0007"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3804"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3007"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4974" y="5654317"/>
            <a:ext cx="6472875" cy="774091"/>
          </a:xfrm>
          <a:prstGeom prst="roundRect">
            <a:avLst/>
          </a:prstGeom>
          <a:solidFill>
            <a:schemeClr val="bg2"/>
          </a:solidFill>
          <a:ln>
            <a:solidFill>
              <a:schemeClr val="tx1"/>
            </a:solidFill>
          </a:ln>
          <a:effectLst>
            <a:softEdge rad="0"/>
          </a:effectLst>
        </p:spPr>
      </p:pic>
    </p:spTree>
    <p:extLst>
      <p:ext uri="{BB962C8B-B14F-4D97-AF65-F5344CB8AC3E}">
        <p14:creationId xmlns:p14="http://schemas.microsoft.com/office/powerpoint/2010/main" val="32997455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3779360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40742112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35</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6802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Query Basics</a:t>
            </a:r>
            <a:endParaRPr lang="bg-BG" dirty="0"/>
          </a:p>
        </p:txBody>
      </p:sp>
      <p:sp>
        <p:nvSpPr>
          <p:cNvPr id="3" name="Text Placeholder 2"/>
          <p:cNvSpPr>
            <a:spLocks noGrp="1"/>
          </p:cNvSpPr>
          <p:nvPr>
            <p:ph type="body" sz="quarter" idx="11"/>
          </p:nvPr>
        </p:nvSpPr>
        <p:spPr>
          <a:xfrm>
            <a:off x="615109" y="5983923"/>
            <a:ext cx="10961783" cy="499819"/>
          </a:xfrm>
        </p:spPr>
        <p:txBody>
          <a:bodyPr/>
          <a:lstStyle/>
          <a:p>
            <a:r>
              <a:rPr lang="en-US" dirty="0"/>
              <a:t>SQL and T-SQL Introduction</a:t>
            </a:r>
          </a:p>
          <a:p>
            <a:endParaRPr lang="bg-BG" dirty="0"/>
          </a:p>
        </p:txBody>
      </p:sp>
      <p:pic>
        <p:nvPicPr>
          <p:cNvPr id="5" name="Picture 4"/>
          <p:cNvPicPr>
            <a:picLocks noChangeAspect="1"/>
          </p:cNvPicPr>
          <p:nvPr/>
        </p:nvPicPr>
        <p:blipFill>
          <a:blip r:embed="rId2" cstate="hqprint">
            <a:extLst>
              <a:ext uri="{BEBA8EAE-BF5A-486C-A8C5-ECC9F3942E4B}">
                <a14:imgProps xmlns:a14="http://schemas.microsoft.com/office/drawing/2010/main">
                  <a14:imgLayer r:embed="rId3">
                    <a14:imgEffect>
                      <a14:saturation sat="0"/>
                    </a14:imgEffect>
                    <a14:imgEffect>
                      <a14:brightnessContrast bright="100000" contrast="70000"/>
                    </a14:imgEffect>
                  </a14:imgLayer>
                </a14:imgProps>
              </a:ext>
              <a:ext uri="{28A0092B-C50C-407E-A947-70E740481C1C}">
                <a14:useLocalDpi xmlns:a14="http://schemas.microsoft.com/office/drawing/2010/main" val="0"/>
              </a:ext>
            </a:extLst>
          </a:blip>
          <a:stretch>
            <a:fillRect/>
          </a:stretch>
        </p:blipFill>
        <p:spPr>
          <a:xfrm>
            <a:off x="4815115" y="1238251"/>
            <a:ext cx="2552700" cy="2552700"/>
          </a:xfrm>
          <a:prstGeom prst="rect">
            <a:avLst/>
          </a:prstGeom>
        </p:spPr>
      </p:pic>
    </p:spTree>
    <p:extLst>
      <p:ext uri="{BB962C8B-B14F-4D97-AF65-F5344CB8AC3E}">
        <p14:creationId xmlns:p14="http://schemas.microsoft.com/office/powerpoint/2010/main" val="2951121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lnSpc>
                <a:spcPct val="110000"/>
              </a:lnSpc>
              <a:buClr>
                <a:schemeClr val="tx1"/>
              </a:buClr>
            </a:pPr>
            <a:r>
              <a:rPr lang="en-US" sz="3600" b="1" dirty="0">
                <a:solidFill>
                  <a:schemeClr val="bg1"/>
                </a:solidFill>
                <a:hlinkClick r:id="rId2"/>
              </a:rPr>
              <a:t>Structured Query Language</a:t>
            </a:r>
            <a:endParaRPr lang="en-US" sz="3600" b="1" dirty="0">
              <a:solidFill>
                <a:schemeClr val="bg1"/>
              </a:solidFill>
            </a:endParaRPr>
          </a:p>
          <a:p>
            <a:pPr lvl="1">
              <a:lnSpc>
                <a:spcPct val="110000"/>
              </a:lnSpc>
            </a:pPr>
            <a:r>
              <a:rPr lang="en-US" sz="3400" dirty="0"/>
              <a:t>Declarative language</a:t>
            </a:r>
          </a:p>
          <a:p>
            <a:pPr lvl="1">
              <a:lnSpc>
                <a:spcPct val="110000"/>
              </a:lnSpc>
            </a:pPr>
            <a:r>
              <a:rPr lang="en-US" sz="3400" dirty="0"/>
              <a:t>Close to regular English</a:t>
            </a:r>
          </a:p>
          <a:p>
            <a:pPr lvl="1">
              <a:lnSpc>
                <a:spcPct val="110000"/>
              </a:lnSpc>
            </a:pPr>
            <a:endParaRPr lang="en-US" sz="3400" dirty="0"/>
          </a:p>
          <a:p>
            <a:pPr lvl="1">
              <a:lnSpc>
                <a:spcPct val="110000"/>
              </a:lnSpc>
            </a:pPr>
            <a:r>
              <a:rPr lang="en-US" sz="3400" dirty="0"/>
              <a:t>Supports </a:t>
            </a:r>
            <a:r>
              <a:rPr lang="en-US" sz="3400" dirty="0">
                <a:solidFill>
                  <a:schemeClr val="tx2">
                    <a:lumMod val="75000"/>
                  </a:schemeClr>
                </a:solidFill>
              </a:rPr>
              <a:t>definition</a:t>
            </a:r>
            <a:r>
              <a:rPr lang="en-US" sz="3400" dirty="0"/>
              <a:t>, </a:t>
            </a:r>
            <a:r>
              <a:rPr lang="en-US" sz="3400" dirty="0">
                <a:solidFill>
                  <a:schemeClr val="tx2">
                    <a:lumMod val="75000"/>
                  </a:schemeClr>
                </a:solidFill>
              </a:rPr>
              <a:t>manipulation</a:t>
            </a:r>
            <a:r>
              <a:rPr lang="en-US" sz="3400" dirty="0"/>
              <a:t> and </a:t>
            </a:r>
            <a:r>
              <a:rPr lang="en-US" sz="3400" dirty="0">
                <a:solidFill>
                  <a:schemeClr val="tx2">
                    <a:lumMod val="75000"/>
                  </a:schemeClr>
                </a:solidFill>
              </a:rPr>
              <a:t>access control </a:t>
            </a:r>
            <a:r>
              <a:rPr lang="en-US" sz="3400" dirty="0"/>
              <a:t>of records</a:t>
            </a:r>
          </a:p>
          <a:p>
            <a:pPr>
              <a:lnSpc>
                <a:spcPct val="110000"/>
              </a:lnSpc>
              <a:buClr>
                <a:schemeClr val="tx1"/>
              </a:buClr>
            </a:pPr>
            <a:r>
              <a:rPr lang="en-US" sz="3600" b="1" dirty="0">
                <a:solidFill>
                  <a:schemeClr val="bg1"/>
                </a:solidFill>
              </a:rPr>
              <a:t>Transact-SQL (T-SQL) </a:t>
            </a:r>
            <a:r>
              <a:rPr lang="en-US" sz="3600" dirty="0"/>
              <a:t>– SQL Server's version of SQL</a:t>
            </a:r>
          </a:p>
          <a:p>
            <a:pPr lvl="1">
              <a:lnSpc>
                <a:spcPct val="110000"/>
              </a:lnSpc>
            </a:pPr>
            <a:r>
              <a:rPr lang="en-US" sz="3400" dirty="0"/>
              <a:t>Supports control flow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en-US" sz="3400" dirty="0"/>
              <a:t>Designed for writing </a:t>
            </a:r>
            <a:r>
              <a:rPr lang="en-US" sz="3400" b="1" dirty="0">
                <a:solidFill>
                  <a:schemeClr val="bg1"/>
                </a:solidFill>
              </a:rPr>
              <a:t>logic</a:t>
            </a:r>
            <a:r>
              <a:rPr lang="en-US" sz="3400" dirty="0"/>
              <a:t> inside the database</a:t>
            </a:r>
          </a:p>
          <a:p>
            <a:endParaRPr lang="bg-BG" dirty="0"/>
          </a:p>
        </p:txBody>
      </p:sp>
      <p:sp>
        <p:nvSpPr>
          <p:cNvPr id="483330" name="Rectangle 2"/>
          <p:cNvSpPr>
            <a:spLocks noGrp="1" noChangeArrowheads="1"/>
          </p:cNvSpPr>
          <p:nvPr>
            <p:ph type="title"/>
          </p:nvPr>
        </p:nvSpPr>
        <p:spPr/>
        <p:txBody>
          <a:bodyPr/>
          <a:lstStyle/>
          <a:p>
            <a:r>
              <a:rPr lang="en-US"/>
              <a:t>What are SQL and T-SQL?</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5</a:t>
            </a:fld>
            <a:endParaRPr lang="en-US"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Tree>
    <p:extLst>
      <p:ext uri="{BB962C8B-B14F-4D97-AF65-F5344CB8AC3E}">
        <p14:creationId xmlns:p14="http://schemas.microsoft.com/office/powerpoint/2010/main" val="23076986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 Examples</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6</a:t>
            </a:fld>
            <a:endParaRPr lang="en-US" dirty="0"/>
          </a:p>
        </p:txBody>
      </p:sp>
      <p:sp>
        <p:nvSpPr>
          <p:cNvPr id="484355" name="Rectangle 3"/>
          <p:cNvSpPr>
            <a:spLocks noChangeArrowheads="1"/>
          </p:cNvSpPr>
          <p:nvPr/>
        </p:nvSpPr>
        <p:spPr bwMode="auto">
          <a:xfrm>
            <a:off x="688976" y="1219201"/>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a:t>
            </a:r>
            <a:r>
              <a:rPr lang="en-US" sz="2600" b="1" noProof="1">
                <a:latin typeface="Consolas" pitchFamily="49" charset="0"/>
                <a:cs typeface="Consolas" pitchFamily="49" charset="0"/>
              </a:rPr>
              <a:t>FirstName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LastName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JobTitle</a:t>
            </a:r>
            <a:r>
              <a:rPr lang="en-US" sz="2600" b="1" noProof="1">
                <a:solidFill>
                  <a:schemeClr val="bg1"/>
                </a:solidFill>
                <a:latin typeface="Consolas" pitchFamily="49" charset="0"/>
                <a:cs typeface="Consolas" pitchFamily="49" charset="0"/>
              </a:rPr>
              <a:t> FROM </a:t>
            </a:r>
            <a:r>
              <a:rPr lang="en-US" sz="2600" b="1" noProof="1">
                <a:latin typeface="Consolas" pitchFamily="49" charset="0"/>
                <a:cs typeface="Consolas" pitchFamily="49" charset="0"/>
              </a:rPr>
              <a:t>Employees</a:t>
            </a:r>
          </a:p>
        </p:txBody>
      </p:sp>
      <p:sp>
        <p:nvSpPr>
          <p:cNvPr id="484356" name="Rectangle 4"/>
          <p:cNvSpPr>
            <a:spLocks noChangeArrowheads="1"/>
          </p:cNvSpPr>
          <p:nvPr/>
        </p:nvSpPr>
        <p:spPr bwMode="auto">
          <a:xfrm>
            <a:off x="688976"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INSERT INTO </a:t>
            </a:r>
            <a:r>
              <a:rPr lang="en-US" sz="2600" b="1" noProof="1">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VALUES(</a:t>
            </a:r>
            <a:r>
              <a:rPr lang="en-US" sz="2600" b="1" noProof="1">
                <a:latin typeface="Consolas" pitchFamily="49" charset="0"/>
                <a:cs typeface="Consolas" pitchFamily="49" charset="0"/>
              </a:rPr>
              <a:t>'Introduction to SQL Course', '1/1/2006'</a:t>
            </a:r>
            <a:r>
              <a:rPr lang="en-US" sz="2600" b="1" noProof="1">
                <a:solidFill>
                  <a:schemeClr val="bg1"/>
                </a:solidFill>
                <a:latin typeface="Consolas" pitchFamily="49" charset="0"/>
                <a:cs typeface="Consolas" pitchFamily="49" charset="0"/>
              </a:rPr>
              <a:t>)</a:t>
            </a:r>
          </a:p>
        </p:txBody>
      </p:sp>
      <p:sp>
        <p:nvSpPr>
          <p:cNvPr id="484357" name="Rectangle 5"/>
          <p:cNvSpPr>
            <a:spLocks noChangeArrowheads="1"/>
          </p:cNvSpPr>
          <p:nvPr/>
        </p:nvSpPr>
        <p:spPr bwMode="auto">
          <a:xfrm>
            <a:off x="687390" y="1968501"/>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Projects</a:t>
            </a: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'1/1/2006'</a:t>
            </a:r>
          </a:p>
        </p:txBody>
      </p:sp>
      <p:sp>
        <p:nvSpPr>
          <p:cNvPr id="484358" name="Rectangle 6"/>
          <p:cNvSpPr>
            <a:spLocks noChangeArrowheads="1"/>
          </p:cNvSpPr>
          <p:nvPr/>
        </p:nvSpPr>
        <p:spPr bwMode="auto">
          <a:xfrm>
            <a:off x="687390"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UPDATE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SET </a:t>
            </a:r>
            <a:r>
              <a:rPr lang="en-US" sz="2600" b="1" noProof="1">
                <a:latin typeface="Consolas" pitchFamily="49" charset="0"/>
                <a:cs typeface="Consolas" pitchFamily="49" charset="0"/>
              </a:rPr>
              <a:t>EndDate = '8/31/2006'</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 = '1/1/2006'</a:t>
            </a:r>
          </a:p>
        </p:txBody>
      </p:sp>
      <p:sp>
        <p:nvSpPr>
          <p:cNvPr id="484359" name="Rectangle 7"/>
          <p:cNvSpPr>
            <a:spLocks noChangeArrowheads="1"/>
          </p:cNvSpPr>
          <p:nvPr/>
        </p:nvSpPr>
        <p:spPr bwMode="auto">
          <a:xfrm>
            <a:off x="687390"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DELETE FROM </a:t>
            </a:r>
            <a:r>
              <a:rPr lang="en-US" sz="2600" b="1" noProof="1">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      WHERE </a:t>
            </a:r>
            <a:r>
              <a:rPr lang="en-US" sz="2600" b="1" noProof="1">
                <a:latin typeface="Consolas" pitchFamily="49" charset="0"/>
                <a:cs typeface="Consolas" pitchFamily="49" charset="0"/>
              </a:rPr>
              <a:t>StartDate</a:t>
            </a:r>
            <a:r>
              <a:rPr lang="en-US" sz="2600" b="1" noProof="1">
                <a:solidFill>
                  <a:schemeClr val="bg1"/>
                </a:solidFill>
                <a:latin typeface="Consolas" pitchFamily="49" charset="0"/>
                <a:cs typeface="Consolas" pitchFamily="49" charset="0"/>
              </a:rPr>
              <a:t> </a:t>
            </a:r>
            <a:r>
              <a:rPr lang="en-US" sz="2600" b="1" noProof="1">
                <a:latin typeface="Consolas" pitchFamily="49" charset="0"/>
                <a:cs typeface="Consolas" pitchFamily="49" charset="0"/>
              </a:rPr>
              <a:t>= '1/1/2006'</a:t>
            </a:r>
          </a:p>
        </p:txBody>
      </p:sp>
    </p:spTree>
    <p:extLst>
      <p:ext uri="{BB962C8B-B14F-4D97-AF65-F5344CB8AC3E}">
        <p14:creationId xmlns:p14="http://schemas.microsoft.com/office/powerpoint/2010/main" val="12477585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43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43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4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7</a:t>
            </a:fld>
            <a:endParaRPr lang="en-US" dirty="0"/>
          </a:p>
        </p:txBody>
      </p:sp>
      <p:sp>
        <p:nvSpPr>
          <p:cNvPr id="486403" name="Rectangle 3"/>
          <p:cNvSpPr>
            <a:spLocks noChangeArrowheads="1"/>
          </p:cNvSpPr>
          <p:nvPr/>
        </p:nvSpPr>
        <p:spPr bwMode="auto">
          <a:xfrm>
            <a:off x="884234" y="1139087"/>
            <a:ext cx="10614706" cy="55746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CREATE</a:t>
            </a: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PROCEDURE</a:t>
            </a:r>
            <a:r>
              <a:rPr lang="en-US" sz="2500" b="1" noProof="1">
                <a:latin typeface="Consolas" pitchFamily="49" charset="0"/>
                <a:cs typeface="Consolas" pitchFamily="49" charset="0"/>
              </a:rPr>
              <a:t> EmpDump AS</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DECLARE</a:t>
            </a:r>
            <a:r>
              <a:rPr lang="en-US" sz="2500" b="1" noProof="1">
                <a:latin typeface="Consolas" pitchFamily="49" charset="0"/>
                <a:cs typeface="Consolas" pitchFamily="49" charset="0"/>
              </a:rPr>
              <a:t> @EmpId</a:t>
            </a:r>
            <a:r>
              <a:rPr lang="en-US" sz="2500" b="1" noProof="1">
                <a:latin typeface="+mj-lt"/>
                <a:cs typeface="Consolas" pitchFamily="49" charset="0"/>
              </a:rPr>
              <a:t> </a:t>
            </a:r>
            <a:r>
              <a:rPr lang="en-US" sz="2500" b="1" noProof="1">
                <a:latin typeface="Consolas" pitchFamily="49" charset="0"/>
                <a:cs typeface="Consolas" pitchFamily="49" charset="0"/>
              </a:rPr>
              <a:t>INT, EmpFName</a:t>
            </a:r>
            <a:r>
              <a:rPr lang="en-US" sz="2500" b="1" noProof="1">
                <a:latin typeface="+mj-lt"/>
                <a:cs typeface="Consolas" pitchFamily="49" charset="0"/>
              </a:rPr>
              <a:t> </a:t>
            </a:r>
            <a:r>
              <a:rPr lang="en-US" sz="2500" b="1" noProof="1">
                <a:latin typeface="Consolas" pitchFamily="49" charset="0"/>
                <a:cs typeface="Consolas" pitchFamily="49" charset="0"/>
              </a:rPr>
              <a:t>NVARCHAR(100),</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@EmpLName</a:t>
            </a:r>
            <a:r>
              <a:rPr lang="en-US" sz="2500" b="1" noProof="1">
                <a:latin typeface="+mj-lt"/>
                <a:cs typeface="Consolas" pitchFamily="49" charset="0"/>
              </a:rPr>
              <a:t> </a:t>
            </a:r>
            <a:r>
              <a:rPr lang="en-US" sz="2500" b="1" noProof="1">
                <a:latin typeface="Consolas" pitchFamily="49" charset="0"/>
                <a:cs typeface="Consolas" pitchFamily="49" charset="0"/>
              </a:rPr>
              <a:t>NVARCHAR(100)</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DECLARE</a:t>
            </a:r>
            <a:r>
              <a:rPr lang="en-US" sz="2500" b="1" noProof="1">
                <a:latin typeface="Consolas" pitchFamily="49" charset="0"/>
                <a:cs typeface="Consolas" pitchFamily="49" charset="0"/>
              </a:rPr>
              <a:t> emps </a:t>
            </a:r>
            <a:r>
              <a:rPr lang="en-US" sz="2500" b="1" noProof="1">
                <a:solidFill>
                  <a:schemeClr val="bg1"/>
                </a:solidFill>
                <a:latin typeface="Consolas" pitchFamily="49" charset="0"/>
                <a:cs typeface="Consolas" pitchFamily="49" charset="0"/>
              </a:rPr>
              <a:t>CURSOR</a:t>
            </a: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FOR</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SELECT</a:t>
            </a:r>
            <a:r>
              <a:rPr lang="en-US" sz="2500" b="1" noProof="1">
                <a:latin typeface="Consolas" pitchFamily="49" charset="0"/>
                <a:cs typeface="Consolas" pitchFamily="49" charset="0"/>
              </a:rPr>
              <a:t> EmployeeID, FirstName, LastName </a:t>
            </a:r>
            <a:r>
              <a:rPr lang="en-US" sz="2500" b="1" noProof="1">
                <a:solidFill>
                  <a:schemeClr val="bg1"/>
                </a:solidFill>
                <a:latin typeface="Consolas" pitchFamily="49" charset="0"/>
                <a:cs typeface="Consolas" pitchFamily="49" charset="0"/>
              </a:rPr>
              <a:t>FROM</a:t>
            </a:r>
            <a:r>
              <a:rPr lang="en-US" sz="2500" b="1" noProof="1">
                <a:latin typeface="Consolas" pitchFamily="49" charset="0"/>
                <a:cs typeface="Consolas" pitchFamily="49" charset="0"/>
              </a:rPr>
              <a:t> Employees</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OPEN</a:t>
            </a:r>
            <a:r>
              <a:rPr lang="en-US" sz="2500" b="1" noProof="1">
                <a:latin typeface="Consolas" pitchFamily="49" charset="0"/>
                <a:cs typeface="Consolas" pitchFamily="49" charset="0"/>
              </a:rPr>
              <a:t> emps</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FETCH NEXT FROM </a:t>
            </a:r>
            <a:r>
              <a:rPr lang="en-US" sz="2500" b="1" noProof="1">
                <a:latin typeface="Consolas" pitchFamily="49" charset="0"/>
                <a:cs typeface="Consolas" pitchFamily="49" charset="0"/>
              </a:rPr>
              <a:t>emps </a:t>
            </a:r>
            <a:r>
              <a:rPr lang="en-US" sz="2500" b="1" noProof="1">
                <a:solidFill>
                  <a:schemeClr val="bg1"/>
                </a:solidFill>
                <a:latin typeface="Consolas" pitchFamily="49" charset="0"/>
                <a:cs typeface="Consolas" pitchFamily="49" charset="0"/>
              </a:rPr>
              <a:t>INTO</a:t>
            </a:r>
            <a:r>
              <a:rPr lang="en-US" sz="2500" b="1" noProof="1">
                <a:latin typeface="Consolas" pitchFamily="49" charset="0"/>
                <a:cs typeface="Consolas" pitchFamily="49" charset="0"/>
              </a:rPr>
              <a:t> @EmpId, @EmpFName, @EmpLName</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WHILE</a:t>
            </a:r>
            <a:r>
              <a:rPr lang="en-US" sz="2500" b="1" noProof="1">
                <a:latin typeface="Consolas" pitchFamily="49" charset="0"/>
                <a:cs typeface="Consolas" pitchFamily="49" charset="0"/>
              </a:rPr>
              <a:t> (@@FETCH_STATUS = 0)</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BEGIN</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PRINT CAST</a:t>
            </a:r>
            <a:r>
              <a:rPr lang="en-US" sz="2500" b="1" noProof="1">
                <a:latin typeface="Consolas" pitchFamily="49" charset="0"/>
                <a:cs typeface="Consolas" pitchFamily="49" charset="0"/>
              </a:rPr>
              <a:t>(@EmpId AS VARCHAR(10)) + ' ' </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 @EmpFName + ' ' + @EmpLName</a:t>
            </a:r>
          </a:p>
          <a:p>
            <a:pPr eaLnBrk="0" hangingPunct="0">
              <a:lnSpc>
                <a:spcPct val="95000"/>
              </a:lnSpc>
              <a:buClr>
                <a:schemeClr val="accent5">
                  <a:lumMod val="40000"/>
                  <a:lumOff val="60000"/>
                </a:schemeClr>
              </a:buClr>
              <a:buSzPct val="70000"/>
            </a:pPr>
            <a:r>
              <a:rPr lang="en-US" sz="2500" b="1" noProof="1">
                <a:latin typeface="Consolas" pitchFamily="49" charset="0"/>
                <a:cs typeface="Consolas" pitchFamily="49" charset="0"/>
              </a:rPr>
              <a:t>  </a:t>
            </a:r>
            <a:r>
              <a:rPr lang="en-US" sz="2500" b="1" noProof="1">
                <a:solidFill>
                  <a:schemeClr val="bg1"/>
                </a:solidFill>
                <a:latin typeface="Consolas" pitchFamily="49" charset="0"/>
                <a:cs typeface="Consolas" pitchFamily="49" charset="0"/>
              </a:rPr>
              <a:t>FETCH NEXT FROM </a:t>
            </a:r>
            <a:r>
              <a:rPr lang="en-US" sz="2500" b="1" noProof="1">
                <a:latin typeface="Consolas" pitchFamily="49" charset="0"/>
                <a:cs typeface="Consolas" pitchFamily="49" charset="0"/>
              </a:rPr>
              <a:t>emps </a:t>
            </a:r>
            <a:r>
              <a:rPr lang="en-US" sz="2500" b="1" noProof="1">
                <a:solidFill>
                  <a:schemeClr val="bg1"/>
                </a:solidFill>
                <a:latin typeface="Consolas" pitchFamily="49" charset="0"/>
                <a:cs typeface="Consolas" pitchFamily="49" charset="0"/>
              </a:rPr>
              <a:t>INTO</a:t>
            </a:r>
            <a:r>
              <a:rPr lang="en-US" sz="2500" b="1" noProof="1">
                <a:latin typeface="Consolas" pitchFamily="49" charset="0"/>
                <a:cs typeface="Consolas" pitchFamily="49" charset="0"/>
              </a:rPr>
              <a:t> @EmpId, @EmpFName, @EmpLName</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END</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CLOSE</a:t>
            </a:r>
            <a:r>
              <a:rPr lang="en-US" sz="2500" b="1" noProof="1">
                <a:latin typeface="Consolas" pitchFamily="49" charset="0"/>
                <a:cs typeface="Consolas" pitchFamily="49" charset="0"/>
              </a:rPr>
              <a:t> emps</a:t>
            </a:r>
          </a:p>
          <a:p>
            <a:pPr eaLnBrk="0" hangingPunct="0">
              <a:lnSpc>
                <a:spcPct val="95000"/>
              </a:lnSpc>
              <a:buClr>
                <a:schemeClr val="accent5">
                  <a:lumMod val="40000"/>
                  <a:lumOff val="60000"/>
                </a:schemeClr>
              </a:buClr>
              <a:buSzPct val="70000"/>
            </a:pPr>
            <a:r>
              <a:rPr lang="en-US" sz="2500" b="1" noProof="1">
                <a:solidFill>
                  <a:schemeClr val="bg1"/>
                </a:solidFill>
                <a:latin typeface="Consolas" pitchFamily="49" charset="0"/>
                <a:cs typeface="Consolas" pitchFamily="49" charset="0"/>
              </a:rPr>
              <a:t>DEALLOCATE</a:t>
            </a:r>
            <a:r>
              <a:rPr lang="en-US" sz="2500" b="1" noProof="1">
                <a:latin typeface="Consolas" pitchFamily="49" charset="0"/>
                <a:cs typeface="Consolas" pitchFamily="49" charset="0"/>
              </a:rPr>
              <a:t> emps</a:t>
            </a:r>
          </a:p>
        </p:txBody>
      </p:sp>
      <p:sp>
        <p:nvSpPr>
          <p:cNvPr id="5" name="AutoShape 5"/>
          <p:cNvSpPr>
            <a:spLocks noChangeArrowheads="1"/>
          </p:cNvSpPr>
          <p:nvPr/>
        </p:nvSpPr>
        <p:spPr bwMode="auto">
          <a:xfrm>
            <a:off x="6705601" y="1926791"/>
            <a:ext cx="1436914" cy="598695"/>
          </a:xfrm>
          <a:prstGeom prst="wedgeRoundRectCallout">
            <a:avLst>
              <a:gd name="adj1" fmla="val -68366"/>
              <a:gd name="adj2" fmla="val -3827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Variables</a:t>
            </a:r>
          </a:p>
        </p:txBody>
      </p:sp>
      <p:sp>
        <p:nvSpPr>
          <p:cNvPr id="6" name="AutoShape 5"/>
          <p:cNvSpPr>
            <a:spLocks noChangeArrowheads="1"/>
          </p:cNvSpPr>
          <p:nvPr/>
        </p:nvSpPr>
        <p:spPr bwMode="auto">
          <a:xfrm>
            <a:off x="6030865" y="3755989"/>
            <a:ext cx="1269821" cy="525725"/>
          </a:xfrm>
          <a:prstGeom prst="wedgeRoundRectCallout">
            <a:avLst>
              <a:gd name="adj1" fmla="val -79394"/>
              <a:gd name="adj2" fmla="val -348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Loops</a:t>
            </a:r>
          </a:p>
        </p:txBody>
      </p:sp>
    </p:spTree>
    <p:extLst>
      <p:ext uri="{BB962C8B-B14F-4D97-AF65-F5344CB8AC3E}">
        <p14:creationId xmlns:p14="http://schemas.microsoft.com/office/powerpoint/2010/main" val="12517725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6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64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64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64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640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640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6403">
                                            <p:txEl>
                                              <p:pRg st="14" end="1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640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640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640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6403">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86403">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6403">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64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Retrieving Data</a:t>
            </a:r>
            <a:endParaRPr lang="bg-BG" dirty="0"/>
          </a:p>
        </p:txBody>
      </p:sp>
      <p:sp>
        <p:nvSpPr>
          <p:cNvPr id="3" name="Text Placeholder 2"/>
          <p:cNvSpPr>
            <a:spLocks noGrp="1"/>
          </p:cNvSpPr>
          <p:nvPr>
            <p:ph type="body" sz="quarter" idx="11"/>
          </p:nvPr>
        </p:nvSpPr>
        <p:spPr>
          <a:xfrm>
            <a:off x="615109" y="5998438"/>
            <a:ext cx="10961783" cy="499819"/>
          </a:xfrm>
        </p:spPr>
        <p:txBody>
          <a:bodyPr/>
          <a:lstStyle/>
          <a:p>
            <a:r>
              <a:rPr lang="en-US" dirty="0"/>
              <a:t>Using SQL SELECT</a:t>
            </a:r>
          </a:p>
          <a:p>
            <a:endParaRPr lang="bg-B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1328511"/>
            <a:ext cx="3632199" cy="2677432"/>
          </a:xfrm>
          <a:prstGeom prst="rect">
            <a:avLst/>
          </a:prstGeom>
        </p:spPr>
      </p:pic>
    </p:spTree>
    <p:extLst>
      <p:ext uri="{BB962C8B-B14F-4D97-AF65-F5344CB8AC3E}">
        <p14:creationId xmlns:p14="http://schemas.microsoft.com/office/powerpoint/2010/main" val="18981980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sp>
        <p:nvSpPr>
          <p:cNvPr id="4" name="Slide Number Placeholder 3"/>
          <p:cNvSpPr>
            <a:spLocks noGrp="1"/>
          </p:cNvSpPr>
          <p:nvPr>
            <p:ph type="sldNum" sz="quarter" idx="4294967295"/>
          </p:nvPr>
        </p:nvSpPr>
        <p:spPr>
          <a:xfrm>
            <a:off x="11763375" y="6536419"/>
            <a:ext cx="428625" cy="196850"/>
          </a:xfrm>
        </p:spPr>
        <p:txBody>
          <a:bodyPr/>
          <a:lstStyle/>
          <a:p>
            <a:fld id="{C014DD1E-5D91-48A3-AD6D-45FBA980D106}" type="slidenum">
              <a:rPr lang="en-US" smtClean="0"/>
              <a:pPr/>
              <a:t>9</a:t>
            </a:fld>
            <a:endParaRPr lang="en-US" dirty="0"/>
          </a:p>
        </p:txBody>
      </p:sp>
      <p:grpSp>
        <p:nvGrpSpPr>
          <p:cNvPr id="10" name="Group 9"/>
          <p:cNvGrpSpPr/>
          <p:nvPr/>
        </p:nvGrpSpPr>
        <p:grpSpPr>
          <a:xfrm>
            <a:off x="1128712" y="1140306"/>
            <a:ext cx="9963264" cy="2927322"/>
            <a:chOff x="1128712" y="1140306"/>
            <a:chExt cx="9963264" cy="2927322"/>
          </a:xfrm>
        </p:grpSpPr>
        <p:grpSp>
          <p:nvGrpSpPr>
            <p:cNvPr id="11" name="Group 10"/>
            <p:cNvGrpSpPr/>
            <p:nvPr/>
          </p:nvGrpSpPr>
          <p:grpSpPr>
            <a:xfrm>
              <a:off x="6192837" y="1145296"/>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t>Selection</a:t>
                </a:r>
              </a:p>
              <a:p>
                <a:pPr>
                  <a:lnSpc>
                    <a:spcPct val="100000"/>
                  </a:lnSpc>
                </a:pPr>
                <a:r>
                  <a:rPr lang="en-US" sz="2800" b="1" dirty="0"/>
                  <a:t>Take a subset of the rows</a:t>
                </a:r>
              </a:p>
            </p:txBody>
          </p:sp>
        </p:grpSp>
        <p:sp>
          <p:nvSpPr>
            <p:cNvPr id="5" name="Rounded Rectangle 4"/>
            <p:cNvSpPr/>
            <p:nvPr/>
          </p:nvSpPr>
          <p:spPr>
            <a:xfrm>
              <a:off x="1128712" y="1140306"/>
              <a:ext cx="4738688" cy="2912808"/>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92547" name="Rectangle 3"/>
            <p:cNvSpPr>
              <a:spLocks noChangeArrowheads="1"/>
            </p:cNvSpPr>
            <p:nvPr/>
          </p:nvSpPr>
          <p:spPr bwMode="blackWhite">
            <a:xfrm>
              <a:off x="2452687"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5264"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21062"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57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9987"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9987"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9987"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2212"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9987"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9987"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9987"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9987"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2525"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7962" y="2355852"/>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15" name="Text Box 71"/>
            <p:cNvSpPr txBox="1">
              <a:spLocks noChangeArrowheads="1"/>
            </p:cNvSpPr>
            <p:nvPr/>
          </p:nvSpPr>
          <p:spPr bwMode="auto">
            <a:xfrm>
              <a:off x="1281112" y="1219201"/>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t>Projection</a:t>
              </a:r>
              <a:endParaRPr lang="en-US" sz="2800" b="1" dirty="0"/>
            </a:p>
            <a:p>
              <a:pPr>
                <a:lnSpc>
                  <a:spcPct val="100000"/>
                </a:lnSpc>
              </a:pPr>
              <a:r>
                <a:rPr lang="en-US" sz="2800" b="1" dirty="0"/>
                <a:t>Take a subset of the columns</a:t>
              </a:r>
            </a:p>
          </p:txBody>
        </p:sp>
      </p:grpSp>
      <p:grpSp>
        <p:nvGrpSpPr>
          <p:cNvPr id="12" name="Group 11"/>
          <p:cNvGrpSpPr/>
          <p:nvPr/>
        </p:nvGrpSpPr>
        <p:grpSpPr>
          <a:xfrm>
            <a:off x="1128713" y="4335210"/>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chemeClr val="tx1"/>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chemeClr val="tx1"/>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t>Join</a:t>
              </a:r>
            </a:p>
            <a:p>
              <a:pPr>
                <a:lnSpc>
                  <a:spcPct val="100000"/>
                </a:lnSpc>
              </a:pPr>
              <a:r>
                <a:rPr lang="en-US" sz="2800" b="1" dirty="0"/>
                <a:t>Combine tables by</a:t>
              </a:r>
            </a:p>
            <a:p>
              <a:pPr>
                <a:lnSpc>
                  <a:spcPct val="100000"/>
                </a:lnSpc>
              </a:pPr>
              <a:r>
                <a:rPr lang="en-US" sz="2800" b="1" dirty="0"/>
                <a:t>some column</a:t>
              </a:r>
            </a:p>
          </p:txBody>
        </p:sp>
      </p:grpSp>
    </p:spTree>
    <p:extLst>
      <p:ext uri="{BB962C8B-B14F-4D97-AF65-F5344CB8AC3E}">
        <p14:creationId xmlns:p14="http://schemas.microsoft.com/office/powerpoint/2010/main" val="3975901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9097</TotalTime>
  <Words>2446</Words>
  <Application>Microsoft Office PowerPoint</Application>
  <PresentationFormat>Widescreen</PresentationFormat>
  <Paragraphs>478</Paragraphs>
  <Slides>35</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맑은 고딕</vt:lpstr>
      <vt:lpstr>Arial</vt:lpstr>
      <vt:lpstr>Calibri</vt:lpstr>
      <vt:lpstr>Consolas</vt:lpstr>
      <vt:lpstr>Courier New</vt:lpstr>
      <vt:lpstr>Times</vt:lpstr>
      <vt:lpstr>Wingdings</vt:lpstr>
      <vt:lpstr>Wingdings 2</vt:lpstr>
      <vt:lpstr>1_SoftUni3_1</vt:lpstr>
      <vt:lpstr>Basic CRUD in SQL Server</vt:lpstr>
      <vt:lpstr>Table of Contents</vt:lpstr>
      <vt:lpstr>Questions</vt:lpstr>
      <vt:lpstr>PowerPoint Presentation</vt:lpstr>
      <vt:lpstr>What are SQL and T-SQL?</vt:lpstr>
      <vt:lpstr>SQL – Examples</vt:lpstr>
      <vt:lpstr>T-SQL – Example</vt:lpstr>
      <vt:lpstr>PowerPoint Presentation</vt:lpstr>
      <vt:lpstr>Capabilities of SQL SELECT </vt:lpstr>
      <vt:lpstr>SELECT – Example</vt:lpstr>
      <vt:lpstr>Column Aliases</vt:lpstr>
      <vt:lpstr>Concatenation Operator</vt:lpstr>
      <vt:lpstr>Problem: Employee Summary</vt:lpstr>
      <vt:lpstr>Solution: Employee Summary</vt:lpstr>
      <vt:lpstr>Filtering the Selected Rows</vt:lpstr>
      <vt:lpstr>Other Comparison Conditions</vt:lpstr>
      <vt:lpstr>Comparing with NULL</vt:lpstr>
      <vt:lpstr>Sorting Result Sets</vt:lpstr>
      <vt:lpstr>Views</vt:lpstr>
      <vt:lpstr>Problem: Highest Peak</vt:lpstr>
      <vt:lpstr>Solution: Highest Peak</vt:lpstr>
      <vt:lpstr>PowerPoint Presentation</vt:lpstr>
      <vt:lpstr>Inserting Data</vt:lpstr>
      <vt:lpstr>Inserting Data (2)</vt:lpstr>
      <vt:lpstr>Sequences</vt:lpstr>
      <vt:lpstr>PowerPoint Presentation</vt:lpstr>
      <vt:lpstr>Deleting Data</vt:lpstr>
      <vt:lpstr>Updating Data</vt:lpstr>
      <vt:lpstr>Problem: Update Projects</vt:lpstr>
      <vt:lpstr>Solution: Update Projects</vt:lpstr>
      <vt:lpstr>Summary</vt:lpstr>
      <vt:lpstr>SoftUni Diamond Partners</vt:lpstr>
      <vt:lpstr>SoftUni Organizational Partners</vt:lpstr>
      <vt:lpstr>Trainings @ Software University (SoftUni)</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CRUD in SQL Server</dc:title>
  <dc:subject>Databases Basics - MS SQL Server -  Practical Trainer @ SoftUni</dc:subject>
  <dc:creator>Alen Paunov</dc:creator>
  <cp:keywords>Databases, SQL, programming, SoftUni, Software University, programming, software development, software engineering, course, database systems</cp:keywords>
  <dc:description>https://softuni.bg/opencourses/databases-basics-ms-sql-server</dc:description>
  <cp:lastModifiedBy>Stoyan</cp:lastModifiedBy>
  <cp:revision>382</cp:revision>
  <dcterms:created xsi:type="dcterms:W3CDTF">2018-05-23T13:08:44Z</dcterms:created>
  <dcterms:modified xsi:type="dcterms:W3CDTF">2019-09-19T09:14:55Z</dcterms:modified>
  <cp:category>db;databases;sql;programming;computer programming;software development</cp:category>
</cp:coreProperties>
</file>