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0"/>
  </p:notesMasterIdLst>
  <p:handoutMasterIdLst>
    <p:handoutMasterId r:id="rId41"/>
  </p:handoutMasterIdLst>
  <p:sldIdLst>
    <p:sldId id="798" r:id="rId2"/>
    <p:sldId id="799" r:id="rId3"/>
    <p:sldId id="800" r:id="rId4"/>
    <p:sldId id="807" r:id="rId5"/>
    <p:sldId id="808" r:id="rId6"/>
    <p:sldId id="809"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 id="823" r:id="rId21"/>
    <p:sldId id="833" r:id="rId22"/>
    <p:sldId id="834" r:id="rId23"/>
    <p:sldId id="824" r:id="rId24"/>
    <p:sldId id="825" r:id="rId25"/>
    <p:sldId id="826" r:id="rId26"/>
    <p:sldId id="827" r:id="rId27"/>
    <p:sldId id="828" r:id="rId28"/>
    <p:sldId id="829" r:id="rId29"/>
    <p:sldId id="830" r:id="rId30"/>
    <p:sldId id="835" r:id="rId31"/>
    <p:sldId id="836" r:id="rId32"/>
    <p:sldId id="837" r:id="rId33"/>
    <p:sldId id="801" r:id="rId34"/>
    <p:sldId id="802" r:id="rId35"/>
    <p:sldId id="840" r:id="rId36"/>
    <p:sldId id="832" r:id="rId37"/>
    <p:sldId id="805" r:id="rId38"/>
    <p:sldId id="8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798"/>
            <p14:sldId id="799"/>
            <p14:sldId id="800"/>
          </p14:sldIdLst>
        </p14:section>
        <p14:section name="Grouping" id="{BC4A3995-4CED-4320-A673-95328C9C809D}">
          <p14:sldIdLst>
            <p14:sldId id="807"/>
            <p14:sldId id="808"/>
            <p14:sldId id="809"/>
            <p14:sldId id="810"/>
            <p14:sldId id="811"/>
          </p14:sldIdLst>
        </p14:section>
        <p14:section name="AggregateFunctions" id="{F9E863FA-13B6-4EE3-9EAC-3E6ECC5C51B3}">
          <p14:sldIdLst>
            <p14:sldId id="812"/>
            <p14:sldId id="813"/>
            <p14:sldId id="814"/>
            <p14:sldId id="815"/>
            <p14:sldId id="816"/>
            <p14:sldId id="817"/>
            <p14:sldId id="818"/>
            <p14:sldId id="819"/>
            <p14:sldId id="820"/>
            <p14:sldId id="821"/>
            <p14:sldId id="822"/>
            <p14:sldId id="823"/>
            <p14:sldId id="833"/>
            <p14:sldId id="834"/>
          </p14:sldIdLst>
        </p14:section>
        <p14:section name="Having" id="{70B8B5BA-C876-4FFD-961F-A3D14C2D318C}">
          <p14:sldIdLst>
            <p14:sldId id="824"/>
            <p14:sldId id="825"/>
            <p14:sldId id="826"/>
            <p14:sldId id="827"/>
            <p14:sldId id="828"/>
          </p14:sldIdLst>
        </p14:section>
        <p14:section name="Pivot Tables" id="{6D0DEF3F-3051-44F4-9061-7DCDEB0E6F1F}">
          <p14:sldIdLst>
            <p14:sldId id="829"/>
            <p14:sldId id="830"/>
            <p14:sldId id="835"/>
            <p14:sldId id="836"/>
            <p14:sldId id="837"/>
          </p14:sldIdLst>
        </p14:section>
        <p14:section name="Conclusion" id="{10E03AB1-9AA8-4E86-9A64-D741901E50A2}">
          <p14:sldIdLst>
            <p14:sldId id="801"/>
            <p14:sldId id="802"/>
            <p14:sldId id="840"/>
            <p14:sldId id="832"/>
            <p14:sldId id="805"/>
            <p14:sldId id="806"/>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3E9"/>
    <a:srgbClr val="D1D5DD"/>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775" autoAdjust="0"/>
  </p:normalViewPr>
  <p:slideViewPr>
    <p:cSldViewPr snapToGrid="0" showGuides="1">
      <p:cViewPr varScale="1">
        <p:scale>
          <a:sx n="82" d="100"/>
          <a:sy n="82" d="100"/>
        </p:scale>
        <p:origin x="691" y="6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19.9.2019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400337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50056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801919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299487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342797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8541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418280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305694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113455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1857031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26107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401564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321693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3854377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964379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733933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val="3170150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3992946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895008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1992539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485288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03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val="4167091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857648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911535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63371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576636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01820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val="209420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39041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val="2781558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4164104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214827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42011274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hq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hq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9/19/2019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9/19/2019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hyperlink" Target="http://www.xs-software.com/" TargetMode="External"/><Relationship Id="rId18" Type="http://schemas.openxmlformats.org/officeDocument/2006/relationships/image" Target="../media/image63.png"/><Relationship Id="rId26" Type="http://schemas.openxmlformats.org/officeDocument/2006/relationships/image" Target="../media/image6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6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1.xml"/><Relationship Id="rId16" Type="http://schemas.openxmlformats.org/officeDocument/2006/relationships/image" Target="../media/image62.png"/><Relationship Id="rId20"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hyperlink" Target="http://www.telenor.bg/" TargetMode="External"/><Relationship Id="rId24" Type="http://schemas.openxmlformats.org/officeDocument/2006/relationships/image" Target="../media/image6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59.png"/><Relationship Id="rId19" Type="http://schemas.openxmlformats.org/officeDocument/2006/relationships/hyperlink" Target="http://smartit.bg/" TargetMode="External"/><Relationship Id="rId4" Type="http://schemas.openxmlformats.org/officeDocument/2006/relationships/image" Target="../media/image56.png"/><Relationship Id="rId9" Type="http://schemas.openxmlformats.org/officeDocument/2006/relationships/hyperlink" Target="https://www.softwaregroup.com/" TargetMode="External"/><Relationship Id="rId14" Type="http://schemas.openxmlformats.org/officeDocument/2006/relationships/image" Target="../media/image61.png"/><Relationship Id="rId22" Type="http://schemas.openxmlformats.org/officeDocument/2006/relationships/image" Target="../media/image65.png"/></Relationships>
</file>

<file path=ppt/slides/_rels/slide36.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8.jpeg"/><Relationship Id="rId7" Type="http://schemas.openxmlformats.org/officeDocument/2006/relationships/image" Target="../media/image70.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69.png"/><Relationship Id="rId4" Type="http://schemas.openxmlformats.org/officeDocument/2006/relationships/hyperlink" Target="https://www.onebitsoftware.net/" TargetMode="External"/><Relationship Id="rId9" Type="http://schemas.openxmlformats.org/officeDocument/2006/relationships/image" Target="../media/image71.gif"/></Relationships>
</file>

<file path=ppt/slides/_rels/slide37.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74.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7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lstStyle/>
          <a:p>
            <a:r>
              <a:rPr lang="en-US"/>
              <a:t>Data Aggregation</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9369090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lnSpcReduction="10000"/>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9600" y="3174627"/>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53420" y="4025985"/>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7111" y="2891952"/>
            <a:ext cx="3003637" cy="2317091"/>
          </a:xfrm>
          <a:prstGeom prst="rect">
            <a:avLst/>
          </a:prstGeom>
        </p:spPr>
      </p:pic>
    </p:spTree>
    <p:extLst>
      <p:ext uri="{BB962C8B-B14F-4D97-AF65-F5344CB8AC3E}">
        <p14:creationId xmlns:p14="http://schemas.microsoft.com/office/powerpoint/2010/main" val="12265005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11</a:t>
            </a:fld>
            <a:endParaRPr lang="en-US" dirty="0"/>
          </a:p>
        </p:txBody>
      </p:sp>
      <p:graphicFrame>
        <p:nvGraphicFramePr>
          <p:cNvPr id="10" name="Table 9"/>
          <p:cNvGraphicFramePr>
            <a:graphicFrameLocks noGrp="1"/>
          </p:cNvGraphicFramePr>
          <p:nvPr>
            <p:extLst/>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77109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2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12</a:t>
            </a:fld>
            <a:endParaRPr lang="en-US"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036930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13</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796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14</a:t>
            </a:fld>
            <a:endParaRPr lang="en-US"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4414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15</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08790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220370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17</a:t>
            </a:fld>
            <a:endParaRPr lang="en-US" dirty="0"/>
          </a:p>
        </p:txBody>
      </p:sp>
      <p:graphicFrame>
        <p:nvGraphicFramePr>
          <p:cNvPr id="6" name="Table 5"/>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38886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18</a:t>
            </a:fld>
            <a:endParaRPr lang="en-US"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Tree>
    <p:extLst>
      <p:ext uri="{BB962C8B-B14F-4D97-AF65-F5344CB8AC3E}">
        <p14:creationId xmlns:p14="http://schemas.microsoft.com/office/powerpoint/2010/main" val="3223227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19</a:t>
            </a:fld>
            <a:endParaRPr lang="en-US" dirty="0"/>
          </a:p>
        </p:txBody>
      </p:sp>
      <p:graphicFrame>
        <p:nvGraphicFramePr>
          <p:cNvPr id="4" name="Table 3"/>
          <p:cNvGraphicFramePr>
            <a:graphicFrameLocks noGrp="1"/>
          </p:cNvGraphicFramePr>
          <p:nvPr>
            <p:extLst/>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398428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Table of Content</a:t>
            </a:r>
            <a:endParaRPr lang="bg-BG" dirty="0"/>
          </a:p>
        </p:txBody>
      </p:sp>
      <p:sp>
        <p:nvSpPr>
          <p:cNvPr id="444419" name="Rectangle 3"/>
          <p:cNvSpPr>
            <a:spLocks noGrp="1" noChangeArrowheads="1"/>
          </p:cNvSpPr>
          <p:nvPr>
            <p:ph type="body" sz="quarter" idx="13"/>
          </p:nvPr>
        </p:nvSpPr>
        <p:spPr/>
        <p:txBody>
          <a:bodyPr/>
          <a:lstStyle/>
          <a:p>
            <a:r>
              <a:rPr lang="en-US" dirty="0"/>
              <a:t>Grouping</a:t>
            </a:r>
          </a:p>
          <a:p>
            <a:r>
              <a:rPr lang="en-US" dirty="0"/>
              <a:t>Aggregate Functions</a:t>
            </a:r>
          </a:p>
          <a:p>
            <a:r>
              <a:rPr lang="en-US" dirty="0"/>
              <a:t>Having Clause</a:t>
            </a:r>
          </a:p>
          <a:p>
            <a:r>
              <a:rPr lang="en-US" dirty="0"/>
              <a:t>Pivot Tables</a:t>
            </a:r>
          </a:p>
        </p:txBody>
      </p:sp>
      <p:sp>
        <p:nvSpPr>
          <p:cNvPr id="2" name="Slide Number Placeholder 1"/>
          <p:cNvSpPr>
            <a:spLocks noGrp="1"/>
          </p:cNvSpPr>
          <p:nvPr>
            <p:ph type="sldNum" sz="quarter" idx="16"/>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0877886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20</a:t>
            </a:fld>
            <a:endParaRPr lang="en-US"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633625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smtClean="0">
                <a:solidFill>
                  <a:schemeClr val="bg1"/>
                </a:solidFill>
              </a:rPr>
              <a:t>STRING_AGG</a:t>
            </a:r>
            <a:r>
              <a:rPr lang="en-US" dirty="0" smtClean="0"/>
              <a:t> </a:t>
            </a:r>
            <a:r>
              <a:rPr lang="en-US" dirty="0"/>
              <a:t>- Concatenates the values of string expressions </a:t>
            </a:r>
            <a:r>
              <a:rPr lang="en-US" dirty="0" smtClean="0"/>
              <a:t/>
            </a:r>
            <a:br>
              <a:rPr lang="en-US" dirty="0" smtClean="0"/>
            </a:br>
            <a:r>
              <a:rPr lang="en-US" dirty="0" smtClean="0"/>
              <a:t>and </a:t>
            </a:r>
            <a:r>
              <a:rPr lang="en-US" dirty="0"/>
              <a:t>places separator values between them. The separator is </a:t>
            </a:r>
            <a:r>
              <a:rPr lang="en-US" dirty="0" smtClean="0"/>
              <a:t/>
            </a:r>
            <a:br>
              <a:rPr lang="en-US" dirty="0" smtClean="0"/>
            </a:br>
            <a:r>
              <a:rPr lang="en-US" dirty="0" smtClean="0"/>
              <a:t>not added </a:t>
            </a:r>
            <a:r>
              <a:rPr lang="en-US" dirty="0"/>
              <a:t>at the end of </a:t>
            </a:r>
            <a:r>
              <a:rPr lang="en-US" dirty="0" smtClean="0"/>
              <a:t>string</a:t>
            </a:r>
            <a:endParaRPr lang="en-US" dirty="0"/>
          </a:p>
        </p:txBody>
      </p:sp>
      <p:sp>
        <p:nvSpPr>
          <p:cNvPr id="465922" name="Rectangle 2"/>
          <p:cNvSpPr>
            <a:spLocks noGrp="1" noChangeArrowheads="1"/>
          </p:cNvSpPr>
          <p:nvPr>
            <p:ph type="title"/>
          </p:nvPr>
        </p:nvSpPr>
        <p:spPr/>
        <p:txBody>
          <a:bodyPr/>
          <a:lstStyle/>
          <a:p>
            <a:r>
              <a:rPr lang="en-US" dirty="0"/>
              <a:t>Aggregate Functions: </a:t>
            </a:r>
            <a:r>
              <a:rPr lang="en-US" dirty="0" smtClean="0"/>
              <a:t>STRING_AGG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21</a:t>
            </a:fld>
            <a:endParaRPr lang="en-US"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smtClean="0">
                <a:solidFill>
                  <a:schemeClr val="bg1"/>
                </a:solidFill>
                <a:latin typeface="Consolas" pitchFamily="49" charset="0"/>
                <a:cs typeface="Consolas" pitchFamily="49" charset="0"/>
              </a:rPr>
              <a:t>STRING_AGG</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 expression, separator ) </a:t>
            </a:r>
            <a:endParaRPr lang="en-US" sz="2800" b="1" dirty="0" smtClean="0">
              <a:latin typeface="Consolas" pitchFamily="49" charset="0"/>
              <a:cs typeface="Consolas" pitchFamily="49" charset="0"/>
            </a:endParaRPr>
          </a:p>
          <a:p>
            <a:pPr>
              <a:lnSpc>
                <a:spcPct val="105000"/>
              </a:lnSpc>
            </a:pPr>
            <a:r>
              <a:rPr lang="en-US" sz="2800" b="1" dirty="0">
                <a:latin typeface="Consolas" pitchFamily="49" charset="0"/>
                <a:cs typeface="Consolas" pitchFamily="49" charset="0"/>
              </a:rPr>
              <a:t> </a:t>
            </a:r>
            <a:r>
              <a:rPr lang="en-US" sz="2800" b="1" dirty="0" smtClean="0">
                <a:latin typeface="Consolas" pitchFamily="49" charset="0"/>
                <a:cs typeface="Consolas" pitchFamily="49" charset="0"/>
              </a:rPr>
              <a:t> [</a:t>
            </a:r>
            <a:r>
              <a:rPr lang="en-US" sz="2800" b="1" dirty="0">
                <a:latin typeface="Consolas" pitchFamily="49" charset="0"/>
                <a:cs typeface="Consolas" pitchFamily="49" charset="0"/>
              </a:rPr>
              <a:t>WITHIN GROUP ( ORDER BY </a:t>
            </a:r>
            <a:r>
              <a:rPr lang="en-US" sz="2800" b="1" dirty="0" smtClean="0">
                <a:latin typeface="Consolas" pitchFamily="49" charset="0"/>
                <a:cs typeface="Consolas" pitchFamily="49" charset="0"/>
              </a:rPr>
              <a:t>expression </a:t>
            </a:r>
            <a:r>
              <a:rPr lang="en-US" sz="2800" b="1" dirty="0">
                <a:latin typeface="Consolas" pitchFamily="49" charset="0"/>
                <a:cs typeface="Consolas" pitchFamily="49" charset="0"/>
              </a:rPr>
              <a:t>[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Tree>
    <p:extLst>
      <p:ext uri="{BB962C8B-B14F-4D97-AF65-F5344CB8AC3E}">
        <p14:creationId xmlns:p14="http://schemas.microsoft.com/office/powerpoint/2010/main" val="372010613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smtClean="0">
                <a:latin typeface="Consolas" pitchFamily="49" charset="0"/>
                <a:cs typeface="Consolas" pitchFamily="49" charset="0"/>
              </a:rPr>
              <a:t>SELECT </a:t>
            </a:r>
            <a:r>
              <a:rPr lang="en-US" sz="3200" b="1" dirty="0">
                <a:latin typeface="Consolas" pitchFamily="49" charset="0"/>
                <a:cs typeface="Consolas" pitchFamily="49" charset="0"/>
              </a:rPr>
              <a:t>town, </a:t>
            </a:r>
          </a:p>
          <a:p>
            <a:pPr>
              <a:lnSpc>
                <a:spcPct val="105000"/>
              </a:lnSpc>
            </a:pPr>
            <a:r>
              <a:rPr lang="en-US" sz="3200" b="1" dirty="0" smtClean="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STRING_AGG</a:t>
            </a:r>
            <a:r>
              <a:rPr lang="en-US" sz="3200" b="1" dirty="0">
                <a:latin typeface="Consolas" pitchFamily="49" charset="0"/>
                <a:cs typeface="Consolas" pitchFamily="49" charset="0"/>
              </a:rPr>
              <a:t> (email, ';') </a:t>
            </a:r>
            <a:r>
              <a:rPr lang="en-US" sz="3200" b="1" dirty="0">
                <a:solidFill>
                  <a:schemeClr val="bg1"/>
                </a:solidFill>
                <a:latin typeface="Consolas" pitchFamily="49" charset="0"/>
                <a:cs typeface="Consolas" pitchFamily="49" charset="0"/>
              </a:rPr>
              <a:t>WITHIN GROUP </a:t>
            </a:r>
            <a:endParaRPr lang="en-US" sz="3200" b="1" dirty="0" smtClean="0">
              <a:solidFill>
                <a:schemeClr val="bg1"/>
              </a:solidFill>
              <a:latin typeface="Consolas" pitchFamily="49" charset="0"/>
              <a:cs typeface="Consolas" pitchFamily="49" charset="0"/>
            </a:endParaRPr>
          </a:p>
          <a:p>
            <a:pPr>
              <a:lnSpc>
                <a:spcPct val="105000"/>
              </a:lnSpc>
            </a:pPr>
            <a:r>
              <a:rPr lang="en-US" sz="3200" b="1" dirty="0">
                <a:solidFill>
                  <a:schemeClr val="bg1"/>
                </a:solidFill>
                <a:latin typeface="Consolas" pitchFamily="49" charset="0"/>
                <a:cs typeface="Consolas" pitchFamily="49" charset="0"/>
              </a:rPr>
              <a:t> </a:t>
            </a:r>
            <a:r>
              <a:rPr lang="en-US" sz="3200" b="1" dirty="0" smtClean="0">
                <a:solidFill>
                  <a:schemeClr val="bg1"/>
                </a:solidFill>
                <a:latin typeface="Consolas" pitchFamily="49" charset="0"/>
                <a:cs typeface="Consolas" pitchFamily="49" charset="0"/>
              </a:rPr>
              <a:t>   </a:t>
            </a:r>
            <a:r>
              <a:rPr lang="en-US" sz="3200" b="1" dirty="0" smtClean="0">
                <a:latin typeface="Consolas" pitchFamily="49" charset="0"/>
                <a:cs typeface="Consolas" pitchFamily="49" charset="0"/>
              </a:rPr>
              <a:t>(</a:t>
            </a:r>
            <a:r>
              <a:rPr lang="en-US" sz="3200" b="1" dirty="0">
                <a:latin typeface="Consolas" pitchFamily="49" charset="0"/>
                <a:cs typeface="Consolas" pitchFamily="49" charset="0"/>
              </a:rPr>
              <a:t>ORDER BY email ASC) AS emails </a:t>
            </a:r>
          </a:p>
          <a:p>
            <a:pPr>
              <a:lnSpc>
                <a:spcPct val="105000"/>
              </a:lnSpc>
            </a:pPr>
            <a:r>
              <a:rPr lang="en-US" sz="3200" b="1" dirty="0">
                <a:latin typeface="Consolas" pitchFamily="49" charset="0"/>
                <a:cs typeface="Consolas" pitchFamily="49" charset="0"/>
              </a:rPr>
              <a:t>FROM </a:t>
            </a:r>
            <a:r>
              <a:rPr lang="en-US" sz="3200" b="1" dirty="0" err="1">
                <a:latin typeface="Consolas" pitchFamily="49" charset="0"/>
                <a:cs typeface="Consolas" pitchFamily="49" charset="0"/>
              </a:rPr>
              <a:t>dbo.Employee</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GROUP BY town; </a:t>
            </a:r>
            <a:endParaRPr lang="en-US" sz="3200" b="1" noProof="1">
              <a:latin typeface="Consolas" pitchFamily="49" charset="0"/>
              <a:cs typeface="Consolas" pitchFamily="49" charset="0"/>
            </a:endParaRPr>
          </a:p>
        </p:txBody>
      </p:sp>
      <p:sp>
        <p:nvSpPr>
          <p:cNvPr id="465922" name="Rectangle 2"/>
          <p:cNvSpPr>
            <a:spLocks noGrp="1" noChangeArrowheads="1"/>
          </p:cNvSpPr>
          <p:nvPr>
            <p:ph type="title"/>
          </p:nvPr>
        </p:nvSpPr>
        <p:spPr/>
        <p:txBody>
          <a:bodyPr/>
          <a:lstStyle/>
          <a:p>
            <a:r>
              <a:rPr lang="en-US" dirty="0"/>
              <a:t>STRING_AGG </a:t>
            </a:r>
            <a:r>
              <a:rPr lang="en-US" dirty="0" smtClean="0"/>
              <a:t>Example</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4683763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Having</a:t>
            </a:r>
            <a:endParaRPr lang="bg-BG" dirty="0"/>
          </a:p>
        </p:txBody>
      </p:sp>
      <p:sp>
        <p:nvSpPr>
          <p:cNvPr id="6" name="Text Placeholder 5"/>
          <p:cNvSpPr>
            <a:spLocks noGrp="1"/>
          </p:cNvSpPr>
          <p:nvPr>
            <p:ph type="body" idx="11"/>
          </p:nvPr>
        </p:nvSpPr>
        <p:spPr/>
        <p:txBody>
          <a:bodyPr/>
          <a:lstStyle/>
          <a:p>
            <a:r>
              <a:rPr lang="en-US"/>
              <a:t>Using predicates while grouping</a:t>
            </a:r>
            <a:endParaRPr lang="en-US" dirty="0"/>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Tree>
    <p:extLst>
      <p:ext uri="{BB962C8B-B14F-4D97-AF65-F5344CB8AC3E}">
        <p14:creationId xmlns:p14="http://schemas.microsoft.com/office/powerpoint/2010/main" val="5209064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a:p>
            <a:endParaRPr lang="en-US" dirty="0"/>
          </a:p>
          <a:p>
            <a:endParaRPr lang="en-US" dirty="0"/>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24</a:t>
            </a:fld>
            <a:endParaRPr lang="en-US" dirty="0"/>
          </a:p>
        </p:txBody>
      </p:sp>
    </p:spTree>
    <p:extLst>
      <p:ext uri="{BB962C8B-B14F-4D97-AF65-F5344CB8AC3E}">
        <p14:creationId xmlns:p14="http://schemas.microsoft.com/office/powerpoint/2010/main" val="36881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extLst/>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extLst/>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14690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26</a:t>
            </a:fld>
            <a:endParaRPr lang="en-US"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Tree>
    <p:extLst>
      <p:ext uri="{BB962C8B-B14F-4D97-AF65-F5344CB8AC3E}">
        <p14:creationId xmlns:p14="http://schemas.microsoft.com/office/powerpoint/2010/main" val="218896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Logical vs Physical Execution</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27</a:t>
            </a:fld>
            <a:endParaRPr lang="en-US" dirty="0"/>
          </a:p>
        </p:txBody>
      </p:sp>
      <p:graphicFrame>
        <p:nvGraphicFramePr>
          <p:cNvPr id="9" name="Table 8"/>
          <p:cNvGraphicFramePr>
            <a:graphicFrameLocks noGrp="1"/>
          </p:cNvGraphicFramePr>
          <p:nvPr>
            <p:extLst/>
          </p:nvPr>
        </p:nvGraphicFramePr>
        <p:xfrm>
          <a:off x="1447800" y="1107473"/>
          <a:ext cx="8835024" cy="5532758"/>
        </p:xfrm>
        <a:graphic>
          <a:graphicData uri="http://schemas.openxmlformats.org/drawingml/2006/table">
            <a:tbl>
              <a:tblPr firstRow="1" bandRow="1">
                <a:tableStyleId>{912C8C85-51F0-491E-9774-3900AFEF0FD7}</a:tableStyleId>
              </a:tblPr>
              <a:tblGrid>
                <a:gridCol w="2945008">
                  <a:extLst>
                    <a:ext uri="{9D8B030D-6E8A-4147-A177-3AD203B41FA5}">
                      <a16:colId xmlns:a16="http://schemas.microsoft.com/office/drawing/2014/main" val="3434339684"/>
                    </a:ext>
                  </a:extLst>
                </a:gridCol>
                <a:gridCol w="2945008">
                  <a:extLst>
                    <a:ext uri="{9D8B030D-6E8A-4147-A177-3AD203B41FA5}">
                      <a16:colId xmlns:a16="http://schemas.microsoft.com/office/drawing/2014/main" val="2411339168"/>
                    </a:ext>
                  </a:extLst>
                </a:gridCol>
                <a:gridCol w="2945008">
                  <a:extLst>
                    <a:ext uri="{9D8B030D-6E8A-4147-A177-3AD203B41FA5}">
                      <a16:colId xmlns:a16="http://schemas.microsoft.com/office/drawing/2014/main" val="1232621847"/>
                    </a:ext>
                  </a:extLst>
                </a:gridCol>
              </a:tblGrid>
              <a:tr h="502978">
                <a:tc>
                  <a:txBody>
                    <a:bodyPr/>
                    <a:lstStyle/>
                    <a:p>
                      <a:r>
                        <a:rPr lang="en-US" sz="2600" b="1" dirty="0">
                          <a:solidFill>
                            <a:schemeClr val="tx1"/>
                          </a:solidFill>
                          <a:effectLst/>
                        </a:rPr>
                        <a:t>Execution Order</a:t>
                      </a:r>
                    </a:p>
                  </a:txBody>
                  <a:tcPr marL="99421" marR="99421" marT="49709" marB="49709">
                    <a:solidFill>
                      <a:srgbClr val="E0E3E9"/>
                    </a:solidFill>
                  </a:tcPr>
                </a:tc>
                <a:tc>
                  <a:txBody>
                    <a:bodyPr/>
                    <a:lstStyle/>
                    <a:p>
                      <a:r>
                        <a:rPr lang="en-US" sz="2600" b="1" dirty="0">
                          <a:solidFill>
                            <a:schemeClr val="tx1"/>
                          </a:solidFill>
                          <a:effectLst/>
                        </a:rPr>
                        <a:t>Logical</a:t>
                      </a:r>
                      <a:r>
                        <a:rPr lang="en-US" sz="2600" b="1" baseline="0" dirty="0">
                          <a:solidFill>
                            <a:schemeClr val="tx1"/>
                          </a:solidFill>
                          <a:effectLst/>
                        </a:rPr>
                        <a:t> Execution</a:t>
                      </a:r>
                      <a:endParaRPr lang="en-US" sz="2600" b="1" dirty="0">
                        <a:solidFill>
                          <a:schemeClr val="tx1"/>
                        </a:solidFill>
                        <a:effectLst/>
                      </a:endParaRPr>
                    </a:p>
                  </a:txBody>
                  <a:tcPr marL="99421" marR="99421" marT="49709" marB="49709">
                    <a:solidFill>
                      <a:srgbClr val="E0E3E9"/>
                    </a:solidFill>
                  </a:tcPr>
                </a:tc>
                <a:tc>
                  <a:txBody>
                    <a:bodyPr/>
                    <a:lstStyle/>
                    <a:p>
                      <a:r>
                        <a:rPr lang="en-US" sz="2600" b="1" dirty="0">
                          <a:solidFill>
                            <a:schemeClr val="tx1"/>
                          </a:solidFill>
                          <a:effectLst/>
                        </a:rPr>
                        <a:t>Physical Execution</a:t>
                      </a:r>
                    </a:p>
                  </a:txBody>
                  <a:tcPr marL="99421" marR="99421" marT="49709" marB="49709">
                    <a:solidFill>
                      <a:srgbClr val="E0E3E9"/>
                    </a:solidFill>
                  </a:tcPr>
                </a:tc>
                <a:extLst>
                  <a:ext uri="{0D108BD9-81ED-4DB2-BD59-A6C34878D82A}">
                    <a16:rowId xmlns:a16="http://schemas.microsoft.com/office/drawing/2014/main" val="3854412626"/>
                  </a:ext>
                </a:extLst>
              </a:tr>
              <a:tr h="502978">
                <a:tc>
                  <a:txBody>
                    <a:bodyPr/>
                    <a:lstStyle/>
                    <a:p>
                      <a:r>
                        <a:rPr lang="en-US" sz="2600" b="1" dirty="0">
                          <a:solidFill>
                            <a:schemeClr val="tx1"/>
                          </a:solidFill>
                          <a:effectLst/>
                        </a:rPr>
                        <a:t>1</a:t>
                      </a:r>
                    </a:p>
                  </a:txBody>
                  <a:tcPr marL="99421" marR="99421" marT="49709" marB="49709"/>
                </a:tc>
                <a:tc>
                  <a:txBody>
                    <a:bodyPr/>
                    <a:lstStyle/>
                    <a:p>
                      <a:r>
                        <a:rPr lang="en-US" sz="2600" b="1" dirty="0">
                          <a:solidFill>
                            <a:schemeClr val="bg1"/>
                          </a:solidFill>
                          <a:effectLst/>
                        </a:rPr>
                        <a:t>SELECT</a:t>
                      </a:r>
                    </a:p>
                  </a:txBody>
                  <a:tcPr marL="99421" marR="99421" marT="49709" marB="49709"/>
                </a:tc>
                <a:tc>
                  <a:txBody>
                    <a:bodyPr/>
                    <a:lstStyle/>
                    <a:p>
                      <a:r>
                        <a:rPr lang="en-US" sz="2600" b="1" dirty="0">
                          <a:solidFill>
                            <a:schemeClr val="bg1"/>
                          </a:solidFill>
                          <a:effectLst/>
                        </a:rPr>
                        <a:t>FROM</a:t>
                      </a:r>
                    </a:p>
                  </a:txBody>
                  <a:tcPr marL="99421" marR="99421" marT="49709" marB="49709"/>
                </a:tc>
                <a:extLst>
                  <a:ext uri="{0D108BD9-81ED-4DB2-BD59-A6C34878D82A}">
                    <a16:rowId xmlns:a16="http://schemas.microsoft.com/office/drawing/2014/main" val="2348470260"/>
                  </a:ext>
                </a:extLst>
              </a:tr>
              <a:tr h="502978">
                <a:tc>
                  <a:txBody>
                    <a:bodyPr/>
                    <a:lstStyle/>
                    <a:p>
                      <a:r>
                        <a:rPr lang="en-US" sz="2600" b="1" dirty="0">
                          <a:solidFill>
                            <a:schemeClr val="tx1"/>
                          </a:solidFill>
                          <a:effectLst/>
                        </a:rPr>
                        <a:t>2</a:t>
                      </a:r>
                    </a:p>
                  </a:txBody>
                  <a:tcPr marL="99421" marR="99421" marT="49709" marB="49709"/>
                </a:tc>
                <a:tc>
                  <a:txBody>
                    <a:bodyPr/>
                    <a:lstStyle/>
                    <a:p>
                      <a:r>
                        <a:rPr lang="en-US" sz="2600" b="1" dirty="0">
                          <a:solidFill>
                            <a:schemeClr val="bg1"/>
                          </a:solidFill>
                          <a:effectLst/>
                        </a:rPr>
                        <a:t>DISTINCT</a:t>
                      </a:r>
                    </a:p>
                  </a:txBody>
                  <a:tcPr marL="99421" marR="99421" marT="49709" marB="49709"/>
                </a:tc>
                <a:tc>
                  <a:txBody>
                    <a:bodyPr/>
                    <a:lstStyle/>
                    <a:p>
                      <a:r>
                        <a:rPr lang="en-US" sz="2600" b="1" dirty="0">
                          <a:solidFill>
                            <a:schemeClr val="bg1"/>
                          </a:solidFill>
                          <a:effectLst/>
                        </a:rPr>
                        <a:t>ON</a:t>
                      </a:r>
                    </a:p>
                  </a:txBody>
                  <a:tcPr marL="99421" marR="99421" marT="49709" marB="49709"/>
                </a:tc>
                <a:extLst>
                  <a:ext uri="{0D108BD9-81ED-4DB2-BD59-A6C34878D82A}">
                    <a16:rowId xmlns:a16="http://schemas.microsoft.com/office/drawing/2014/main" val="2889742606"/>
                  </a:ext>
                </a:extLst>
              </a:tr>
              <a:tr h="502978">
                <a:tc>
                  <a:txBody>
                    <a:bodyPr/>
                    <a:lstStyle/>
                    <a:p>
                      <a:r>
                        <a:rPr lang="en-US" sz="2600" b="1" dirty="0">
                          <a:effectLst/>
                        </a:rPr>
                        <a:t>3</a:t>
                      </a:r>
                    </a:p>
                  </a:txBody>
                  <a:tcPr marL="99421" marR="99421" marT="49709" marB="49709"/>
                </a:tc>
                <a:tc>
                  <a:txBody>
                    <a:bodyPr/>
                    <a:lstStyle/>
                    <a:p>
                      <a:r>
                        <a:rPr lang="en-US" sz="2600" b="1" dirty="0">
                          <a:solidFill>
                            <a:schemeClr val="bg1"/>
                          </a:solidFill>
                          <a:effectLst/>
                        </a:rPr>
                        <a:t>TOP</a:t>
                      </a:r>
                    </a:p>
                  </a:txBody>
                  <a:tcPr marL="99421" marR="99421" marT="49709" marB="49709"/>
                </a:tc>
                <a:tc>
                  <a:txBody>
                    <a:bodyPr/>
                    <a:lstStyle/>
                    <a:p>
                      <a:r>
                        <a:rPr lang="en-US" sz="2600" b="1" dirty="0">
                          <a:solidFill>
                            <a:schemeClr val="bg1"/>
                          </a:solidFill>
                          <a:effectLst/>
                        </a:rPr>
                        <a:t>OUTER</a:t>
                      </a:r>
                    </a:p>
                  </a:txBody>
                  <a:tcPr marL="99421" marR="99421" marT="49709" marB="49709"/>
                </a:tc>
                <a:extLst>
                  <a:ext uri="{0D108BD9-81ED-4DB2-BD59-A6C34878D82A}">
                    <a16:rowId xmlns:a16="http://schemas.microsoft.com/office/drawing/2014/main" val="1269310737"/>
                  </a:ext>
                </a:extLst>
              </a:tr>
              <a:tr h="502978">
                <a:tc>
                  <a:txBody>
                    <a:bodyPr/>
                    <a:lstStyle/>
                    <a:p>
                      <a:r>
                        <a:rPr lang="en-US" sz="2600" b="1" dirty="0">
                          <a:effectLst/>
                        </a:rPr>
                        <a:t>4</a:t>
                      </a:r>
                    </a:p>
                  </a:txBody>
                  <a:tcPr marL="99421" marR="99421" marT="49709" marB="49709"/>
                </a:tc>
                <a:tc>
                  <a:txBody>
                    <a:bodyPr/>
                    <a:lstStyle/>
                    <a:p>
                      <a:r>
                        <a:rPr lang="en-US" sz="2600" b="1" dirty="0">
                          <a:solidFill>
                            <a:schemeClr val="bg1"/>
                          </a:solidFill>
                          <a:effectLst/>
                        </a:rPr>
                        <a:t>FROM</a:t>
                      </a:r>
                    </a:p>
                  </a:txBody>
                  <a:tcPr marL="99421" marR="99421" marT="49709" marB="49709"/>
                </a:tc>
                <a:tc>
                  <a:txBody>
                    <a:bodyPr/>
                    <a:lstStyle/>
                    <a:p>
                      <a:r>
                        <a:rPr lang="en-US" sz="2600" b="1" dirty="0">
                          <a:solidFill>
                            <a:schemeClr val="bg1"/>
                          </a:solidFill>
                          <a:effectLst/>
                        </a:rPr>
                        <a:t>WHERE</a:t>
                      </a:r>
                    </a:p>
                  </a:txBody>
                  <a:tcPr marL="99421" marR="99421" marT="49709" marB="49709"/>
                </a:tc>
                <a:extLst>
                  <a:ext uri="{0D108BD9-81ED-4DB2-BD59-A6C34878D82A}">
                    <a16:rowId xmlns:a16="http://schemas.microsoft.com/office/drawing/2014/main" val="939920258"/>
                  </a:ext>
                </a:extLst>
              </a:tr>
              <a:tr h="502978">
                <a:tc>
                  <a:txBody>
                    <a:bodyPr/>
                    <a:lstStyle/>
                    <a:p>
                      <a:r>
                        <a:rPr lang="en-US" sz="2600" b="1" dirty="0">
                          <a:effectLst/>
                        </a:rPr>
                        <a:t>5</a:t>
                      </a:r>
                    </a:p>
                  </a:txBody>
                  <a:tcPr marL="99421" marR="99421" marT="49709" marB="49709"/>
                </a:tc>
                <a:tc>
                  <a:txBody>
                    <a:bodyPr/>
                    <a:lstStyle/>
                    <a:p>
                      <a:r>
                        <a:rPr lang="en-US" sz="2600" b="1" dirty="0">
                          <a:solidFill>
                            <a:schemeClr val="bg1"/>
                          </a:solidFill>
                          <a:effectLst/>
                        </a:rPr>
                        <a:t>ON</a:t>
                      </a:r>
                    </a:p>
                  </a:txBody>
                  <a:tcPr marL="99421" marR="99421" marT="49709" marB="49709"/>
                </a:tc>
                <a:tc>
                  <a:txBody>
                    <a:bodyPr/>
                    <a:lstStyle/>
                    <a:p>
                      <a:r>
                        <a:rPr lang="en-US" sz="2600" b="1" dirty="0">
                          <a:solidFill>
                            <a:schemeClr val="bg1"/>
                          </a:solidFill>
                          <a:effectLst/>
                        </a:rPr>
                        <a:t>GROUP</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2898239669"/>
                  </a:ext>
                </a:extLst>
              </a:tr>
              <a:tr h="502978">
                <a:tc>
                  <a:txBody>
                    <a:bodyPr/>
                    <a:lstStyle/>
                    <a:p>
                      <a:r>
                        <a:rPr lang="en-US" sz="2600" b="1" dirty="0">
                          <a:effectLst/>
                        </a:rPr>
                        <a:t>6</a:t>
                      </a:r>
                    </a:p>
                  </a:txBody>
                  <a:tcPr marL="99421" marR="99421" marT="49709" marB="49709"/>
                </a:tc>
                <a:tc>
                  <a:txBody>
                    <a:bodyPr/>
                    <a:lstStyle/>
                    <a:p>
                      <a:r>
                        <a:rPr lang="en-US" sz="2600" b="1" dirty="0">
                          <a:solidFill>
                            <a:schemeClr val="bg1"/>
                          </a:solidFill>
                          <a:effectLst/>
                        </a:rPr>
                        <a:t>OUTER</a:t>
                      </a:r>
                    </a:p>
                  </a:txBody>
                  <a:tcPr marL="99421" marR="99421" marT="49709" marB="49709"/>
                </a:tc>
                <a:tc>
                  <a:txBody>
                    <a:bodyPr/>
                    <a:lstStyle/>
                    <a:p>
                      <a:r>
                        <a:rPr lang="en-US" sz="2600" b="1" dirty="0">
                          <a:solidFill>
                            <a:schemeClr val="bg1"/>
                          </a:solidFill>
                          <a:effectLst/>
                        </a:rPr>
                        <a:t>HAVING</a:t>
                      </a:r>
                    </a:p>
                  </a:txBody>
                  <a:tcPr marL="99421" marR="99421" marT="49709" marB="49709"/>
                </a:tc>
                <a:extLst>
                  <a:ext uri="{0D108BD9-81ED-4DB2-BD59-A6C34878D82A}">
                    <a16:rowId xmlns:a16="http://schemas.microsoft.com/office/drawing/2014/main" val="1948084126"/>
                  </a:ext>
                </a:extLst>
              </a:tr>
              <a:tr h="502978">
                <a:tc>
                  <a:txBody>
                    <a:bodyPr/>
                    <a:lstStyle/>
                    <a:p>
                      <a:r>
                        <a:rPr lang="en-US" sz="2600" b="1" dirty="0">
                          <a:effectLst/>
                        </a:rPr>
                        <a:t>7</a:t>
                      </a:r>
                    </a:p>
                  </a:txBody>
                  <a:tcPr marL="99421" marR="99421" marT="49709" marB="49709"/>
                </a:tc>
                <a:tc>
                  <a:txBody>
                    <a:bodyPr/>
                    <a:lstStyle/>
                    <a:p>
                      <a:r>
                        <a:rPr lang="en-US" sz="2600" b="1" dirty="0">
                          <a:solidFill>
                            <a:schemeClr val="bg1"/>
                          </a:solidFill>
                          <a:effectLst/>
                        </a:rPr>
                        <a:t>WHERE</a:t>
                      </a:r>
                    </a:p>
                  </a:txBody>
                  <a:tcPr marL="99421" marR="99421" marT="49709" marB="49709"/>
                </a:tc>
                <a:tc>
                  <a:txBody>
                    <a:bodyPr/>
                    <a:lstStyle/>
                    <a:p>
                      <a:r>
                        <a:rPr lang="en-US" sz="2600" b="1" dirty="0">
                          <a:solidFill>
                            <a:schemeClr val="bg1"/>
                          </a:solidFill>
                          <a:effectLst/>
                        </a:rPr>
                        <a:t>SELECT</a:t>
                      </a:r>
                    </a:p>
                  </a:txBody>
                  <a:tcPr marL="99421" marR="99421" marT="49709" marB="49709"/>
                </a:tc>
                <a:extLst>
                  <a:ext uri="{0D108BD9-81ED-4DB2-BD59-A6C34878D82A}">
                    <a16:rowId xmlns:a16="http://schemas.microsoft.com/office/drawing/2014/main" val="3827102557"/>
                  </a:ext>
                </a:extLst>
              </a:tr>
              <a:tr h="502978">
                <a:tc>
                  <a:txBody>
                    <a:bodyPr/>
                    <a:lstStyle/>
                    <a:p>
                      <a:r>
                        <a:rPr lang="en-US" sz="2600" b="1" dirty="0">
                          <a:effectLst/>
                        </a:rPr>
                        <a:t>8</a:t>
                      </a:r>
                    </a:p>
                  </a:txBody>
                  <a:tcPr marL="99421" marR="99421" marT="49709" marB="49709"/>
                </a:tc>
                <a:tc>
                  <a:txBody>
                    <a:bodyPr/>
                    <a:lstStyle/>
                    <a:p>
                      <a:r>
                        <a:rPr lang="en-US" sz="2600" b="1" dirty="0">
                          <a:solidFill>
                            <a:schemeClr val="bg1"/>
                          </a:solidFill>
                          <a:effectLst/>
                        </a:rPr>
                        <a:t>GROUP</a:t>
                      </a:r>
                    </a:p>
                  </a:txBody>
                  <a:tcPr marL="99421" marR="99421" marT="49709" marB="49709"/>
                </a:tc>
                <a:tc>
                  <a:txBody>
                    <a:bodyPr/>
                    <a:lstStyle/>
                    <a:p>
                      <a:r>
                        <a:rPr lang="en-US" sz="2600" b="1" dirty="0">
                          <a:solidFill>
                            <a:schemeClr val="bg1"/>
                          </a:solidFill>
                          <a:effectLst/>
                        </a:rPr>
                        <a:t>DISTINCT</a:t>
                      </a:r>
                    </a:p>
                  </a:txBody>
                  <a:tcPr marL="99421" marR="99421" marT="49709" marB="49709"/>
                </a:tc>
                <a:extLst>
                  <a:ext uri="{0D108BD9-81ED-4DB2-BD59-A6C34878D82A}">
                    <a16:rowId xmlns:a16="http://schemas.microsoft.com/office/drawing/2014/main" val="768727039"/>
                  </a:ext>
                </a:extLst>
              </a:tr>
              <a:tr h="502978">
                <a:tc>
                  <a:txBody>
                    <a:bodyPr/>
                    <a:lstStyle/>
                    <a:p>
                      <a:r>
                        <a:rPr lang="en-US" sz="2600" b="1" dirty="0">
                          <a:effectLst/>
                        </a:rPr>
                        <a:t>9</a:t>
                      </a:r>
                    </a:p>
                  </a:txBody>
                  <a:tcPr marL="99421" marR="99421" marT="49709" marB="49709"/>
                </a:tc>
                <a:tc>
                  <a:txBody>
                    <a:bodyPr/>
                    <a:lstStyle/>
                    <a:p>
                      <a:r>
                        <a:rPr lang="en-US" sz="2600" b="1" dirty="0">
                          <a:solidFill>
                            <a:schemeClr val="bg1"/>
                          </a:solidFill>
                          <a:effectLst/>
                        </a:rPr>
                        <a:t>HAVING</a:t>
                      </a:r>
                    </a:p>
                  </a:txBody>
                  <a:tcPr marL="99421" marR="99421" marT="49709" marB="49709"/>
                </a:tc>
                <a:tc>
                  <a:txBody>
                    <a:bodyPr/>
                    <a:lstStyle/>
                    <a:p>
                      <a:r>
                        <a:rPr lang="en-US" sz="2600" b="1" dirty="0">
                          <a:solidFill>
                            <a:schemeClr val="bg1"/>
                          </a:solidFill>
                          <a:effectLst/>
                        </a:rPr>
                        <a:t>ORDER</a:t>
                      </a:r>
                      <a:r>
                        <a:rPr lang="en-US" sz="2600" b="1" dirty="0">
                          <a:effectLst/>
                        </a:rPr>
                        <a:t> </a:t>
                      </a:r>
                      <a:r>
                        <a:rPr lang="en-US" sz="2600" b="1" dirty="0">
                          <a:solidFill>
                            <a:schemeClr val="bg1"/>
                          </a:solidFill>
                          <a:effectLst/>
                        </a:rPr>
                        <a:t>BY</a:t>
                      </a:r>
                    </a:p>
                  </a:txBody>
                  <a:tcPr marL="99421" marR="99421" marT="49709" marB="49709"/>
                </a:tc>
                <a:extLst>
                  <a:ext uri="{0D108BD9-81ED-4DB2-BD59-A6C34878D82A}">
                    <a16:rowId xmlns:a16="http://schemas.microsoft.com/office/drawing/2014/main" val="4100935668"/>
                  </a:ext>
                </a:extLst>
              </a:tr>
              <a:tr h="502978">
                <a:tc>
                  <a:txBody>
                    <a:bodyPr/>
                    <a:lstStyle/>
                    <a:p>
                      <a:r>
                        <a:rPr lang="en-US" sz="2600" b="1" dirty="0">
                          <a:effectLst/>
                        </a:rPr>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b="1" dirty="0">
                          <a:solidFill>
                            <a:schemeClr val="bg1"/>
                          </a:solidFill>
                          <a:effectLst/>
                        </a:rPr>
                        <a:t>TOP/LIMIT</a:t>
                      </a:r>
                    </a:p>
                  </a:txBody>
                  <a:tcPr marL="99421" marR="99421" marT="49709" marB="49709"/>
                </a:tc>
                <a:extLst>
                  <a:ext uri="{0D108BD9-81ED-4DB2-BD59-A6C34878D82A}">
                    <a16:rowId xmlns:a16="http://schemas.microsoft.com/office/drawing/2014/main" val="3060012951"/>
                  </a:ext>
                </a:extLst>
              </a:tr>
            </a:tbl>
          </a:graphicData>
        </a:graphic>
      </p:graphicFrame>
    </p:spTree>
    <p:extLst>
      <p:ext uri="{BB962C8B-B14F-4D97-AF65-F5344CB8AC3E}">
        <p14:creationId xmlns:p14="http://schemas.microsoft.com/office/powerpoint/2010/main" val="4276379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Pivot Tables</a:t>
            </a:r>
            <a:endParaRPr lang="bg-BG" dirty="0"/>
          </a:p>
        </p:txBody>
      </p:sp>
      <p:pic>
        <p:nvPicPr>
          <p:cNvPr id="1028" name="Picture 4" descr="Ð ÐµÐ·ÑÐ»ÑÐ°Ñ Ñ Ð¸Ð·Ð¾Ð±ÑÐ°Ð¶ÐµÐ½Ð¸Ðµ Ð·Ð° pivot table png">
            <a:extLst>
              <a:ext uri="{FF2B5EF4-FFF2-40B4-BE49-F238E27FC236}">
                <a16:creationId xmlns:a16="http://schemas.microsoft.com/office/drawing/2014/main" id="{83B2DFDF-29E5-476D-9FDC-F2C3C4C0C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958" y="1504361"/>
            <a:ext cx="2342083" cy="234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76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pPr>
              <a:buClr>
                <a:schemeClr val="tx1"/>
              </a:buClr>
            </a:pPr>
            <a:r>
              <a:rPr lang="en-US" b="1" dirty="0">
                <a:solidFill>
                  <a:schemeClr val="bg1"/>
                </a:solidFill>
              </a:rPr>
              <a:t>Summarizes data </a:t>
            </a:r>
            <a:r>
              <a:rPr lang="en-US" dirty="0"/>
              <a:t>from another table</a:t>
            </a:r>
          </a:p>
          <a:p>
            <a:r>
              <a:rPr lang="en-US" dirty="0"/>
              <a:t>Applies an </a:t>
            </a:r>
            <a:r>
              <a:rPr lang="en-US" b="1" dirty="0">
                <a:solidFill>
                  <a:schemeClr val="bg1"/>
                </a:solidFill>
              </a:rPr>
              <a:t>aggregate operation </a:t>
            </a:r>
          </a:p>
          <a:p>
            <a:pPr lvl="1"/>
            <a:r>
              <a:rPr lang="en-US" dirty="0"/>
              <a:t>Sorting, averaging, summing, etc.</a:t>
            </a:r>
          </a:p>
          <a:p>
            <a:r>
              <a:rPr lang="en-US" dirty="0"/>
              <a:t>Typically includes </a:t>
            </a:r>
            <a:r>
              <a:rPr lang="en-US" b="1" dirty="0">
                <a:solidFill>
                  <a:schemeClr val="bg1"/>
                </a:solidFill>
              </a:rPr>
              <a:t>grouping of the data</a:t>
            </a:r>
            <a:endParaRPr lang="bg-BG" dirty="0"/>
          </a:p>
        </p:txBody>
      </p:sp>
      <p:sp>
        <p:nvSpPr>
          <p:cNvPr id="4" name="Title 3"/>
          <p:cNvSpPr>
            <a:spLocks noGrp="1"/>
          </p:cNvSpPr>
          <p:nvPr>
            <p:ph type="title"/>
          </p:nvPr>
        </p:nvSpPr>
        <p:spPr/>
        <p:txBody>
          <a:bodyPr/>
          <a:lstStyle/>
          <a:p>
            <a:r>
              <a:rPr lang="en-US" dirty="0"/>
              <a:t>Pivot Tables</a:t>
            </a:r>
            <a:endParaRPr lang="bg-BG"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343400"/>
            <a:ext cx="5148328" cy="16231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215" y="4343400"/>
            <a:ext cx="4899197" cy="1623168"/>
          </a:xfrm>
          <a:prstGeom prst="rect">
            <a:avLst/>
          </a:prstGeom>
        </p:spPr>
      </p:pic>
      <p:sp>
        <p:nvSpPr>
          <p:cNvPr id="7" name="Right Arrow 6"/>
          <p:cNvSpPr/>
          <p:nvPr/>
        </p:nvSpPr>
        <p:spPr>
          <a:xfrm>
            <a:off x="5880753" y="4838152"/>
            <a:ext cx="728594" cy="6161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Tree>
    <p:extLst>
      <p:ext uri="{BB962C8B-B14F-4D97-AF65-F5344CB8AC3E}">
        <p14:creationId xmlns:p14="http://schemas.microsoft.com/office/powerpoint/2010/main" val="27840804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175029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normAutofit lnSpcReduction="10000"/>
          </a:bodyPr>
          <a:lstStyle/>
          <a:p>
            <a:pPr>
              <a:buClr>
                <a:schemeClr val="tx1"/>
              </a:buClr>
            </a:pPr>
            <a:r>
              <a:rPr lang="en-US" dirty="0"/>
              <a:t>You can use the </a:t>
            </a:r>
            <a:r>
              <a:rPr lang="en-US" dirty="0">
                <a:solidFill>
                  <a:schemeClr val="bg1"/>
                </a:solidFill>
              </a:rPr>
              <a:t>PIVOT</a:t>
            </a:r>
            <a:r>
              <a:rPr lang="en-US" dirty="0"/>
              <a:t> and </a:t>
            </a:r>
            <a:r>
              <a:rPr lang="en-US" dirty="0">
                <a:solidFill>
                  <a:schemeClr val="bg1"/>
                </a:solidFill>
              </a:rPr>
              <a:t>UNPIVOT</a:t>
            </a:r>
            <a:r>
              <a:rPr lang="en-US" dirty="0"/>
              <a:t> relational operators to </a:t>
            </a:r>
            <a:r>
              <a:rPr lang="en-US" dirty="0" smtClean="0"/>
              <a:t/>
            </a:r>
            <a:br>
              <a:rPr lang="en-US" dirty="0" smtClean="0"/>
            </a:br>
            <a:r>
              <a:rPr lang="en-US" dirty="0" smtClean="0"/>
              <a:t>change </a:t>
            </a:r>
            <a:r>
              <a:rPr lang="en-US" dirty="0"/>
              <a:t>a table-valued expression into another </a:t>
            </a:r>
            <a:r>
              <a:rPr lang="en-US" dirty="0" smtClean="0"/>
              <a:t>table</a:t>
            </a:r>
          </a:p>
          <a:p>
            <a:pPr>
              <a:buClr>
                <a:schemeClr val="tx1"/>
              </a:buClr>
            </a:pPr>
            <a:r>
              <a:rPr lang="en-US" dirty="0">
                <a:solidFill>
                  <a:schemeClr val="bg1"/>
                </a:solidFill>
              </a:rPr>
              <a:t>PIVOT</a:t>
            </a:r>
            <a:r>
              <a:rPr lang="en-US" dirty="0"/>
              <a:t> rotates a table-valued expression by turning the unique </a:t>
            </a:r>
            <a:r>
              <a:rPr lang="en-US" dirty="0" smtClean="0"/>
              <a:t/>
            </a:r>
            <a:br>
              <a:rPr lang="en-US" dirty="0" smtClean="0"/>
            </a:br>
            <a:r>
              <a:rPr lang="en-US" dirty="0" smtClean="0"/>
              <a:t>values </a:t>
            </a:r>
            <a:r>
              <a:rPr lang="en-US" dirty="0"/>
              <a:t>from one column in the expression into multiple </a:t>
            </a:r>
            <a:r>
              <a:rPr lang="en-US" dirty="0" smtClean="0"/>
              <a:t/>
            </a:r>
            <a:br>
              <a:rPr lang="en-US" dirty="0" smtClean="0"/>
            </a:br>
            <a:r>
              <a:rPr lang="en-US" dirty="0" smtClean="0"/>
              <a:t>columns </a:t>
            </a:r>
            <a:r>
              <a:rPr lang="en-US" dirty="0"/>
              <a:t>in the output, and performs aggregations where they are required on any remaining column values that are wanted </a:t>
            </a:r>
            <a:r>
              <a:rPr lang="en-US" dirty="0" smtClean="0"/>
              <a:t/>
            </a:r>
            <a:br>
              <a:rPr lang="en-US" dirty="0" smtClean="0"/>
            </a:br>
            <a:r>
              <a:rPr lang="en-US" dirty="0" smtClean="0"/>
              <a:t>in </a:t>
            </a:r>
            <a:r>
              <a:rPr lang="en-US" dirty="0"/>
              <a:t>the final </a:t>
            </a:r>
            <a:r>
              <a:rPr lang="en-US" dirty="0" smtClean="0"/>
              <a:t>output</a:t>
            </a:r>
          </a:p>
          <a:p>
            <a:pPr>
              <a:buClr>
                <a:schemeClr val="tx1"/>
              </a:buClr>
            </a:pPr>
            <a:r>
              <a:rPr lang="en-US" dirty="0">
                <a:solidFill>
                  <a:schemeClr val="bg1"/>
                </a:solidFill>
              </a:rPr>
              <a:t>UNPIVOT</a:t>
            </a:r>
            <a:r>
              <a:rPr lang="en-US" dirty="0"/>
              <a:t> performs the opposite operation to </a:t>
            </a:r>
            <a:r>
              <a:rPr lang="en-US" dirty="0">
                <a:solidFill>
                  <a:schemeClr val="bg1"/>
                </a:solidFill>
              </a:rPr>
              <a:t>PIVOT</a:t>
            </a:r>
            <a:r>
              <a:rPr lang="en-US" dirty="0"/>
              <a:t> by rotating columns of a table-valued expression into column values</a:t>
            </a:r>
          </a:p>
        </p:txBody>
      </p:sp>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30</a:t>
            </a:fld>
            <a:endParaRPr lang="en-US" dirty="0"/>
          </a:p>
        </p:txBody>
      </p:sp>
    </p:spTree>
    <p:extLst>
      <p:ext uri="{BB962C8B-B14F-4D97-AF65-F5344CB8AC3E}">
        <p14:creationId xmlns:p14="http://schemas.microsoft.com/office/powerpoint/2010/main" val="11132033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31</a:t>
            </a:fld>
            <a:endParaRPr lang="en-US" dirty="0"/>
          </a:p>
        </p:txBody>
      </p:sp>
      <p:sp>
        <p:nvSpPr>
          <p:cNvPr id="6" name="Rectangle 5"/>
          <p:cNvSpPr>
            <a:spLocks noChangeArrowheads="1"/>
          </p:cNvSpPr>
          <p:nvPr/>
        </p:nvSpPr>
        <p:spPr bwMode="auto">
          <a:xfrm>
            <a:off x="773545" y="1267693"/>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SELECT </a:t>
            </a:r>
            <a:r>
              <a:rPr lang="en-US" sz="3200" b="1" dirty="0" err="1">
                <a:latin typeface="Consolas" pitchFamily="49" charset="0"/>
                <a:cs typeface="Consolas" pitchFamily="49" charset="0"/>
              </a:rPr>
              <a:t>DaysToManufacture</a:t>
            </a: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err="1">
                <a:latin typeface="Consolas" pitchFamily="49" charset="0"/>
                <a:cs typeface="Consolas" pitchFamily="49" charset="0"/>
              </a:rPr>
              <a:t>StandardCost</a:t>
            </a:r>
            <a:r>
              <a:rPr lang="en-US" sz="3200" b="1" dirty="0">
                <a:latin typeface="Consolas" pitchFamily="49" charset="0"/>
                <a:cs typeface="Consolas" pitchFamily="49" charset="0"/>
              </a:rPr>
              <a:t>) </a:t>
            </a:r>
            <a:r>
              <a:rPr lang="en-US" sz="3200" b="1" dirty="0" smtClean="0">
                <a:latin typeface="Consolas" pitchFamily="49" charset="0"/>
                <a:cs typeface="Consolas" pitchFamily="49" charset="0"/>
              </a:rPr>
              <a:t>AS</a:t>
            </a:r>
            <a:br>
              <a:rPr lang="en-US" sz="3200" b="1" dirty="0" smtClean="0">
                <a:latin typeface="Consolas" pitchFamily="49" charset="0"/>
                <a:cs typeface="Consolas" pitchFamily="49" charset="0"/>
              </a:rPr>
            </a:br>
            <a:r>
              <a:rPr lang="en-US" sz="3200" b="1" dirty="0" smtClean="0">
                <a:latin typeface="Consolas" pitchFamily="49" charset="0"/>
                <a:cs typeface="Consolas" pitchFamily="49" charset="0"/>
              </a:rPr>
              <a:t>  </a:t>
            </a:r>
            <a:r>
              <a:rPr lang="en-US" sz="3200" b="1" dirty="0" err="1" smtClean="0">
                <a:latin typeface="Consolas" pitchFamily="49" charset="0"/>
                <a:cs typeface="Consolas" pitchFamily="49" charset="0"/>
              </a:rPr>
              <a:t>AverageCost</a:t>
            </a:r>
            <a:r>
              <a:rPr lang="en-US" sz="3200" b="1" dirty="0" smtClean="0">
                <a:latin typeface="Consolas" pitchFamily="49" charset="0"/>
                <a:cs typeface="Consolas" pitchFamily="49" charset="0"/>
              </a:rPr>
              <a:t>   </a:t>
            </a:r>
            <a:endParaRPr lang="en-US" sz="3200" b="1" dirty="0">
              <a:latin typeface="Consolas" pitchFamily="49" charset="0"/>
              <a:cs typeface="Consolas" pitchFamily="49" charset="0"/>
            </a:endParaRPr>
          </a:p>
          <a:p>
            <a:pPr>
              <a:lnSpc>
                <a:spcPct val="105000"/>
              </a:lnSpc>
            </a:pPr>
            <a:r>
              <a:rPr lang="en-US" sz="3200" b="1" dirty="0">
                <a:latin typeface="Consolas" pitchFamily="49" charset="0"/>
                <a:cs typeface="Consolas" pitchFamily="49" charset="0"/>
              </a:rPr>
              <a:t>FROM </a:t>
            </a:r>
            <a:r>
              <a:rPr lang="en-US" sz="3200" b="1" dirty="0" err="1">
                <a:latin typeface="Consolas" pitchFamily="49" charset="0"/>
                <a:cs typeface="Consolas" pitchFamily="49" charset="0"/>
              </a:rPr>
              <a:t>Production.Product</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GROUP BY </a:t>
            </a:r>
            <a:r>
              <a:rPr lang="en-US" sz="3200" b="1" dirty="0" err="1">
                <a:latin typeface="Consolas" pitchFamily="49" charset="0"/>
                <a:cs typeface="Consolas" pitchFamily="49" charset="0"/>
              </a:rPr>
              <a:t>DaysToManufacture</a:t>
            </a:r>
            <a:r>
              <a:rPr lang="en-US" sz="3200" b="1" dirty="0">
                <a:latin typeface="Consolas" pitchFamily="49" charset="0"/>
                <a:cs typeface="Consolas" pitchFamily="49" charset="0"/>
              </a:rPr>
              <a:t>;</a:t>
            </a:r>
            <a:endParaRPr lang="en-US" sz="3200" b="1" noProof="1">
              <a:latin typeface="Consolas" pitchFamily="49" charset="0"/>
              <a:cs typeface="Consolas" pitchFamily="49" charset="0"/>
            </a:endParaRPr>
          </a:p>
        </p:txBody>
      </p:sp>
      <p:sp>
        <p:nvSpPr>
          <p:cNvPr id="7" name="Rectangle 6"/>
          <p:cNvSpPr>
            <a:spLocks noChangeArrowheads="1"/>
          </p:cNvSpPr>
          <p:nvPr/>
        </p:nvSpPr>
        <p:spPr bwMode="auto">
          <a:xfrm>
            <a:off x="773545" y="4283898"/>
            <a:ext cx="10556818" cy="240136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err="1">
                <a:latin typeface="Consolas" pitchFamily="49" charset="0"/>
                <a:cs typeface="Consolas" pitchFamily="49" charset="0"/>
              </a:rPr>
              <a:t>DaysToManufacture</a:t>
            </a:r>
            <a:r>
              <a:rPr lang="en-US" sz="2400" b="1" dirty="0">
                <a:latin typeface="Consolas" pitchFamily="49" charset="0"/>
                <a:cs typeface="Consolas" pitchFamily="49" charset="0"/>
              </a:rPr>
              <a:t> </a:t>
            </a:r>
            <a:r>
              <a:rPr lang="en-US" sz="2400" b="1" dirty="0" err="1">
                <a:latin typeface="Consolas" pitchFamily="49" charset="0"/>
                <a:cs typeface="Consolas" pitchFamily="49" charset="0"/>
              </a:rPr>
              <a:t>AverageCost</a:t>
            </a:r>
            <a:endParaRPr lang="en-US" sz="2400" b="1" dirty="0">
              <a:latin typeface="Consolas" pitchFamily="49" charset="0"/>
              <a:cs typeface="Consolas" pitchFamily="49" charset="0"/>
            </a:endParaRPr>
          </a:p>
          <a:p>
            <a:pPr>
              <a:lnSpc>
                <a:spcPct val="105000"/>
              </a:lnSpc>
            </a:pPr>
            <a:r>
              <a:rPr lang="en-US" sz="2400" b="1" dirty="0">
                <a:latin typeface="Consolas" pitchFamily="49" charset="0"/>
                <a:cs typeface="Consolas" pitchFamily="49" charset="0"/>
              </a:rPr>
              <a:t>----------------- -----------</a:t>
            </a:r>
          </a:p>
          <a:p>
            <a:pPr>
              <a:lnSpc>
                <a:spcPct val="105000"/>
              </a:lnSpc>
            </a:pPr>
            <a:r>
              <a:rPr lang="en-US" sz="2400" b="1" dirty="0">
                <a:latin typeface="Consolas" pitchFamily="49" charset="0"/>
                <a:cs typeface="Consolas" pitchFamily="49" charset="0"/>
              </a:rPr>
              <a:t>0                 5.0885</a:t>
            </a:r>
          </a:p>
          <a:p>
            <a:pPr>
              <a:lnSpc>
                <a:spcPct val="105000"/>
              </a:lnSpc>
            </a:pPr>
            <a:r>
              <a:rPr lang="en-US" sz="2400" b="1" dirty="0">
                <a:latin typeface="Consolas" pitchFamily="49" charset="0"/>
                <a:cs typeface="Consolas" pitchFamily="49" charset="0"/>
              </a:rPr>
              <a:t>1                 223.88</a:t>
            </a:r>
          </a:p>
          <a:p>
            <a:pPr>
              <a:lnSpc>
                <a:spcPct val="105000"/>
              </a:lnSpc>
            </a:pPr>
            <a:r>
              <a:rPr lang="en-US" sz="2400" b="1" dirty="0">
                <a:latin typeface="Consolas" pitchFamily="49" charset="0"/>
                <a:cs typeface="Consolas" pitchFamily="49" charset="0"/>
              </a:rPr>
              <a:t>2                 359.1082</a:t>
            </a:r>
          </a:p>
          <a:p>
            <a:pPr>
              <a:lnSpc>
                <a:spcPct val="105000"/>
              </a:lnSpc>
            </a:pPr>
            <a:r>
              <a:rPr lang="en-US" sz="2400" b="1" dirty="0">
                <a:latin typeface="Consolas" pitchFamily="49" charset="0"/>
                <a:cs typeface="Consolas" pitchFamily="49" charset="0"/>
              </a:rPr>
              <a:t>4                 949.4105</a:t>
            </a:r>
            <a:endParaRPr lang="en-US" sz="2400" b="1" noProof="1">
              <a:latin typeface="Consolas" pitchFamily="49" charset="0"/>
              <a:cs typeface="Consolas" pitchFamily="49" charset="0"/>
            </a:endParaRPr>
          </a:p>
        </p:txBody>
      </p:sp>
      <p:sp>
        <p:nvSpPr>
          <p:cNvPr id="8" name="Right Arrow 15"/>
          <p:cNvSpPr/>
          <p:nvPr/>
        </p:nvSpPr>
        <p:spPr>
          <a:xfrm rot="5400000">
            <a:off x="5800710" y="3661823"/>
            <a:ext cx="619531" cy="46330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82681762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Pivot Tables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32</a:t>
            </a:fld>
            <a:endParaRPr lang="en-US" dirty="0"/>
          </a:p>
        </p:txBody>
      </p:sp>
      <p:sp>
        <p:nvSpPr>
          <p:cNvPr id="6" name="Rectangle 5"/>
          <p:cNvSpPr>
            <a:spLocks noChangeArrowheads="1"/>
          </p:cNvSpPr>
          <p:nvPr/>
        </p:nvSpPr>
        <p:spPr bwMode="auto">
          <a:xfrm>
            <a:off x="773545" y="1392859"/>
            <a:ext cx="10556818" cy="330917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000" b="1" dirty="0">
                <a:latin typeface="Consolas" pitchFamily="49" charset="0"/>
                <a:cs typeface="Consolas" pitchFamily="49" charset="0"/>
              </a:rPr>
              <a:t>SELECT </a:t>
            </a:r>
            <a:r>
              <a:rPr lang="en-US" sz="2000" b="1" dirty="0">
                <a:solidFill>
                  <a:schemeClr val="bg1"/>
                </a:solidFill>
                <a:latin typeface="Consolas" pitchFamily="49" charset="0"/>
                <a:cs typeface="Consolas" pitchFamily="49" charset="0"/>
              </a:rPr>
              <a:t>'</a:t>
            </a:r>
            <a:r>
              <a:rPr lang="en-US" sz="2000" b="1" dirty="0" err="1">
                <a:solidFill>
                  <a:schemeClr val="bg1"/>
                </a:solidFill>
                <a:latin typeface="Consolas" pitchFamily="49" charset="0"/>
                <a:cs typeface="Consolas" pitchFamily="49" charset="0"/>
              </a:rPr>
              <a:t>AverageCost</a:t>
            </a:r>
            <a:r>
              <a:rPr lang="en-US" sz="2000" b="1" dirty="0">
                <a:solidFill>
                  <a:schemeClr val="bg1"/>
                </a:solidFill>
                <a:latin typeface="Consolas" pitchFamily="49" charset="0"/>
                <a:cs typeface="Consolas" pitchFamily="49" charset="0"/>
              </a:rPr>
              <a:t>'</a:t>
            </a:r>
            <a:r>
              <a:rPr lang="en-US" sz="2000" b="1" dirty="0">
                <a:latin typeface="Consolas" pitchFamily="49" charset="0"/>
                <a:cs typeface="Consolas" pitchFamily="49" charset="0"/>
              </a:rPr>
              <a:t> AS </a:t>
            </a:r>
            <a:r>
              <a:rPr lang="en-US" sz="2000" b="1" dirty="0" err="1">
                <a:latin typeface="Consolas" pitchFamily="49" charset="0"/>
                <a:cs typeface="Consolas" pitchFamily="49" charset="0"/>
              </a:rPr>
              <a:t>Cost_Sorted_By_Production_Days</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[0], [1], [2], [3], [4]  </a:t>
            </a:r>
          </a:p>
          <a:p>
            <a:pPr>
              <a:lnSpc>
                <a:spcPct val="105000"/>
              </a:lnSpc>
            </a:pPr>
            <a:r>
              <a:rPr lang="en-US" sz="2000" b="1" dirty="0">
                <a:latin typeface="Consolas" pitchFamily="49" charset="0"/>
                <a:cs typeface="Consolas" pitchFamily="49" charset="0"/>
              </a:rPr>
              <a:t>FROM  </a:t>
            </a:r>
          </a:p>
          <a:p>
            <a:pPr>
              <a:lnSpc>
                <a:spcPct val="105000"/>
              </a:lnSpc>
            </a:pPr>
            <a:r>
              <a:rPr lang="en-US" sz="2000" b="1" dirty="0">
                <a:latin typeface="Consolas" pitchFamily="49" charset="0"/>
                <a:cs typeface="Consolas" pitchFamily="49" charset="0"/>
              </a:rPr>
              <a:t>(SELECT </a:t>
            </a:r>
            <a:r>
              <a:rPr lang="en-US" sz="2000" b="1" dirty="0" err="1">
                <a:latin typeface="Consolas" pitchFamily="49" charset="0"/>
                <a:cs typeface="Consolas" pitchFamily="49" charset="0"/>
              </a:rPr>
              <a:t>DaysToManufacture</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StandardCost</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    FROM </a:t>
            </a:r>
            <a:r>
              <a:rPr lang="en-US" sz="2000" b="1" dirty="0" err="1">
                <a:latin typeface="Consolas" pitchFamily="49" charset="0"/>
                <a:cs typeface="Consolas" pitchFamily="49" charset="0"/>
              </a:rPr>
              <a:t>Production.Product</a:t>
            </a:r>
            <a:r>
              <a:rPr lang="en-US" sz="2000" b="1" dirty="0">
                <a:latin typeface="Consolas" pitchFamily="49" charset="0"/>
                <a:cs typeface="Consolas" pitchFamily="49" charset="0"/>
              </a:rPr>
              <a:t>) AS </a:t>
            </a:r>
            <a:r>
              <a:rPr lang="en-US" sz="2000" b="1" dirty="0" err="1">
                <a:latin typeface="Consolas" pitchFamily="49" charset="0"/>
                <a:cs typeface="Consolas" pitchFamily="49" charset="0"/>
              </a:rPr>
              <a:t>SourceTable</a:t>
            </a:r>
            <a:r>
              <a:rPr lang="en-US" sz="2000" b="1" dirty="0">
                <a:latin typeface="Consolas" pitchFamily="49" charset="0"/>
                <a:cs typeface="Consolas" pitchFamily="49" charset="0"/>
              </a:rPr>
              <a:t>  </a:t>
            </a:r>
          </a:p>
          <a:p>
            <a:pPr>
              <a:lnSpc>
                <a:spcPct val="105000"/>
              </a:lnSpc>
            </a:pPr>
            <a:r>
              <a:rPr lang="en-US" sz="2000" b="1" dirty="0">
                <a:latin typeface="Consolas" pitchFamily="49" charset="0"/>
                <a:cs typeface="Consolas" pitchFamily="49" charset="0"/>
              </a:rPr>
              <a:t>PIVOT  </a:t>
            </a:r>
          </a:p>
          <a:p>
            <a:pPr>
              <a:lnSpc>
                <a:spcPct val="105000"/>
              </a:lnSpc>
            </a:pPr>
            <a:r>
              <a:rPr lang="en-US" sz="2000" b="1" dirty="0">
                <a:latin typeface="Consolas" pitchFamily="49" charset="0"/>
                <a:cs typeface="Consolas" pitchFamily="49" charset="0"/>
              </a:rPr>
              <a:t>(  </a:t>
            </a:r>
          </a:p>
          <a:p>
            <a:pPr>
              <a:lnSpc>
                <a:spcPct val="105000"/>
              </a:lnSpc>
            </a:pPr>
            <a:r>
              <a:rPr lang="en-US" sz="2000" b="1" dirty="0" smtClean="0">
                <a:latin typeface="Consolas" pitchFamily="49" charset="0"/>
                <a:cs typeface="Consolas" pitchFamily="49" charset="0"/>
              </a:rPr>
              <a:t>   AVG(</a:t>
            </a:r>
            <a:r>
              <a:rPr lang="en-US" sz="2000" b="1" dirty="0" err="1" smtClean="0">
                <a:latin typeface="Consolas" pitchFamily="49" charset="0"/>
                <a:cs typeface="Consolas" pitchFamily="49" charset="0"/>
              </a:rPr>
              <a:t>StandardCost</a:t>
            </a:r>
            <a:r>
              <a:rPr lang="en-US" sz="2000" b="1" dirty="0">
                <a:latin typeface="Consolas" pitchFamily="49" charset="0"/>
                <a:cs typeface="Consolas" pitchFamily="49" charset="0"/>
              </a:rPr>
              <a:t>)  </a:t>
            </a:r>
          </a:p>
          <a:p>
            <a:pPr>
              <a:lnSpc>
                <a:spcPct val="105000"/>
              </a:lnSpc>
            </a:pPr>
            <a:r>
              <a:rPr lang="en-US" sz="2000" b="1" dirty="0" smtClean="0">
                <a:latin typeface="Consolas" pitchFamily="49" charset="0"/>
                <a:cs typeface="Consolas" pitchFamily="49" charset="0"/>
              </a:rPr>
              <a:t>   FOR </a:t>
            </a:r>
            <a:r>
              <a:rPr lang="en-US" sz="2000" b="1" dirty="0" err="1">
                <a:latin typeface="Consolas" pitchFamily="49" charset="0"/>
                <a:cs typeface="Consolas" pitchFamily="49" charset="0"/>
              </a:rPr>
              <a:t>DaysToManufacture</a:t>
            </a:r>
            <a:r>
              <a:rPr lang="en-US" sz="2000" b="1" dirty="0">
                <a:latin typeface="Consolas" pitchFamily="49" charset="0"/>
                <a:cs typeface="Consolas" pitchFamily="49" charset="0"/>
              </a:rPr>
              <a:t> IN ([0], [1], [2], [3], [4])  </a:t>
            </a:r>
          </a:p>
          <a:p>
            <a:pPr>
              <a:lnSpc>
                <a:spcPct val="105000"/>
              </a:lnSpc>
            </a:pPr>
            <a:r>
              <a:rPr lang="en-US" sz="2000" b="1" dirty="0">
                <a:latin typeface="Consolas" pitchFamily="49" charset="0"/>
                <a:cs typeface="Consolas" pitchFamily="49" charset="0"/>
              </a:rPr>
              <a:t>) AS PivotTable;</a:t>
            </a:r>
            <a:endParaRPr lang="en-US" sz="2000" b="1" noProof="1">
              <a:latin typeface="Consolas" pitchFamily="49" charset="0"/>
              <a:cs typeface="Consolas" pitchFamily="49" charset="0"/>
            </a:endParaRPr>
          </a:p>
        </p:txBody>
      </p:sp>
      <p:sp>
        <p:nvSpPr>
          <p:cNvPr id="7" name="Rectangle 6"/>
          <p:cNvSpPr>
            <a:spLocks noChangeArrowheads="1"/>
          </p:cNvSpPr>
          <p:nvPr/>
        </p:nvSpPr>
        <p:spPr bwMode="auto">
          <a:xfrm>
            <a:off x="773545" y="5672677"/>
            <a:ext cx="10556818" cy="86793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1600" b="1" noProof="1">
                <a:latin typeface="Consolas" pitchFamily="49" charset="0"/>
                <a:cs typeface="Consolas" pitchFamily="49" charset="0"/>
              </a:rPr>
              <a:t>Cost_Sorted_By_Production_Days 0           1           2           3           4         </a:t>
            </a:r>
          </a:p>
          <a:p>
            <a:pPr>
              <a:lnSpc>
                <a:spcPct val="105000"/>
              </a:lnSpc>
            </a:pPr>
            <a:r>
              <a:rPr lang="en-US" sz="1600" b="1" noProof="1">
                <a:latin typeface="Consolas" pitchFamily="49" charset="0"/>
                <a:cs typeface="Consolas" pitchFamily="49" charset="0"/>
              </a:rPr>
              <a:t>------------------------------ ----------- ----------- ----------- ----------- -----------</a:t>
            </a:r>
          </a:p>
          <a:p>
            <a:pPr>
              <a:lnSpc>
                <a:spcPct val="105000"/>
              </a:lnSpc>
            </a:pPr>
            <a:r>
              <a:rPr lang="en-US" sz="1600" b="1" noProof="1">
                <a:latin typeface="Consolas" pitchFamily="49" charset="0"/>
                <a:cs typeface="Consolas" pitchFamily="49" charset="0"/>
              </a:rPr>
              <a:t>AverageCost                    5.0885      223.88      359.1082    NULL        949.4105</a:t>
            </a:r>
          </a:p>
        </p:txBody>
      </p:sp>
      <p:sp>
        <p:nvSpPr>
          <p:cNvPr id="8" name="Right Arrow 15"/>
          <p:cNvSpPr/>
          <p:nvPr/>
        </p:nvSpPr>
        <p:spPr>
          <a:xfrm rot="5400000">
            <a:off x="5671401" y="4905312"/>
            <a:ext cx="619531" cy="46330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84857851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524315"/>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r>
              <a:rPr lang="en-US" sz="3200" dirty="0">
                <a:solidFill>
                  <a:schemeClr val="bg2"/>
                </a:solidFill>
              </a:rPr>
              <a:t>Pivot Tables</a:t>
            </a: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Tree>
    <p:extLst>
      <p:ext uri="{BB962C8B-B14F-4D97-AF65-F5344CB8AC3E}">
        <p14:creationId xmlns:p14="http://schemas.microsoft.com/office/powerpoint/2010/main" val="993129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5003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105302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20023800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37</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0830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947237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a:t>Grouping</a:t>
            </a:r>
            <a:endParaRPr lang="en-US" dirty="0"/>
          </a:p>
        </p:txBody>
      </p:sp>
      <p:sp>
        <p:nvSpPr>
          <p:cNvPr id="8" name="Text Placeholder 7"/>
          <p:cNvSpPr>
            <a:spLocks noGrp="1"/>
          </p:cNvSpPr>
          <p:nvPr>
            <p:ph type="body" sz="quarter" idx="11"/>
          </p:nvPr>
        </p:nvSpPr>
        <p:spPr>
          <a:xfrm>
            <a:off x="615109" y="5940381"/>
            <a:ext cx="10961783" cy="499819"/>
          </a:xfrm>
        </p:spPr>
        <p:txBody>
          <a:bodyPr/>
          <a:lstStyle/>
          <a:p>
            <a:r>
              <a:rPr lang="en-US" dirty="0"/>
              <a:t>Consolidating data based on criteria</a:t>
            </a:r>
          </a:p>
          <a:p>
            <a:endParaRPr lang="bg-BG" dirty="0"/>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28215610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p:txBody>
          <a:bodyPr/>
          <a:lstStyle/>
          <a:p>
            <a:pPr>
              <a:buClr>
                <a:schemeClr val="tx1"/>
              </a:buClr>
            </a:pPr>
            <a:r>
              <a:rPr lang="en-US" b="1" dirty="0">
                <a:solidFill>
                  <a:schemeClr val="bg1"/>
                </a:solidFill>
              </a:rPr>
              <a:t>Grouping </a:t>
            </a:r>
            <a:r>
              <a:rPr lang="en-US" dirty="0"/>
              <a:t>allows receiving data into separate groups </a:t>
            </a:r>
            <a:br>
              <a:rPr lang="en-US" dirty="0"/>
            </a:br>
            <a:r>
              <a:rPr lang="en-US" dirty="0"/>
              <a:t>based on a common property</a:t>
            </a:r>
          </a:p>
        </p:txBody>
      </p:sp>
      <p:sp>
        <p:nvSpPr>
          <p:cNvPr id="465922" name="Rectangle 2"/>
          <p:cNvSpPr>
            <a:spLocks noGrp="1" noChangeArrowheads="1"/>
          </p:cNvSpPr>
          <p:nvPr>
            <p:ph type="title"/>
          </p:nvPr>
        </p:nvSpPr>
        <p:spPr/>
        <p:txBody>
          <a:bodyPr/>
          <a:lstStyle/>
          <a:p>
            <a:r>
              <a:rPr lang="en-US" dirty="0"/>
              <a:t>Grouping</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5</a:t>
            </a:fld>
            <a:endParaRPr lang="en-US" dirty="0"/>
          </a:p>
        </p:txBody>
      </p:sp>
      <p:sp>
        <p:nvSpPr>
          <p:cNvPr id="49" name="Rectangle 48"/>
          <p:cNvSpPr/>
          <p:nvPr/>
        </p:nvSpPr>
        <p:spPr>
          <a:xfrm>
            <a:off x="5270031" y="3046543"/>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270031" y="4175256"/>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270031" y="5856419"/>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nvPr>
        </p:nvGraphicFramePr>
        <p:xfrm>
          <a:off x="3487268" y="2450516"/>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487268" y="3039393"/>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487268" y="4168109"/>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592068" y="3039393"/>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592068" y="4168109"/>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272868" y="3039393"/>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272868" y="3603751"/>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272868" y="4168109"/>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272868" y="4732467"/>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272868" y="5296825"/>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487268" y="5861183"/>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487268" y="3603751"/>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487268" y="4732467"/>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487268" y="5296825"/>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1627244" y="3615589"/>
            <a:ext cx="1825306" cy="548478"/>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007951" y="1913751"/>
            <a:ext cx="2971800" cy="54847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012948" y="3551533"/>
            <a:ext cx="1993073" cy="1037531"/>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spTree>
    <p:extLst>
      <p:ext uri="{BB962C8B-B14F-4D97-AF65-F5344CB8AC3E}">
        <p14:creationId xmlns:p14="http://schemas.microsoft.com/office/powerpoint/2010/main" val="9873667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6</a:t>
            </a:fld>
            <a:endParaRPr lang="en-US"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27557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sp>
        <p:nvSpPr>
          <p:cNvPr id="6" name="Slide Number Placeholder 1"/>
          <p:cNvSpPr>
            <a:spLocks noGrp="1"/>
          </p:cNvSpPr>
          <p:nvPr>
            <p:ph type="sldNum" sz="quarter" idx="13"/>
          </p:nvPr>
        </p:nvSpPr>
        <p:spPr/>
        <p:txBody>
          <a:bodyPr/>
          <a:lstStyle/>
          <a:p>
            <a:fld id="{C014DD1E-5D91-48A3-AD6D-45FBA980D106}" type="slidenum">
              <a:rPr lang="en-US" smtClean="0"/>
              <a:pPr/>
              <a:t>7</a:t>
            </a:fld>
            <a:endParaRPr lang="en-US" dirty="0"/>
          </a:p>
        </p:txBody>
      </p:sp>
      <p:graphicFrame>
        <p:nvGraphicFramePr>
          <p:cNvPr id="11" name="Table 2"/>
          <p:cNvGraphicFramePr>
            <a:graphicFrameLocks noGrp="1"/>
          </p:cNvGraphicFramePr>
          <p:nvPr>
            <p:extLst/>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755305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8</a:t>
            </a:fld>
            <a:endParaRPr lang="en-US"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Tree>
    <p:extLst>
      <p:ext uri="{BB962C8B-B14F-4D97-AF65-F5344CB8AC3E}">
        <p14:creationId xmlns:p14="http://schemas.microsoft.com/office/powerpoint/2010/main" val="1121605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a:t>Aggregate Functions</a:t>
            </a:r>
          </a:p>
        </p:txBody>
      </p:sp>
      <p:sp>
        <p:nvSpPr>
          <p:cNvPr id="10" name="Text Placeholder 9"/>
          <p:cNvSpPr>
            <a:spLocks noGrp="1"/>
          </p:cNvSpPr>
          <p:nvPr>
            <p:ph type="body" sz="quarter" idx="11"/>
          </p:nvPr>
        </p:nvSpPr>
        <p:spPr>
          <a:xfrm>
            <a:off x="615109" y="5970884"/>
            <a:ext cx="10961783" cy="499819"/>
          </a:xfrm>
        </p:spPr>
        <p:txBody>
          <a:bodyPr/>
          <a:lstStyle/>
          <a:p>
            <a:r>
              <a:rPr lang="en-US" dirty="0"/>
              <a:t>COUNT, SUM, MAX, MIN, AVG…</a:t>
            </a:r>
          </a:p>
          <a:p>
            <a:endParaRPr lang="bg-BG" dirty="0"/>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Tree>
    <p:extLst>
      <p:ext uri="{BB962C8B-B14F-4D97-AF65-F5344CB8AC3E}">
        <p14:creationId xmlns:p14="http://schemas.microsoft.com/office/powerpoint/2010/main" val="2916908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10720</TotalTime>
  <Words>2090</Words>
  <Application>Microsoft Office PowerPoint</Application>
  <PresentationFormat>Widescreen</PresentationFormat>
  <Paragraphs>614</Paragraphs>
  <Slides>38</Slides>
  <Notes>34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맑은 고딕</vt:lpstr>
      <vt:lpstr>Arial</vt:lpstr>
      <vt:lpstr>Calibri</vt:lpstr>
      <vt:lpstr>Consolas</vt:lpstr>
      <vt:lpstr>Courier New</vt:lpstr>
      <vt:lpstr>Wingdings</vt:lpstr>
      <vt:lpstr>Wingdings 2</vt:lpstr>
      <vt:lpstr>1_SoftUni3_1</vt:lpstr>
      <vt:lpstr>Data Aggregation</vt:lpstr>
      <vt:lpstr>Table of Content</vt:lpstr>
      <vt:lpstr>Questions</vt:lpstr>
      <vt:lpstr>PowerPoint Presentation</vt:lpstr>
      <vt:lpstr>Grouping</vt:lpstr>
      <vt:lpstr>Grouping (2)</vt:lpstr>
      <vt:lpstr>Problem: Departments Total Salaries</vt:lpstr>
      <vt:lpstr>Solution: Departments Total Salaries</vt:lpstr>
      <vt:lpstr>PowerPoint Presentation</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STRING_AGG Example</vt:lpstr>
      <vt:lpstr>PowerPoint Presentation</vt:lpstr>
      <vt:lpstr>Having Clause</vt:lpstr>
      <vt:lpstr>HAVING Clause: Example</vt:lpstr>
      <vt:lpstr>HAVING Syntax</vt:lpstr>
      <vt:lpstr>Logical vs Physical Execution</vt:lpstr>
      <vt:lpstr>PowerPoint Presentation</vt:lpstr>
      <vt:lpstr>Pivot Tables</vt:lpstr>
      <vt:lpstr>Pivot Tables</vt:lpstr>
      <vt:lpstr>Pivot Tables</vt:lpstr>
      <vt:lpstr>Pivot Tables</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OOP Basics Course @ SoftUni – https://softuni.bg/trainings/2084/csharp-oop-basics-october-2018</dc:description>
  <cp:lastModifiedBy>Stoyan</cp:lastModifiedBy>
  <cp:revision>439</cp:revision>
  <dcterms:created xsi:type="dcterms:W3CDTF">2018-05-23T13:08:44Z</dcterms:created>
  <dcterms:modified xsi:type="dcterms:W3CDTF">2019-09-19T08:57:13Z</dcterms:modified>
  <cp:category>db;databases;sql;programming;computer programming;software development</cp:category>
</cp:coreProperties>
</file>