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4"/>
  </p:notesMasterIdLst>
  <p:handoutMasterIdLst>
    <p:handoutMasterId r:id="rId25"/>
  </p:handoutMasterIdLst>
  <p:sldIdLst>
    <p:sldId id="394" r:id="rId3"/>
    <p:sldId id="476" r:id="rId4"/>
    <p:sldId id="508" r:id="rId5"/>
    <p:sldId id="535" r:id="rId6"/>
    <p:sldId id="479" r:id="rId7"/>
    <p:sldId id="551" r:id="rId8"/>
    <p:sldId id="536" r:id="rId9"/>
    <p:sldId id="539" r:id="rId10"/>
    <p:sldId id="483" r:id="rId11"/>
    <p:sldId id="559" r:id="rId12"/>
    <p:sldId id="560" r:id="rId13"/>
    <p:sldId id="415" r:id="rId14"/>
    <p:sldId id="556" r:id="rId15"/>
    <p:sldId id="492" r:id="rId16"/>
    <p:sldId id="555" r:id="rId17"/>
    <p:sldId id="494" r:id="rId18"/>
    <p:sldId id="528" r:id="rId19"/>
    <p:sldId id="557" r:id="rId20"/>
    <p:sldId id="558" r:id="rId21"/>
    <p:sldId id="405" r:id="rId22"/>
    <p:sldId id="400" r:id="rId2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45B3C-8861-4738-869D-3B7DA15AE876}">
          <p14:sldIdLst>
            <p14:sldId id="394"/>
            <p14:sldId id="476"/>
            <p14:sldId id="508"/>
          </p14:sldIdLst>
        </p14:section>
        <p14:section name="Course Objective" id="{9F9759C1-F095-4CA3-819D-800E38407578}">
          <p14:sldIdLst>
            <p14:sldId id="535"/>
            <p14:sldId id="479"/>
            <p14:sldId id="551"/>
            <p14:sldId id="536"/>
            <p14:sldId id="539"/>
          </p14:sldIdLst>
        </p14:section>
        <p14:section name="Team" id="{D358BE77-7272-44D1-BDCE-F47F1E2C64D7}">
          <p14:sldIdLst>
            <p14:sldId id="483"/>
            <p14:sldId id="559"/>
            <p14:sldId id="560"/>
          </p14:sldIdLst>
        </p14:section>
        <p14:section name="Course Organization" id="{2B4D2ED8-F966-4FF9-BC04-EA7C60E10932}">
          <p14:sldIdLst>
            <p14:sldId id="415"/>
            <p14:sldId id="556"/>
            <p14:sldId id="492"/>
            <p14:sldId id="555"/>
            <p14:sldId id="494"/>
          </p14:sldIdLst>
        </p14:section>
        <p14:section name="Conclusion" id="{E47C5259-9EA6-4EC9-BC48-DB727F9AFB1B}">
          <p14:sldIdLst>
            <p14:sldId id="528"/>
            <p14:sldId id="557"/>
            <p14:sldId id="558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595" autoAdjust="0"/>
  </p:normalViewPr>
  <p:slideViewPr>
    <p:cSldViewPr>
      <p:cViewPr varScale="1">
        <p:scale>
          <a:sx n="83" d="100"/>
          <a:sy n="83" d="100"/>
        </p:scale>
        <p:origin x="69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9/16/2019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1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11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6019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0681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5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23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0358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408789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046DE-A9B1-432F-9B4A-FABC06FA6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88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D6A09-06AD-490A-BFEA-2ED29E8BAB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9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00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0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62" r:id="rId17"/>
    <p:sldLayoutId id="2147483698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ylokenov" TargetMode="External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hyperlink" Target="https://www.facebook.com/groups/CSharpDBSeptember2019/" TargetMode="External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databases-basics-ms-sql-serv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4.png"/><Relationship Id="rId26" Type="http://schemas.openxmlformats.org/officeDocument/2006/relationships/image" Target="../media/image67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60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2.png"/><Relationship Id="rId22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71.gif"/><Relationship Id="rId4" Type="http://schemas.openxmlformats.org/officeDocument/2006/relationships/image" Target="../media/image68.jpeg"/><Relationship Id="rId9" Type="http://schemas.openxmlformats.org/officeDocument/2006/relationships/hyperlink" Target="https://www.lukanet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judge.softuni.bg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9715" y="144780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6685" y="336545"/>
            <a:ext cx="10962447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C# Database Fundamentals</a:t>
            </a:r>
            <a:br>
              <a:rPr lang="en-US" dirty="0"/>
            </a:br>
            <a:r>
              <a:rPr lang="en-US" dirty="0"/>
              <a:t>with Microsoft SQL Server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9" name="Picture Placeholder 2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1903412" y="2017910"/>
            <a:ext cx="5410200" cy="349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i3.ytimg.com/vi/1UZ-OX6mtbc/maxresdefault.jpg">
            <a:extLst>
              <a:ext uri="{FF2B5EF4-FFF2-40B4-BE49-F238E27FC236}">
                <a16:creationId xmlns:a16="http://schemas.microsoft.com/office/drawing/2014/main" id="{1C703E7F-EB3C-4DD9-8589-D0754FFA5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"/>
          <a:stretch/>
        </p:blipFill>
        <p:spPr bwMode="auto">
          <a:xfrm>
            <a:off x="7934009" y="1615353"/>
            <a:ext cx="3646163" cy="36461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noProof="1"/>
              <a:t>Various job titles at the same time:</a:t>
            </a:r>
          </a:p>
          <a:p>
            <a:pPr lvl="1"/>
            <a:r>
              <a:rPr lang="en-GB" noProof="1"/>
              <a:t>CTO @ SoftUni Dev Team</a:t>
            </a:r>
          </a:p>
          <a:p>
            <a:pPr lvl="1"/>
            <a:r>
              <a:rPr lang="en-GB" noProof="1"/>
              <a:t>Technical Trainer @ SoftUni</a:t>
            </a:r>
          </a:p>
          <a:p>
            <a:pPr lvl="1"/>
            <a:r>
              <a:rPr lang="en-US" noProof="1"/>
              <a:t>Creator of open-source </a:t>
            </a:r>
            <a:r>
              <a:rPr lang="bg-BG" noProof="1"/>
              <a:t/>
            </a:r>
            <a:br>
              <a:rPr lang="bg-BG" noProof="1"/>
            </a:br>
            <a:r>
              <a:rPr lang="en-US" noProof="1"/>
              <a:t>libraries for ASP.NET</a:t>
            </a:r>
          </a:p>
          <a:p>
            <a:pPr lvl="2"/>
            <a:r>
              <a:rPr lang="en-US" noProof="1"/>
              <a:t>MyTested.AspNetCore.Mvc</a:t>
            </a:r>
          </a:p>
          <a:p>
            <a:pPr lvl="1"/>
            <a:r>
              <a:rPr lang="en-GB" noProof="1"/>
              <a:t>Mathematical competitions champion</a:t>
            </a:r>
          </a:p>
          <a:p>
            <a:r>
              <a:rPr lang="en-GB" noProof="1"/>
              <a:t>Contacts:</a:t>
            </a:r>
          </a:p>
          <a:p>
            <a:pPr lvl="1"/>
            <a:r>
              <a:rPr lang="en-GB" noProof="1">
                <a:hlinkClick r:id="rId3"/>
              </a:rPr>
              <a:t>https://github.com/ivaylokenov</a:t>
            </a:r>
          </a:p>
          <a:p>
            <a:pPr lvl="1"/>
            <a:r>
              <a:rPr lang="en-GB" noProof="1">
                <a:hlinkClick r:id="rId3"/>
              </a:rPr>
              <a:t>https://linkedin.com/in/kenov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Ivaylo Kenov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7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Top Student @ </a:t>
            </a:r>
            <a:r>
              <a:rPr lang="en-US" noProof="1" smtClean="0"/>
              <a:t>SoftUni</a:t>
            </a:r>
          </a:p>
          <a:p>
            <a:r>
              <a:rPr lang="en-US" dirty="0" smtClean="0"/>
              <a:t>Technical </a:t>
            </a:r>
            <a:r>
              <a:rPr lang="en-US" dirty="0"/>
              <a:t>Trainer @ </a:t>
            </a:r>
            <a:r>
              <a:rPr lang="en-US" noProof="1" smtClean="0"/>
              <a:t>SoftUni</a:t>
            </a:r>
          </a:p>
          <a:p>
            <a:r>
              <a:rPr lang="en-US" noProof="1"/>
              <a:t>Student @ </a:t>
            </a:r>
            <a:r>
              <a:rPr lang="en-US" noProof="1" smtClean="0"/>
              <a:t>NBU</a:t>
            </a:r>
          </a:p>
          <a:p>
            <a:r>
              <a:rPr lang="en-US" noProof="1" smtClean="0"/>
              <a:t>Interests include mechanics and electronics</a:t>
            </a:r>
          </a:p>
          <a:p>
            <a:r>
              <a:rPr lang="en-US" noProof="1" smtClean="0"/>
              <a:t>Love playing with Arduino</a:t>
            </a:r>
          </a:p>
          <a:p>
            <a:r>
              <a:rPr lang="en-US" noProof="1" smtClean="0"/>
              <a:t>Mountain lover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Kristiyan</a:t>
            </a:r>
            <a:r>
              <a:rPr lang="en-US" dirty="0" smtClean="0"/>
              <a:t> Ivanov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7" name="Picture 3" descr="Kristiyan Ivanov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608"/>
          <a:stretch/>
        </p:blipFill>
        <p:spPr bwMode="auto">
          <a:xfrm>
            <a:off x="8669456" y="1644008"/>
            <a:ext cx="3352800" cy="4305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01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Organization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 Database Fundamentals Module – Timeline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2668" y="1504890"/>
            <a:ext cx="2291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</a:t>
            </a:r>
            <a:r>
              <a:rPr lang="bg-BG" sz="2000" b="1" dirty="0" smtClean="0"/>
              <a:t>6</a:t>
            </a:r>
            <a:r>
              <a:rPr lang="en-US" sz="2000" b="1" dirty="0" smtClean="0"/>
              <a:t>-September-2019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8677738" y="1498891"/>
            <a:ext cx="2217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07</a:t>
            </a:r>
            <a:r>
              <a:rPr lang="en-US" sz="2000" b="1" dirty="0" smtClean="0"/>
              <a:t>-December-2019</a:t>
            </a:r>
            <a:endParaRPr lang="en-US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322668" y="2876044"/>
            <a:ext cx="5077294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MSSQL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 smtClean="0">
                <a:solidFill>
                  <a:srgbClr val="FFFFFF"/>
                </a:solidFill>
              </a:rPr>
              <a:t>5 </a:t>
            </a:r>
            <a:r>
              <a:rPr lang="en-GB" sz="2000" b="1" dirty="0">
                <a:solidFill>
                  <a:srgbClr val="FFFFFF"/>
                </a:solidFill>
              </a:rPr>
              <a:t>weeks * 4 times / week</a:t>
            </a:r>
          </a:p>
          <a:p>
            <a:pPr algn="ctr"/>
            <a:r>
              <a:rPr lang="bg-BG" sz="2000" b="1" dirty="0" smtClean="0">
                <a:solidFill>
                  <a:srgbClr val="FFFFFF"/>
                </a:solidFill>
              </a:rPr>
              <a:t>9</a:t>
            </a:r>
            <a:r>
              <a:rPr lang="en-GB" sz="2000" b="1" dirty="0" smtClean="0">
                <a:solidFill>
                  <a:srgbClr val="FFFFFF"/>
                </a:solidFill>
              </a:rPr>
              <a:t> </a:t>
            </a:r>
            <a:r>
              <a:rPr lang="en-GB" sz="2000" b="1" dirty="0">
                <a:solidFill>
                  <a:srgbClr val="FFFFFF"/>
                </a:solidFill>
              </a:rPr>
              <a:t>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Start: </a:t>
            </a:r>
            <a:r>
              <a:rPr lang="en-GB" sz="2000" b="1" dirty="0" smtClean="0">
                <a:solidFill>
                  <a:srgbClr val="FFFFFF"/>
                </a:solidFill>
              </a:rPr>
              <a:t>1</a:t>
            </a:r>
            <a:r>
              <a:rPr lang="bg-BG" sz="2000" b="1" dirty="0" smtClean="0">
                <a:solidFill>
                  <a:srgbClr val="FFFFFF"/>
                </a:solidFill>
              </a:rPr>
              <a:t>6</a:t>
            </a:r>
            <a:r>
              <a:rPr lang="en-GB" sz="2000" b="1" dirty="0" smtClean="0">
                <a:solidFill>
                  <a:srgbClr val="FFFFFF"/>
                </a:solidFill>
              </a:rPr>
              <a:t>-September-2019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 smtClean="0">
                <a:solidFill>
                  <a:srgbClr val="FFFFFF"/>
                </a:solidFill>
              </a:rPr>
              <a:t>Exam: </a:t>
            </a:r>
            <a:r>
              <a:rPr lang="bg-BG" sz="2000" b="1" dirty="0" smtClean="0">
                <a:solidFill>
                  <a:srgbClr val="FFFFFF"/>
                </a:solidFill>
              </a:rPr>
              <a:t>20</a:t>
            </a:r>
            <a:r>
              <a:rPr lang="en-GB" sz="2000" b="1" dirty="0" smtClean="0">
                <a:solidFill>
                  <a:srgbClr val="FFFFFF"/>
                </a:solidFill>
              </a:rPr>
              <a:t>-</a:t>
            </a:r>
            <a:r>
              <a:rPr lang="en-US" sz="2000" b="1" dirty="0" smtClean="0">
                <a:solidFill>
                  <a:srgbClr val="FFFFFF"/>
                </a:solidFill>
              </a:rPr>
              <a:t>October</a:t>
            </a:r>
            <a:r>
              <a:rPr lang="en-GB" sz="2000" b="1" dirty="0" smtClean="0">
                <a:solidFill>
                  <a:srgbClr val="FFFFFF"/>
                </a:solidFill>
              </a:rPr>
              <a:t>-2019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Retake exam: </a:t>
            </a:r>
            <a:r>
              <a:rPr lang="en-GB" sz="2000" b="1" dirty="0" smtClean="0">
                <a:solidFill>
                  <a:srgbClr val="FFFFFF"/>
                </a:solidFill>
              </a:rPr>
              <a:t>1</a:t>
            </a:r>
            <a:r>
              <a:rPr lang="bg-BG" sz="2000" b="1" dirty="0" smtClean="0">
                <a:solidFill>
                  <a:srgbClr val="FFFFFF"/>
                </a:solidFill>
              </a:rPr>
              <a:t>0</a:t>
            </a:r>
            <a:r>
              <a:rPr lang="en-GB" sz="2000" b="1" dirty="0" smtClean="0">
                <a:solidFill>
                  <a:srgbClr val="FFFFFF"/>
                </a:solidFill>
              </a:rPr>
              <a:t>-December-2019</a:t>
            </a:r>
            <a:endParaRPr lang="en-GB" sz="2000" b="1" dirty="0">
              <a:solidFill>
                <a:srgbClr val="FFFFFF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271F82-2EC8-45A6-9C23-CA5E5EC57823}"/>
              </a:ext>
            </a:extLst>
          </p:cNvPr>
          <p:cNvSpPr/>
          <p:nvPr/>
        </p:nvSpPr>
        <p:spPr bwMode="auto">
          <a:xfrm>
            <a:off x="5399962" y="2876044"/>
            <a:ext cx="602845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Framework Core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7 weeks * 4 times / week</a:t>
            </a:r>
          </a:p>
          <a:p>
            <a:pPr algn="ctr"/>
            <a:r>
              <a:rPr lang="bg-BG" sz="2000" b="1" dirty="0">
                <a:solidFill>
                  <a:srgbClr val="FFFFFF"/>
                </a:solidFill>
              </a:rPr>
              <a:t>15</a:t>
            </a:r>
            <a:r>
              <a:rPr lang="en-GB" sz="2000" b="1" dirty="0">
                <a:solidFill>
                  <a:srgbClr val="FFFFFF"/>
                </a:solidFill>
              </a:rPr>
              <a:t> 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Start: </a:t>
            </a:r>
            <a:r>
              <a:rPr lang="bg-BG" sz="2000" b="1" dirty="0" smtClean="0">
                <a:solidFill>
                  <a:srgbClr val="FFFFFF"/>
                </a:solidFill>
              </a:rPr>
              <a:t>21</a:t>
            </a:r>
            <a:r>
              <a:rPr lang="en-GB" sz="2000" b="1" dirty="0" smtClean="0">
                <a:solidFill>
                  <a:srgbClr val="FFFFFF"/>
                </a:solidFill>
              </a:rPr>
              <a:t>-October-2019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Final exam: </a:t>
            </a:r>
            <a:r>
              <a:rPr lang="bg-BG" sz="2000" b="1" dirty="0" smtClean="0">
                <a:solidFill>
                  <a:srgbClr val="FFFFFF"/>
                </a:solidFill>
              </a:rPr>
              <a:t>7</a:t>
            </a:r>
            <a:r>
              <a:rPr lang="en-GB" sz="2000" b="1" dirty="0" smtClean="0">
                <a:solidFill>
                  <a:srgbClr val="FFFFFF"/>
                </a:solidFill>
              </a:rPr>
              <a:t>-December-2019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Retake exam: </a:t>
            </a:r>
            <a:r>
              <a:rPr lang="bg-BG" sz="2000" b="1" dirty="0" smtClean="0">
                <a:solidFill>
                  <a:srgbClr val="FFFFFF"/>
                </a:solidFill>
              </a:rPr>
              <a:t>13</a:t>
            </a:r>
            <a:r>
              <a:rPr lang="en-GB" sz="2000" b="1" dirty="0" smtClean="0">
                <a:solidFill>
                  <a:srgbClr val="FFFFFF"/>
                </a:solidFill>
              </a:rPr>
              <a:t>-December-2019</a:t>
            </a:r>
            <a:endParaRPr lang="en-GB" sz="2000" b="1" dirty="0">
              <a:solidFill>
                <a:srgbClr val="FFFFFF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395314" y="2249541"/>
            <a:ext cx="110330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5932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399962" y="2005206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29381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28412" y="1990562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8FD054-D5B6-4C0C-9C0A-CBB3BFB04818}"/>
              </a:ext>
            </a:extLst>
          </p:cNvPr>
          <p:cNvCxnSpPr>
            <a:cxnSpLocks/>
          </p:cNvCxnSpPr>
          <p:nvPr/>
        </p:nvCxnSpPr>
        <p:spPr>
          <a:xfrm>
            <a:off x="6109101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A35A81-16D6-4029-9237-EF333323BB4C}"/>
              </a:ext>
            </a:extLst>
          </p:cNvPr>
          <p:cNvCxnSpPr/>
          <p:nvPr/>
        </p:nvCxnSpPr>
        <p:spPr>
          <a:xfrm>
            <a:off x="197961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1B54DC-6C89-437D-B00D-6D9DBA41F4BB}"/>
              </a:ext>
            </a:extLst>
          </p:cNvPr>
          <p:cNvCxnSpPr/>
          <p:nvPr/>
        </p:nvCxnSpPr>
        <p:spPr>
          <a:xfrm>
            <a:off x="266541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9F26F6-7277-4D9A-A64D-183DB8A500B6}"/>
              </a:ext>
            </a:extLst>
          </p:cNvPr>
          <p:cNvCxnSpPr/>
          <p:nvPr/>
        </p:nvCxnSpPr>
        <p:spPr>
          <a:xfrm>
            <a:off x="335121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117A6E-6CF8-4F56-B022-9B89F2DAC099}"/>
              </a:ext>
            </a:extLst>
          </p:cNvPr>
          <p:cNvCxnSpPr/>
          <p:nvPr/>
        </p:nvCxnSpPr>
        <p:spPr>
          <a:xfrm>
            <a:off x="403701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60C678-AFB3-4700-A8BA-0EB7E03D18C6}"/>
              </a:ext>
            </a:extLst>
          </p:cNvPr>
          <p:cNvCxnSpPr/>
          <p:nvPr/>
        </p:nvCxnSpPr>
        <p:spPr>
          <a:xfrm>
            <a:off x="472281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B6A181-E111-46C1-979C-A8EF6A3B9B8F}"/>
              </a:ext>
            </a:extLst>
          </p:cNvPr>
          <p:cNvSpPr txBox="1"/>
          <p:nvPr/>
        </p:nvSpPr>
        <p:spPr>
          <a:xfrm>
            <a:off x="3484971" y="1509772"/>
            <a:ext cx="1983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</a:t>
            </a:r>
            <a:r>
              <a:rPr lang="bg-BG" sz="2000" b="1" dirty="0" smtClean="0"/>
              <a:t>0</a:t>
            </a:r>
            <a:r>
              <a:rPr lang="en-US" sz="2000" b="1" dirty="0" smtClean="0"/>
              <a:t>-October-2019</a:t>
            </a:r>
            <a:endParaRPr lang="en-US" sz="2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11A1DC-B584-4F8D-BBE8-FBDC0F9B4B35}"/>
              </a:ext>
            </a:extLst>
          </p:cNvPr>
          <p:cNvSpPr txBox="1"/>
          <p:nvPr/>
        </p:nvSpPr>
        <p:spPr>
          <a:xfrm>
            <a:off x="5405871" y="1504890"/>
            <a:ext cx="1983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</a:t>
            </a:r>
            <a:r>
              <a:rPr lang="bg-BG" sz="2000" b="1" dirty="0" smtClean="0"/>
              <a:t>1</a:t>
            </a:r>
            <a:r>
              <a:rPr lang="en-US" sz="2000" b="1" dirty="0" smtClean="0"/>
              <a:t>-October-2019</a:t>
            </a:r>
            <a:endParaRPr lang="en-US" sz="2000" b="1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16A8CE-48D4-4B20-8926-F03518EFFAA9}"/>
              </a:ext>
            </a:extLst>
          </p:cNvPr>
          <p:cNvCxnSpPr>
            <a:cxnSpLocks/>
          </p:cNvCxnSpPr>
          <p:nvPr/>
        </p:nvCxnSpPr>
        <p:spPr>
          <a:xfrm>
            <a:off x="678021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23F3E7-A785-4D74-8C0E-B1ADA8D14FBD}"/>
              </a:ext>
            </a:extLst>
          </p:cNvPr>
          <p:cNvCxnSpPr>
            <a:cxnSpLocks/>
          </p:cNvCxnSpPr>
          <p:nvPr/>
        </p:nvCxnSpPr>
        <p:spPr>
          <a:xfrm>
            <a:off x="7451323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D6D175-8E30-496C-986E-ECEB94C89344}"/>
              </a:ext>
            </a:extLst>
          </p:cNvPr>
          <p:cNvCxnSpPr>
            <a:cxnSpLocks/>
          </p:cNvCxnSpPr>
          <p:nvPr/>
        </p:nvCxnSpPr>
        <p:spPr>
          <a:xfrm>
            <a:off x="8122434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E3DA3F-5F09-45F2-9DD1-3ACCD11A32A0}"/>
              </a:ext>
            </a:extLst>
          </p:cNvPr>
          <p:cNvCxnSpPr>
            <a:cxnSpLocks/>
          </p:cNvCxnSpPr>
          <p:nvPr/>
        </p:nvCxnSpPr>
        <p:spPr>
          <a:xfrm>
            <a:off x="8793545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32A9F6-4275-4A2C-846E-E2821ED4EF1C}"/>
              </a:ext>
            </a:extLst>
          </p:cNvPr>
          <p:cNvCxnSpPr>
            <a:cxnSpLocks/>
          </p:cNvCxnSpPr>
          <p:nvPr/>
        </p:nvCxnSpPr>
        <p:spPr>
          <a:xfrm>
            <a:off x="9464656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A9F349-D325-432A-902A-9AB267731906}"/>
              </a:ext>
            </a:extLst>
          </p:cNvPr>
          <p:cNvCxnSpPr>
            <a:cxnSpLocks/>
          </p:cNvCxnSpPr>
          <p:nvPr/>
        </p:nvCxnSpPr>
        <p:spPr>
          <a:xfrm>
            <a:off x="10135767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1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77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228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602701">
            <a:off x="4022779" y="1251284"/>
            <a:ext cx="2402280" cy="3553752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6597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54A0E6-71CD-4ADC-B795-CD347080D7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984">
            <a:off x="8574583" y="2345792"/>
            <a:ext cx="2435485" cy="28546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132DAB-F7B3-4831-88E5-6756F9C5FBCF}"/>
              </a:ext>
            </a:extLst>
          </p:cNvPr>
          <p:cNvSpPr txBox="1"/>
          <p:nvPr/>
        </p:nvSpPr>
        <p:spPr>
          <a:xfrm>
            <a:off x="9433670" y="2978491"/>
            <a:ext cx="1407331" cy="105932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98" b="1" dirty="0"/>
              <a:t>Presence in class</a:t>
            </a:r>
            <a:r>
              <a:rPr lang="bg-BG" sz="2398" b="1" dirty="0"/>
              <a:t> </a:t>
            </a:r>
            <a:br>
              <a:rPr lang="bg-BG" sz="2398" b="1" dirty="0"/>
            </a:br>
            <a:r>
              <a:rPr lang="en-US" sz="2398" b="1" dirty="0"/>
              <a:t>5</a:t>
            </a:r>
            <a:r>
              <a:rPr lang="bg-BG" sz="2398" b="1" dirty="0"/>
              <a:t>%</a:t>
            </a:r>
            <a:endParaRPr lang="en-US" sz="2398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38533" y="611627"/>
            <a:ext cx="2400297" cy="3585897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4047476" y="2030654"/>
            <a:ext cx="1578599" cy="128482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PracticalExam</a:t>
            </a:r>
            <a:r>
              <a:rPr lang="bg-BG" sz="2799" b="1" dirty="0"/>
              <a:t> </a:t>
            </a:r>
            <a:br>
              <a:rPr lang="bg-BG" sz="2799" b="1" dirty="0"/>
            </a:br>
            <a:r>
              <a:rPr lang="en-US" sz="2799" b="1" dirty="0"/>
              <a:t>90</a:t>
            </a:r>
            <a:r>
              <a:rPr lang="bg-BG" sz="2799" b="1" dirty="0"/>
              <a:t>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85538" y="1701605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5</a:t>
            </a:r>
            <a:r>
              <a:rPr lang="bg-BG" sz="2799" b="1" dirty="0"/>
              <a:t>%</a:t>
            </a:r>
            <a:endParaRPr lang="en-US" sz="2799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5855145">
            <a:off x="3278289" y="3514088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2990507" y="4868664"/>
            <a:ext cx="1884705" cy="100242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Homework</a:t>
            </a:r>
            <a:br>
              <a:rPr lang="en-US" sz="2799" b="1" dirty="0"/>
            </a:br>
            <a:r>
              <a:rPr lang="en-US" sz="2799" b="1" dirty="0"/>
              <a:t>5 %</a:t>
            </a:r>
          </a:p>
        </p:txBody>
      </p:sp>
    </p:spTree>
    <p:extLst>
      <p:ext uri="{BB962C8B-B14F-4D97-AF65-F5344CB8AC3E}">
        <p14:creationId xmlns:p14="http://schemas.microsoft.com/office/powerpoint/2010/main" val="377213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60411" y="3509256"/>
            <a:ext cx="7620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https://softuni.bg/forum/categories/63/csharp-db-fundamentals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772" y="2856892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1431" y="1217755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0411" y="5121954"/>
            <a:ext cx="7620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hlinkClick r:id="rId5"/>
              </a:rPr>
              <a:t>https://www.facebook.com/groups/CSharpDBSeptember2019</a:t>
            </a:r>
            <a:r>
              <a:rPr lang="en-US" dirty="0">
                <a:hlinkClick r:id="rId5"/>
              </a:rPr>
              <a:t>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981" y="458977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6"/>
          <p:cNvSpPr/>
          <p:nvPr/>
        </p:nvSpPr>
        <p:spPr>
          <a:xfrm>
            <a:off x="760412" y="1881743"/>
            <a:ext cx="7620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dirty="0">
                <a:solidFill>
                  <a:schemeClr val="bg1"/>
                </a:solidFill>
                <a:latin typeface="Consolas" pitchFamily="49" charset="0"/>
              </a:rPr>
              <a:t>https://softuni.bg/courses/databases-basics-ms-sql-server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https://softuni.bg/courses/databases-basics-ms-sql-server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9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4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52480" y="1371605"/>
            <a:ext cx="8180332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/>
              <a:t>CSharpDB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73C89-5D68-46FD-805E-4691B9E9B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28CC0-ED90-46D1-AE74-8EF199E28D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90600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dirty="0"/>
              <a:t>Basic </a:t>
            </a:r>
            <a:r>
              <a:rPr lang="en-GB" b="1" dirty="0">
                <a:solidFill>
                  <a:schemeClr val="bg1"/>
                </a:solidFill>
              </a:rPr>
              <a:t>Database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Query</a:t>
            </a:r>
            <a:r>
              <a:rPr lang="en-GB" dirty="0"/>
              <a:t> Concepts</a:t>
            </a:r>
          </a:p>
          <a:p>
            <a:pPr>
              <a:buClr>
                <a:schemeClr val="tx1"/>
              </a:buClr>
            </a:pPr>
            <a:r>
              <a:rPr lang="en-US" dirty="0"/>
              <a:t>Content: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/>
              <a:t> syntax,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types, </a:t>
            </a:r>
            <a:r>
              <a:rPr lang="en-US" b="1" dirty="0">
                <a:solidFill>
                  <a:schemeClr val="bg1"/>
                </a:solidFill>
              </a:rPr>
              <a:t>Programmability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ADO.NET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Library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ORM </a:t>
            </a:r>
            <a:r>
              <a:rPr lang="en-GB" dirty="0"/>
              <a:t>Fundamentals</a:t>
            </a:r>
          </a:p>
          <a:p>
            <a:pPr>
              <a:buClr>
                <a:schemeClr val="tx1"/>
              </a:buClr>
            </a:pPr>
            <a:r>
              <a:rPr lang="en-GB" noProof="1"/>
              <a:t>Entity</a:t>
            </a:r>
            <a:r>
              <a:rPr lang="en-GB" b="1" noProof="1">
                <a:solidFill>
                  <a:schemeClr val="bg1"/>
                </a:solidFill>
              </a:rPr>
              <a:t> </a:t>
            </a:r>
            <a:r>
              <a:rPr lang="en-GB" noProof="1"/>
              <a:t>Framework</a:t>
            </a:r>
            <a:r>
              <a:rPr lang="en-GB" b="1" noProof="1">
                <a:solidFill>
                  <a:schemeClr val="bg1"/>
                </a:solidFill>
              </a:rPr>
              <a:t> Core</a:t>
            </a:r>
          </a:p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</a:rPr>
              <a:t>Automapper </a:t>
            </a:r>
            <a:r>
              <a:rPr lang="en-US" dirty="0"/>
              <a:t>Library and 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Best</a:t>
            </a:r>
            <a:r>
              <a:rPr lang="en-GB" dirty="0" smtClean="0"/>
              <a:t> </a:t>
            </a:r>
            <a:r>
              <a:rPr lang="en-GB" dirty="0"/>
              <a:t>Practices and </a:t>
            </a:r>
            <a:r>
              <a:rPr lang="en-GB" b="1" dirty="0" smtClean="0">
                <a:solidFill>
                  <a:schemeClr val="bg1"/>
                </a:solidFill>
              </a:rPr>
              <a:t>Architecture</a:t>
            </a:r>
            <a:endParaRPr lang="bg-BG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ASP.NET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 Database Fundamentals Module Goals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DB Intro, Data </a:t>
            </a:r>
            <a:r>
              <a:rPr lang="en-US" b="1" dirty="0">
                <a:solidFill>
                  <a:schemeClr val="bg1"/>
                </a:solidFill>
              </a:rPr>
              <a:t>Definition</a:t>
            </a:r>
            <a:r>
              <a:rPr lang="en-US" dirty="0"/>
              <a:t> and Data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</a:p>
          <a:p>
            <a:pPr>
              <a:lnSpc>
                <a:spcPct val="100000"/>
              </a:lnSpc>
            </a:pPr>
            <a:r>
              <a:rPr lang="en-US" dirty="0"/>
              <a:t>Basic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, Intro to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</a:p>
          <a:p>
            <a:pPr>
              <a:lnSpc>
                <a:spcPct val="100000"/>
              </a:lnSpc>
            </a:pPr>
            <a:r>
              <a:rPr lang="en-US" dirty="0"/>
              <a:t>Built-in functions with </a:t>
            </a:r>
            <a:r>
              <a:rPr lang="en-US" b="1" dirty="0">
                <a:solidFill>
                  <a:schemeClr val="bg1"/>
                </a:solidFill>
              </a:rPr>
              <a:t>T-SQL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Aggregation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Table</a:t>
            </a:r>
            <a:r>
              <a:rPr lang="en-US" dirty="0"/>
              <a:t> Relationships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Subqueries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Joins</a:t>
            </a:r>
          </a:p>
          <a:p>
            <a:pPr>
              <a:lnSpc>
                <a:spcPct val="100000"/>
              </a:lnSpc>
            </a:pPr>
            <a:r>
              <a:rPr lang="en-US" dirty="0"/>
              <a:t>Database </a:t>
            </a:r>
            <a:r>
              <a:rPr lang="en-US" b="1" dirty="0">
                <a:solidFill>
                  <a:schemeClr val="bg1"/>
                </a:solidFill>
              </a:rPr>
              <a:t>Programmability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9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12 </a:t>
            </a:r>
            <a:r>
              <a:rPr lang="en-GB" dirty="0"/>
              <a:t>practical problems for </a:t>
            </a:r>
            <a:r>
              <a:rPr lang="en-GB" dirty="0" smtClean="0"/>
              <a:t>4 </a:t>
            </a:r>
            <a:r>
              <a:rPr lang="en-GB" dirty="0"/>
              <a:t>hours</a:t>
            </a:r>
          </a:p>
          <a:p>
            <a:pPr lvl="1"/>
            <a:r>
              <a:rPr lang="en-GB" dirty="0"/>
              <a:t>DDL</a:t>
            </a:r>
          </a:p>
          <a:p>
            <a:pPr lvl="1"/>
            <a:r>
              <a:rPr lang="en-GB" dirty="0"/>
              <a:t>DML</a:t>
            </a:r>
          </a:p>
          <a:p>
            <a:pPr lvl="1"/>
            <a:r>
              <a:rPr lang="en-GB" dirty="0"/>
              <a:t>Querying</a:t>
            </a:r>
          </a:p>
          <a:p>
            <a:pPr lvl="1"/>
            <a:r>
              <a:rPr lang="en-US" dirty="0"/>
              <a:t>Programmability</a:t>
            </a:r>
            <a:endParaRPr lang="en-GB" dirty="0"/>
          </a:p>
          <a:p>
            <a:r>
              <a:rPr lang="en-GB" dirty="0"/>
              <a:t>Automated judge system</a:t>
            </a:r>
          </a:p>
          <a:p>
            <a:pPr lvl="1"/>
            <a:r>
              <a:rPr lang="en-GB" dirty="0">
                <a:hlinkClick r:id="rId2"/>
              </a:rPr>
              <a:t>http://judge.softuni.bg</a:t>
            </a:r>
            <a:endParaRPr lang="en-GB" dirty="0"/>
          </a:p>
          <a:p>
            <a:r>
              <a:rPr lang="en-GB" dirty="0"/>
              <a:t>Solutions are evaluated for correctness only</a:t>
            </a:r>
          </a:p>
          <a:p>
            <a:pPr lvl="1"/>
            <a:r>
              <a:rPr lang="en-GB" dirty="0"/>
              <a:t>Code quality is still not measured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5400" dirty="0"/>
              <a:t>Exam Demonstration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1903A1-16BE-4FFA-B0C9-759872B7B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499</Words>
  <Application>Microsoft Office PowerPoint</Application>
  <PresentationFormat>Custom</PresentationFormat>
  <Paragraphs>150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C# Database Fundamentals with Microsoft SQL Server</vt:lpstr>
      <vt:lpstr>Table of Contents</vt:lpstr>
      <vt:lpstr>Have a Question?</vt:lpstr>
      <vt:lpstr>PowerPoint Presentation</vt:lpstr>
      <vt:lpstr>C# Database Fundamentals Module Goals</vt:lpstr>
      <vt:lpstr>Course Objectives</vt:lpstr>
      <vt:lpstr>Practical Programming Exam</vt:lpstr>
      <vt:lpstr>PowerPoint Presentation</vt:lpstr>
      <vt:lpstr>PowerPoint Presentation</vt:lpstr>
      <vt:lpstr>Ivaylo Kenov</vt:lpstr>
      <vt:lpstr>Kristiyan Ivanov</vt:lpstr>
      <vt:lpstr>PowerPoint Presentation</vt:lpstr>
      <vt:lpstr>C# Database Fundamentals Module – Timeline</vt:lpstr>
      <vt:lpstr>Homework Assignments &amp; Exercises</vt:lpstr>
      <vt:lpstr>Scoring System for the Course</vt:lpstr>
      <vt:lpstr>Course Web Site, Forum and FB Group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Basics - MSSQL Server Course Introduction</dc:title>
  <dc:subject>C# Advanced – Practical Training Course @ SoftUni</dc:subject>
  <dc:creator/>
  <cp:keywords>MSSQL, SSMS, SQL Server,Databases Basics, Software University, SoftUni, programming, coding, software development, education, training, course</cp:keywords>
  <dc:description>C# Advanced Course @ SoftUni – https://softuni.bg/courses/csharp-advanced</dc:description>
  <cp:lastModifiedBy/>
  <cp:revision>1</cp:revision>
  <dcterms:created xsi:type="dcterms:W3CDTF">2014-01-02T17:00:34Z</dcterms:created>
  <dcterms:modified xsi:type="dcterms:W3CDTF">2019-09-16T07:38:35Z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