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02" r:id="rId3"/>
    <p:sldId id="493" r:id="rId4"/>
    <p:sldId id="508" r:id="rId5"/>
    <p:sldId id="467" r:id="rId6"/>
    <p:sldId id="468" r:id="rId7"/>
    <p:sldId id="543" r:id="rId8"/>
    <p:sldId id="473" r:id="rId9"/>
    <p:sldId id="474" r:id="rId10"/>
    <p:sldId id="475" r:id="rId11"/>
    <p:sldId id="476" r:id="rId12"/>
    <p:sldId id="544" r:id="rId13"/>
    <p:sldId id="568" r:id="rId14"/>
    <p:sldId id="478" r:id="rId15"/>
    <p:sldId id="539" r:id="rId16"/>
    <p:sldId id="545" r:id="rId17"/>
    <p:sldId id="546" r:id="rId18"/>
    <p:sldId id="547" r:id="rId19"/>
    <p:sldId id="548" r:id="rId20"/>
    <p:sldId id="550" r:id="rId21"/>
    <p:sldId id="551" r:id="rId22"/>
    <p:sldId id="552" r:id="rId23"/>
    <p:sldId id="553" r:id="rId24"/>
    <p:sldId id="575" r:id="rId25"/>
    <p:sldId id="576" r:id="rId26"/>
    <p:sldId id="557" r:id="rId27"/>
    <p:sldId id="558" r:id="rId28"/>
    <p:sldId id="567" r:id="rId29"/>
    <p:sldId id="559" r:id="rId30"/>
    <p:sldId id="561" r:id="rId31"/>
    <p:sldId id="562" r:id="rId32"/>
    <p:sldId id="563" r:id="rId33"/>
    <p:sldId id="577" r:id="rId34"/>
    <p:sldId id="578" r:id="rId35"/>
    <p:sldId id="580" r:id="rId36"/>
    <p:sldId id="581" r:id="rId37"/>
    <p:sldId id="582" r:id="rId38"/>
    <p:sldId id="349" r:id="rId39"/>
    <p:sldId id="570" r:id="rId40"/>
    <p:sldId id="571" r:id="rId41"/>
    <p:sldId id="572" r:id="rId42"/>
    <p:sldId id="573" r:id="rId43"/>
    <p:sldId id="574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 Data Types" id="{434EBAE8-1691-433D-9596-8AE3E67F67B5}">
          <p14:sldIdLst>
            <p14:sldId id="467"/>
            <p14:sldId id="468"/>
            <p14:sldId id="543"/>
          </p14:sldIdLst>
        </p14:section>
        <p14:section name="Defining Classes" id="{6F66BED0-FBED-470B-BAD5-ACFC36FA0673}">
          <p14:sldIdLst>
            <p14:sldId id="473"/>
            <p14:sldId id="474"/>
            <p14:sldId id="475"/>
            <p14:sldId id="476"/>
            <p14:sldId id="544"/>
            <p14:sldId id="568"/>
            <p14:sldId id="478"/>
            <p14:sldId id="539"/>
            <p14:sldId id="545"/>
            <p14:sldId id="546"/>
            <p14:sldId id="547"/>
            <p14:sldId id="548"/>
            <p14:sldId id="550"/>
            <p14:sldId id="551"/>
            <p14:sldId id="552"/>
            <p14:sldId id="553"/>
            <p14:sldId id="575"/>
            <p14:sldId id="576"/>
            <p14:sldId id="557"/>
            <p14:sldId id="558"/>
            <p14:sldId id="567"/>
            <p14:sldId id="559"/>
            <p14:sldId id="561"/>
            <p14:sldId id="562"/>
            <p14:sldId id="563"/>
            <p14:sldId id="577"/>
            <p14:sldId id="578"/>
            <p14:sldId id="580"/>
            <p14:sldId id="581"/>
            <p14:sldId id="582"/>
          </p14:sldIdLst>
        </p14:section>
        <p14:section name="Conclusion" id="{10E03AB1-9AA8-4E86-9A64-D741901E50A2}">
          <p14:sldIdLst>
            <p14:sldId id="349"/>
            <p14:sldId id="570"/>
            <p14:sldId id="571"/>
            <p14:sldId id="57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4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2345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01296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051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25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04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7250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13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3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7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7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2" y="2185796"/>
            <a:ext cx="5342625" cy="305017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49275" y="3300739"/>
            <a:ext cx="48641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int sides;</a:t>
            </a:r>
          </a:p>
          <a:p>
            <a:r>
              <a:rPr lang="en-US" dirty="0">
                <a:solidFill>
                  <a:schemeClr val="bg1"/>
                </a:solidFill>
              </a:rPr>
              <a:t>  string type;</a:t>
            </a:r>
          </a:p>
          <a:p>
            <a:r>
              <a:rPr lang="en-US" dirty="0">
                <a:solidFill>
                  <a:schemeClr val="bg1"/>
                </a:solidFill>
              </a:rPr>
              <a:t>  void Roll(){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6012" y="4419600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03940" y="5478392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8080" y="3300739"/>
            <a:ext cx="48641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Dog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int age;</a:t>
            </a:r>
          </a:p>
          <a:p>
            <a:r>
              <a:rPr lang="en-US" dirty="0">
                <a:solidFill>
                  <a:schemeClr val="bg1"/>
                </a:solidFill>
              </a:rPr>
              <a:t>  string type;</a:t>
            </a:r>
          </a:p>
          <a:p>
            <a:r>
              <a:rPr lang="en-US" dirty="0">
                <a:solidFill>
                  <a:schemeClr val="bg1"/>
                </a:solidFill>
              </a:rPr>
              <a:t>  void Bark(){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894817" y="4419600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42745" y="5478392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4212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1612" y="5133388"/>
            <a:ext cx="2385731" cy="921534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7289" y="3495890"/>
            <a:ext cx="3048000" cy="540534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98" y="2362200"/>
            <a:ext cx="3799215" cy="3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81291-FDC9-4868-9D7C-A67394142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5412" y="2590800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2512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2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54036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78" y="3107576"/>
            <a:ext cx="1690892" cy="15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398961" y="2627777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53" y="4650776"/>
            <a:ext cx="2086370" cy="4256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368" y="3132338"/>
            <a:ext cx="2019718" cy="46107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962" y="3893205"/>
            <a:ext cx="2057400" cy="46107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2977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289477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4740354"/>
            <a:ext cx="1524001" cy="84888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64" y="1261979"/>
            <a:ext cx="2760313" cy="27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fields have type and name</a:t>
            </a:r>
          </a:p>
          <a:p>
            <a:r>
              <a:rPr lang="en-US" dirty="0"/>
              <a:t>Classes and class members have modifiers that define visibility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07851" y="2547856"/>
            <a:ext cx="4989657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type;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rollFrequency;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owner;</a:t>
            </a:r>
          </a:p>
          <a:p>
            <a:r>
              <a:rPr lang="en-US" dirty="0">
                <a:solidFill>
                  <a:schemeClr val="tx1"/>
                </a:solidFill>
              </a:rPr>
              <a:t>  public void Roll 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101500" y="4792615"/>
            <a:ext cx="2286000" cy="91426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59649" y="2710132"/>
            <a:ext cx="2137626" cy="483042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36611" y="3518553"/>
            <a:ext cx="2660663" cy="90639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5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5185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4179" y="2484916"/>
            <a:ext cx="264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2012" y="3568008"/>
            <a:ext cx="2750906" cy="92663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6824" y="5423485"/>
            <a:ext cx="2895600" cy="737974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6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0812" y="3749065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22812" y="1779997"/>
            <a:ext cx="704024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dirty="0" err="1">
                <a:solidFill>
                  <a:schemeClr val="tx1"/>
                </a:solidFill>
              </a:rPr>
              <a:t>this.make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dirty="0" err="1">
                <a:solidFill>
                  <a:schemeClr val="tx1"/>
                </a:solidFill>
              </a:rPr>
              <a:t>this.make</a:t>
            </a:r>
            <a:r>
              <a:rPr lang="en-GB" sz="2400" dirty="0">
                <a:solidFill>
                  <a:schemeClr val="tx1"/>
                </a:solidFill>
              </a:rPr>
              <a:t> = value;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//TODO: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79412" y="2743200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2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a Class Behaviour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1524000"/>
            <a:ext cx="3164951" cy="22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Abstract Data Types</a:t>
            </a:r>
          </a:p>
          <a:p>
            <a:r>
              <a:rPr lang="en-US" sz="3600" dirty="0"/>
              <a:t>Defining Simple Classes</a:t>
            </a:r>
            <a:endParaRPr lang="bg-BG" sz="3600" dirty="0"/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  <a:endParaRPr lang="en-US" sz="3400" dirty="0"/>
          </a:p>
          <a:p>
            <a:r>
              <a:rPr lang="en-US" sz="3600" dirty="0"/>
              <a:t>Constructors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92151" y="1856197"/>
            <a:ext cx="880134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Random rnd = new Random();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chemeClr val="tx1"/>
                </a:solidFill>
              </a:rPr>
              <a:t>int rollResult = rnd.Next(1,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.sides + 1);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return rollResult;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28012" y="5029200"/>
            <a:ext cx="2514600" cy="987119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5957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898A63F-5E86-4D75-AC5D-E29D8BCE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2971800"/>
            <a:ext cx="3322033" cy="32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228202"/>
            <a:ext cx="9448800" cy="502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//TODO Get the other fields from previous problem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dirty="0" err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//TODO Get the other properties from previous problem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dirty="0" err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dirty="0" err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dirty="0" err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9412" y="1371600"/>
            <a:ext cx="11499089" cy="46164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bool </a:t>
            </a:r>
            <a:r>
              <a:rPr lang="en-US" dirty="0" err="1">
                <a:solidFill>
                  <a:schemeClr val="tx1"/>
                </a:solidFill>
              </a:rPr>
              <a:t>canContinue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this.FuelQuantity</a:t>
            </a:r>
            <a:r>
              <a:rPr lang="en-US" dirty="0">
                <a:solidFill>
                  <a:schemeClr val="tx1"/>
                </a:solidFill>
              </a:rPr>
              <a:t> – (distance *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		   </a:t>
            </a:r>
            <a:r>
              <a:rPr lang="en-US" dirty="0" err="1">
                <a:solidFill>
                  <a:schemeClr val="tx1"/>
                </a:solidFill>
              </a:rPr>
              <a:t>this.FuelConsumption</a:t>
            </a:r>
            <a:r>
              <a:rPr lang="en-US" dirty="0">
                <a:solidFill>
                  <a:schemeClr val="tx1"/>
                </a:solidFill>
              </a:rPr>
              <a:t>) &gt;= 0;</a:t>
            </a:r>
          </a:p>
          <a:p>
            <a:r>
              <a:rPr lang="en-US" dirty="0">
                <a:solidFill>
                  <a:schemeClr val="tx1"/>
                </a:solidFill>
              </a:rPr>
              <a:t>    if(</a:t>
            </a:r>
            <a:r>
              <a:rPr lang="en-US" dirty="0" err="1">
                <a:solidFill>
                  <a:schemeClr val="tx1"/>
                </a:solidFill>
              </a:rPr>
              <a:t>canContionue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this.FuelQuantity</a:t>
            </a:r>
            <a:r>
              <a:rPr lang="en-US" dirty="0">
                <a:solidFill>
                  <a:schemeClr val="tx1"/>
                </a:solidFill>
              </a:rPr>
              <a:t> -= distance * </a:t>
            </a:r>
            <a:r>
              <a:rPr lang="en-US" dirty="0" err="1">
                <a:solidFill>
                  <a:schemeClr val="tx1"/>
                </a:solidFill>
              </a:rPr>
              <a:t>this.FuelConsumption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else</a:t>
            </a:r>
          </a:p>
          <a:p>
            <a:r>
              <a:rPr lang="en-US" dirty="0">
                <a:solidFill>
                  <a:schemeClr val="tx1"/>
                </a:solidFill>
              </a:rPr>
              <a:t>        Console.WriteLine("Not enough fuel to perform this trip!");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51012" y="1447800"/>
            <a:ext cx="8610600" cy="47703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en-US" dirty="0" err="1">
                <a:solidFill>
                  <a:schemeClr val="bg1"/>
                </a:solidFill>
              </a:rPr>
              <a:t>WhoAmI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sb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sb.AppendLine</a:t>
            </a:r>
            <a:r>
              <a:rPr lang="en-US" dirty="0">
                <a:solidFill>
                  <a:schemeClr val="tx1"/>
                </a:solidFill>
              </a:rPr>
              <a:t>($"Make: {</a:t>
            </a:r>
            <a:r>
              <a:rPr lang="en-US" dirty="0" err="1">
                <a:solidFill>
                  <a:schemeClr val="tx1"/>
                </a:solidFill>
              </a:rPr>
              <a:t>this.Make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sb.AppendLine</a:t>
            </a:r>
            <a:r>
              <a:rPr lang="en-US" dirty="0">
                <a:solidFill>
                  <a:schemeClr val="tx1"/>
                </a:solidFill>
              </a:rPr>
              <a:t>($"Model: {</a:t>
            </a:r>
            <a:r>
              <a:rPr lang="en-US" dirty="0" err="1">
                <a:solidFill>
                  <a:schemeClr val="tx1"/>
                </a:solidFill>
              </a:rPr>
              <a:t>this.Model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sb.AppendLine</a:t>
            </a:r>
            <a:r>
              <a:rPr lang="en-US" dirty="0">
                <a:solidFill>
                  <a:schemeClr val="tx1"/>
                </a:solidFill>
              </a:rPr>
              <a:t>($"Year: {</a:t>
            </a:r>
            <a:r>
              <a:rPr lang="en-US" dirty="0" err="1">
                <a:solidFill>
                  <a:schemeClr val="tx1"/>
                </a:solidFill>
              </a:rPr>
              <a:t>this.Year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sb.Append</a:t>
            </a:r>
            <a:r>
              <a:rPr lang="en-US" dirty="0">
                <a:solidFill>
                  <a:schemeClr val="tx1"/>
                </a:solidFill>
              </a:rPr>
              <a:t>($"Fuel: {this.FuelQuantity:F2}L");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</a:t>
            </a:r>
            <a:r>
              <a:rPr lang="en-US" dirty="0" err="1">
                <a:solidFill>
                  <a:schemeClr val="tx1"/>
                </a:solidFill>
              </a:rPr>
              <a:t>sb.ToString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0" y="1395069"/>
            <a:ext cx="2970505" cy="22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C#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1612" y="3225681"/>
            <a:ext cx="31242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46812" y="3225681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5981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Initial State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2699" y="1872330"/>
            <a:ext cx="708342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[] </a:t>
            </a:r>
            <a:r>
              <a:rPr lang="en-US" sz="2400" dirty="0" err="1">
                <a:solidFill>
                  <a:schemeClr val="tx1"/>
                </a:solidFill>
              </a:rPr>
              <a:t>rollFrequency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this.sides</a:t>
            </a:r>
            <a:r>
              <a:rPr lang="en-US" sz="2400" dirty="0">
                <a:solidFill>
                  <a:schemeClr val="tx1"/>
                </a:solidFill>
              </a:rPr>
              <a:t> =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this.rollFrequency</a:t>
            </a:r>
            <a:r>
              <a:rPr lang="en-US" sz="2400" dirty="0">
                <a:solidFill>
                  <a:schemeClr val="tx1"/>
                </a:solidFill>
              </a:rPr>
              <a:t> 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>
                <a:solidFill>
                  <a:schemeClr val="tx1"/>
                </a:solidFill>
              </a:rPr>
              <a:t>sides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87" y="4038600"/>
            <a:ext cx="2230006" cy="950226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8525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790" y="1872330"/>
            <a:ext cx="474106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 }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public </a:t>
            </a:r>
            <a:r>
              <a:rPr lang="en-US" sz="2400" dirty="0">
                <a:solidFill>
                  <a:schemeClr val="bg1"/>
                </a:solidFill>
              </a:rPr>
              <a:t>Dice(</a:t>
            </a:r>
            <a:r>
              <a:rPr lang="en-US" sz="2400" dirty="0">
                <a:solidFill>
                  <a:schemeClr val="tx1"/>
                </a:solidFill>
              </a:rPr>
              <a:t>int sides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this.sides =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3962400"/>
            <a:ext cx="2428063" cy="1051947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89812" y="2767414"/>
            <a:ext cx="2883098" cy="856884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4298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86450" y="1793154"/>
            <a:ext cx="5615924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Person 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Person()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18;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public Person(string name) : </a:t>
            </a:r>
            <a:r>
              <a:rPr lang="en-US" dirty="0">
                <a:solidFill>
                  <a:schemeClr val="bg1"/>
                </a:solidFill>
              </a:rPr>
              <a:t>this()                   </a:t>
            </a:r>
            <a:r>
              <a:rPr lang="bg-BG" dirty="0">
                <a:solidFill>
                  <a:schemeClr val="bg1"/>
                </a:solidFill>
              </a:rPr>
              <a:t>      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5080252"/>
            <a:ext cx="2073967" cy="918284"/>
          </a:xfrm>
          <a:prstGeom prst="wedgeRoundRectCallout">
            <a:avLst>
              <a:gd name="adj1" fmla="val -57353"/>
              <a:gd name="adj2" fmla="val -51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4533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Car 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2" y="1287463"/>
            <a:ext cx="10818812" cy="44275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Extend the previous problem and </a:t>
            </a:r>
            <a:r>
              <a:rPr lang="en-US" b="1" dirty="0">
                <a:solidFill>
                  <a:schemeClr val="bg1"/>
                </a:solidFill>
              </a:rPr>
              <a:t>create 3 constructors</a:t>
            </a:r>
          </a:p>
          <a:p>
            <a:pPr>
              <a:lnSpc>
                <a:spcPct val="100000"/>
              </a:lnSpc>
            </a:pPr>
            <a:r>
              <a:rPr lang="en-US" dirty="0"/>
              <a:t>Default values are: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Make – VW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Model – Golf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Year – 2025</a:t>
            </a:r>
          </a:p>
          <a:p>
            <a:pPr lvl="1">
              <a:lnSpc>
                <a:spcPct val="100000"/>
              </a:lnSpc>
            </a:pPr>
            <a:r>
              <a:rPr lang="en-US" sz="3398" dirty="0" err="1"/>
              <a:t>FuelQuantity</a:t>
            </a:r>
            <a:r>
              <a:rPr lang="en-US" sz="3398" dirty="0"/>
              <a:t> = 200</a:t>
            </a:r>
          </a:p>
          <a:p>
            <a:pPr lvl="1">
              <a:lnSpc>
                <a:spcPct val="100000"/>
              </a:lnSpc>
            </a:pPr>
            <a:r>
              <a:rPr lang="en-US" sz="3398" dirty="0" err="1"/>
              <a:t>FuelConsumption</a:t>
            </a:r>
            <a:r>
              <a:rPr lang="en-US" sz="3398" dirty="0"/>
              <a:t>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902325" y="2133600"/>
            <a:ext cx="5679524" cy="4060316"/>
            <a:chOff x="-306388" y="2240208"/>
            <a:chExt cx="3137848" cy="3040185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6077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double </a:t>
              </a:r>
              <a:r>
                <a:rPr lang="en-US" sz="2400" b="1" dirty="0" err="1">
                  <a:latin typeface="Consolas" panose="020B0609020204030204" pitchFamily="49" charset="0"/>
                </a:rPr>
                <a:t>fuelQuantity</a:t>
              </a:r>
              <a:r>
                <a:rPr lang="en-US" sz="2400" b="1" dirty="0">
                  <a:latin typeface="Consolas" panose="020B0609020204030204" pitchFamily="49" charset="0"/>
                </a:rPr>
                <a:t>, double </a:t>
              </a:r>
              <a:r>
                <a:rPr lang="en-US" sz="2400" b="1" dirty="0" err="1">
                  <a:latin typeface="Consolas" panose="020B0609020204030204" pitchFamily="49" charset="0"/>
                </a:rPr>
                <a:t>fuelConsumption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7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Constructors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173118"/>
            <a:ext cx="102870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public Car()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this.Make</a:t>
            </a:r>
            <a:r>
              <a:rPr lang="en-US" sz="2200" dirty="0">
                <a:solidFill>
                  <a:schemeClr val="tx1"/>
                </a:solidFill>
              </a:rPr>
              <a:t> = "VW";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this.Model</a:t>
            </a:r>
            <a:r>
              <a:rPr lang="en-US" sz="2200" dirty="0">
                <a:solidFill>
                  <a:schemeClr val="tx1"/>
                </a:solidFill>
              </a:rPr>
              <a:t> = "Golf";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this.Year</a:t>
            </a:r>
            <a:r>
              <a:rPr lang="en-US" sz="2200" dirty="0">
                <a:solidFill>
                  <a:schemeClr val="tx1"/>
                </a:solidFill>
              </a:rPr>
              <a:t> = 2025;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this.FuelQuantity</a:t>
            </a:r>
            <a:r>
              <a:rPr lang="en-US" sz="2200" dirty="0">
                <a:solidFill>
                  <a:schemeClr val="tx1"/>
                </a:solidFill>
              </a:rPr>
              <a:t> = 200;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this.FuelConsumption</a:t>
            </a:r>
            <a:r>
              <a:rPr lang="en-US" sz="2200" dirty="0">
                <a:solidFill>
                  <a:schemeClr val="tx1"/>
                </a:solidFill>
              </a:rPr>
              <a:t> = 10;}</a:t>
            </a:r>
          </a:p>
          <a:p>
            <a:r>
              <a:rPr lang="en-US" sz="220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tx1"/>
                </a:solidFill>
              </a:rPr>
              <a:t>Car(string make, string model, int year) : this()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this.Make</a:t>
            </a:r>
            <a:r>
              <a:rPr lang="en-US" sz="2200" dirty="0">
                <a:solidFill>
                  <a:schemeClr val="tx1"/>
                </a:solidFill>
              </a:rPr>
              <a:t> = make;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this.Model</a:t>
            </a:r>
            <a:r>
              <a:rPr lang="en-US" sz="2200" dirty="0">
                <a:solidFill>
                  <a:schemeClr val="tx1"/>
                </a:solidFill>
              </a:rPr>
              <a:t> = model;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this.Year</a:t>
            </a:r>
            <a:r>
              <a:rPr lang="en-US" sz="2200" dirty="0">
                <a:solidFill>
                  <a:schemeClr val="tx1"/>
                </a:solidFill>
              </a:rPr>
              <a:t> = year;}  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7212" y="1981200"/>
            <a:ext cx="8527289" cy="35728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</a:t>
            </a:r>
            <a:r>
              <a:rPr lang="en-US" sz="2400" dirty="0" err="1">
                <a:solidFill>
                  <a:schemeClr val="tx1"/>
                </a:solidFill>
              </a:rPr>
              <a:t>fuelQuantity</a:t>
            </a:r>
            <a:r>
              <a:rPr lang="en-US" sz="2400" dirty="0">
                <a:solidFill>
                  <a:schemeClr val="tx1"/>
                </a:solidFill>
              </a:rPr>
              <a:t>, double </a:t>
            </a:r>
            <a:r>
              <a:rPr lang="en-US" sz="2400" dirty="0" err="1">
                <a:solidFill>
                  <a:schemeClr val="tx1"/>
                </a:solidFill>
              </a:rPr>
              <a:t>fuelConsumption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this.FuelQuantity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fuelQuantity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this.FuelConsumption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fuelConsumption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Car Constructors(2)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Car Engine And Tires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4212" y="1788916"/>
            <a:ext cx="4495800" cy="2633172"/>
            <a:chOff x="-306388" y="2240208"/>
            <a:chExt cx="3137848" cy="1971603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51612" y="1792940"/>
            <a:ext cx="4495800" cy="2642240"/>
            <a:chOff x="-306388" y="2240208"/>
            <a:chExt cx="3137848" cy="1978393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32012" y="4616058"/>
            <a:ext cx="7772400" cy="1781567"/>
            <a:chOff x="-306388" y="2240208"/>
            <a:chExt cx="3935606" cy="1691472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935606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935606" cy="125904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dirty="0">
                  <a:latin typeface="Consolas" panose="020B0609020204030204" pitchFamily="49" charset="0"/>
                </a:rPr>
                <a:t>double </a:t>
              </a:r>
              <a:r>
                <a:rPr lang="en-US" sz="2400" b="1" dirty="0" err="1">
                  <a:latin typeface="Consolas" panose="020B0609020204030204" pitchFamily="49" charset="0"/>
                </a:rPr>
                <a:t>fuelQuantity</a:t>
              </a:r>
              <a:r>
                <a:rPr lang="en-US" sz="2400" b="1" dirty="0">
                  <a:latin typeface="Consolas" panose="020B0609020204030204" pitchFamily="49" charset="0"/>
                </a:rPr>
                <a:t>, double </a:t>
              </a:r>
              <a:r>
                <a:rPr lang="en-US" sz="2400" b="1" dirty="0" err="1">
                  <a:latin typeface="Consolas" panose="020B0609020204030204" pitchFamily="49" charset="0"/>
                </a:rPr>
                <a:t>fuelConsumption</a:t>
              </a:r>
              <a:r>
                <a:rPr lang="en-US" sz="2400" b="1" dirty="0">
                  <a:latin typeface="Consolas" panose="020B0609020204030204" pitchFamily="49" charset="0"/>
                </a:rPr>
                <a:t>, Engine </a:t>
              </a:r>
              <a:r>
                <a:rPr lang="en-US" sz="2400" b="1" dirty="0" err="1">
                  <a:latin typeface="Consolas" panose="020B0609020204030204" pitchFamily="49" charset="0"/>
                </a:rPr>
                <a:t>engine</a:t>
              </a:r>
              <a:r>
                <a:rPr lang="en-US" sz="2400" b="1" dirty="0">
                  <a:latin typeface="Consolas" panose="020B0609020204030204" pitchFamily="49" charset="0"/>
                </a:rPr>
                <a:t>, Tire[] tires)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6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private int </a:t>
            </a:r>
            <a:r>
              <a:rPr lang="en-US" dirty="0" err="1">
                <a:solidFill>
                  <a:schemeClr val="tx1"/>
                </a:solidFill>
              </a:rPr>
              <a:t>horsePower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private double </a:t>
            </a:r>
            <a:r>
              <a:rPr lang="en-US" dirty="0" err="1">
                <a:solidFill>
                  <a:schemeClr val="tx1"/>
                </a:solidFill>
              </a:rPr>
              <a:t>cubicCapacity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public Engine(int </a:t>
            </a:r>
            <a:r>
              <a:rPr lang="en-US" dirty="0" err="1">
                <a:solidFill>
                  <a:schemeClr val="tx1"/>
                </a:solidFill>
              </a:rPr>
              <a:t>horsePower</a:t>
            </a:r>
            <a:r>
              <a:rPr lang="en-US" dirty="0">
                <a:solidFill>
                  <a:schemeClr val="tx1"/>
                </a:solidFill>
              </a:rPr>
              <a:t>, double </a:t>
            </a:r>
            <a:r>
              <a:rPr lang="en-US" dirty="0" err="1">
                <a:solidFill>
                  <a:schemeClr val="tx1"/>
                </a:solidFill>
              </a:rPr>
              <a:t>cubicCapacity</a:t>
            </a:r>
            <a:r>
              <a:rPr lang="en-US" dirty="0">
                <a:solidFill>
                  <a:schemeClr val="tx1"/>
                </a:solidFill>
              </a:rPr>
              <a:t>){   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this.HorsePower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horsePower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this.CubicCapacity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cubicCapacity</a:t>
            </a:r>
            <a:r>
              <a:rPr lang="en-US" dirty="0">
                <a:solidFill>
                  <a:schemeClr val="tx1"/>
                </a:solidFill>
              </a:rPr>
              <a:t>;}</a:t>
            </a:r>
          </a:p>
          <a:p>
            <a:r>
              <a:rPr lang="en-US" dirty="0">
                <a:solidFill>
                  <a:schemeClr val="tx1"/>
                </a:solidFill>
              </a:rPr>
              <a:t>public int </a:t>
            </a:r>
            <a:r>
              <a:rPr lang="en-US" dirty="0" err="1">
                <a:solidFill>
                  <a:schemeClr val="tx1"/>
                </a:solidFill>
              </a:rPr>
              <a:t>HorsePower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get { return </a:t>
            </a:r>
            <a:r>
              <a:rPr lang="en-US" dirty="0" err="1">
                <a:solidFill>
                  <a:schemeClr val="tx1"/>
                </a:solidFill>
              </a:rPr>
              <a:t>this.horsePower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    set { </a:t>
            </a:r>
            <a:r>
              <a:rPr lang="en-US" dirty="0" err="1">
                <a:solidFill>
                  <a:schemeClr val="tx1"/>
                </a:solidFill>
              </a:rPr>
              <a:t>this.horsePower</a:t>
            </a:r>
            <a:r>
              <a:rPr lang="en-US" dirty="0">
                <a:solidFill>
                  <a:schemeClr val="tx1"/>
                </a:solidFill>
              </a:rPr>
              <a:t> = value; } }</a:t>
            </a:r>
          </a:p>
          <a:p>
            <a:r>
              <a:rPr lang="en-US" dirty="0">
                <a:solidFill>
                  <a:schemeClr val="tx1"/>
                </a:solidFill>
              </a:rPr>
              <a:t>public double </a:t>
            </a:r>
            <a:r>
              <a:rPr lang="en-US" dirty="0" err="1">
                <a:solidFill>
                  <a:schemeClr val="tx1"/>
                </a:solidFill>
              </a:rPr>
              <a:t>CubicCapacity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get { return </a:t>
            </a:r>
            <a:r>
              <a:rPr lang="en-US" dirty="0" err="1">
                <a:solidFill>
                  <a:schemeClr val="tx1"/>
                </a:solidFill>
              </a:rPr>
              <a:t>this.cubicCapacity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    set { </a:t>
            </a:r>
            <a:r>
              <a:rPr lang="en-US" dirty="0" err="1">
                <a:solidFill>
                  <a:schemeClr val="tx1"/>
                </a:solidFill>
              </a:rPr>
              <a:t>this.cubicCapacity</a:t>
            </a:r>
            <a:r>
              <a:rPr lang="en-US" dirty="0">
                <a:solidFill>
                  <a:schemeClr val="tx1"/>
                </a:solidFill>
              </a:rPr>
              <a:t> = value; }}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2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private int year;</a:t>
            </a:r>
          </a:p>
          <a:p>
            <a:r>
              <a:rPr lang="en-US" dirty="0">
                <a:solidFill>
                  <a:schemeClr val="tx1"/>
                </a:solidFill>
              </a:rPr>
              <a:t>private double pressure;</a:t>
            </a:r>
          </a:p>
          <a:p>
            <a:r>
              <a:rPr lang="en-US" dirty="0">
                <a:solidFill>
                  <a:schemeClr val="tx1"/>
                </a:solidFill>
              </a:rPr>
              <a:t>public Tire(int year, double pressure){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this.Year</a:t>
            </a:r>
            <a:r>
              <a:rPr lang="en-US" dirty="0">
                <a:solidFill>
                  <a:schemeClr val="tx1"/>
                </a:solidFill>
              </a:rPr>
              <a:t> = year;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this.Pressure</a:t>
            </a:r>
            <a:r>
              <a:rPr lang="en-US" dirty="0">
                <a:solidFill>
                  <a:schemeClr val="tx1"/>
                </a:solidFill>
              </a:rPr>
              <a:t> = pressure;}</a:t>
            </a:r>
          </a:p>
          <a:p>
            <a:r>
              <a:rPr lang="en-US" dirty="0">
                <a:solidFill>
                  <a:schemeClr val="tx1"/>
                </a:solidFill>
              </a:rPr>
              <a:t>public int Year{</a:t>
            </a:r>
          </a:p>
          <a:p>
            <a:r>
              <a:rPr lang="en-US" dirty="0">
                <a:solidFill>
                  <a:schemeClr val="tx1"/>
                </a:solidFill>
              </a:rPr>
              <a:t>    get { return </a:t>
            </a:r>
            <a:r>
              <a:rPr lang="en-US" dirty="0" err="1">
                <a:solidFill>
                  <a:schemeClr val="tx1"/>
                </a:solidFill>
              </a:rPr>
              <a:t>this.year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    set { </a:t>
            </a:r>
            <a:r>
              <a:rPr lang="en-US" dirty="0" err="1">
                <a:solidFill>
                  <a:schemeClr val="tx1"/>
                </a:solidFill>
              </a:rPr>
              <a:t>this.year</a:t>
            </a:r>
            <a:r>
              <a:rPr lang="en-US" dirty="0">
                <a:solidFill>
                  <a:schemeClr val="tx1"/>
                </a:solidFill>
              </a:rPr>
              <a:t> = value; }}</a:t>
            </a:r>
          </a:p>
          <a:p>
            <a:r>
              <a:rPr lang="en-US" dirty="0">
                <a:solidFill>
                  <a:schemeClr val="tx1"/>
                </a:solidFill>
              </a:rPr>
              <a:t>public double Pressure{</a:t>
            </a:r>
          </a:p>
          <a:p>
            <a:r>
              <a:rPr lang="en-US" dirty="0">
                <a:solidFill>
                  <a:schemeClr val="tx1"/>
                </a:solidFill>
              </a:rPr>
              <a:t>    get { return </a:t>
            </a:r>
            <a:r>
              <a:rPr lang="en-US" dirty="0" err="1">
                <a:solidFill>
                  <a:schemeClr val="tx1"/>
                </a:solidFill>
              </a:rPr>
              <a:t>this.pressure</a:t>
            </a:r>
            <a:r>
              <a:rPr lang="en-US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    set { </a:t>
            </a:r>
            <a:r>
              <a:rPr lang="en-US" dirty="0" err="1">
                <a:solidFill>
                  <a:schemeClr val="tx1"/>
                </a:solidFill>
              </a:rPr>
              <a:t>this.pressure</a:t>
            </a:r>
            <a:r>
              <a:rPr lang="en-US" dirty="0">
                <a:solidFill>
                  <a:schemeClr val="tx1"/>
                </a:solidFill>
              </a:rPr>
              <a:t> = value; }}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9396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double </a:t>
            </a:r>
            <a:r>
              <a:rPr lang="en-US" dirty="0" err="1">
                <a:solidFill>
                  <a:schemeClr val="tx1"/>
                </a:solidFill>
              </a:rPr>
              <a:t>fuelQuantity</a:t>
            </a:r>
            <a:r>
              <a:rPr lang="en-US" dirty="0">
                <a:solidFill>
                  <a:schemeClr val="tx1"/>
                </a:solidFill>
              </a:rPr>
              <a:t>, double </a:t>
            </a:r>
            <a:r>
              <a:rPr lang="en-US" dirty="0" err="1">
                <a:solidFill>
                  <a:schemeClr val="tx1"/>
                </a:solidFill>
              </a:rPr>
              <a:t>fuelConsumption</a:t>
            </a:r>
            <a:r>
              <a:rPr lang="en-US" dirty="0">
                <a:solidFill>
                  <a:schemeClr val="tx1"/>
                </a:solidFill>
              </a:rPr>
              <a:t>, Engine </a:t>
            </a:r>
            <a:r>
              <a:rPr lang="en-US" dirty="0" err="1">
                <a:solidFill>
                  <a:schemeClr val="tx1"/>
                </a:solidFill>
              </a:rPr>
              <a:t>engine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dirty="0">
                <a:solidFill>
                  <a:schemeClr val="tx1"/>
                </a:solidFill>
              </a:rPr>
              <a:t>    : this(make, model, year, </a:t>
            </a:r>
            <a:r>
              <a:rPr lang="en-US" dirty="0" err="1">
                <a:solidFill>
                  <a:schemeClr val="tx1"/>
                </a:solidFill>
              </a:rPr>
              <a:t>fuelQuantity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fuelConsumption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this.Engine</a:t>
            </a:r>
            <a:r>
              <a:rPr lang="en-US" dirty="0">
                <a:solidFill>
                  <a:schemeClr val="tx1"/>
                </a:solidFill>
              </a:rPr>
              <a:t> = engine;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this.Tires</a:t>
            </a:r>
            <a:r>
              <a:rPr lang="en-US" dirty="0">
                <a:solidFill>
                  <a:schemeClr val="tx1"/>
                </a:solidFill>
              </a:rPr>
              <a:t> = tires;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 state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210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Hide Details from the Client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42867A-01CF-4487-BF1E-BC1B19F5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72" y="1385091"/>
            <a:ext cx="2570480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739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type whose </a:t>
            </a:r>
            <a:r>
              <a:rPr lang="en-US" b="1" dirty="0">
                <a:solidFill>
                  <a:schemeClr val="bg1"/>
                </a:solidFill>
              </a:rPr>
              <a:t>representation</a:t>
            </a:r>
            <a:r>
              <a:rPr lang="en-US" b="1" dirty="0"/>
              <a:t> </a:t>
            </a:r>
            <a:r>
              <a:rPr lang="en-US" dirty="0"/>
              <a:t>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from the client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645613" y="2304199"/>
            <a:ext cx="705761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 ADT – indexed sequence of chars: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string()</a:t>
            </a:r>
          </a:p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Length()</a:t>
            </a:r>
          </a:p>
          <a:p>
            <a:r>
              <a:rPr lang="en-US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CharAt(int index)</a:t>
            </a:r>
          </a:p>
          <a:p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many others…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7817819" y="3962400"/>
            <a:ext cx="1902483" cy="1219200"/>
          </a:xfrm>
          <a:prstGeom prst="wedgeRoundRectCallout">
            <a:avLst>
              <a:gd name="adj1" fmla="val -65641"/>
              <a:gd name="adj2" fmla="val -26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ADTs are defined by their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B720DA3-F97D-4372-992E-7BBA68D95E68}"/>
              </a:ext>
            </a:extLst>
          </p:cNvPr>
          <p:cNvSpPr/>
          <p:nvPr/>
        </p:nvSpPr>
        <p:spPr>
          <a:xfrm>
            <a:off x="6323012" y="3657600"/>
            <a:ext cx="914400" cy="1219200"/>
          </a:xfrm>
          <a:prstGeom prst="rightBrace">
            <a:avLst>
              <a:gd name="adj1" fmla="val 8333"/>
              <a:gd name="adj2" fmla="val 50688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don't need </a:t>
            </a:r>
            <a:r>
              <a:rPr lang="en-US" dirty="0"/>
              <a:t>to know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to use an ADT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2052" y="3276600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Dog: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Dog()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string Name()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Bark()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Sleep()</a:t>
            </a:r>
          </a:p>
          <a:p>
            <a:r>
              <a:rPr lang="en-US" dirty="0"/>
              <a:t> 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34450" y="3276600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Computer:</a:t>
            </a:r>
          </a:p>
          <a:p>
            <a:r>
              <a:rPr lang="en-US" dirty="0">
                <a:solidFill>
                  <a:schemeClr val="tx1"/>
                </a:solidFill>
              </a:rPr>
              <a:t>        Computer()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TurnOff()</a:t>
            </a:r>
          </a:p>
          <a:p>
            <a:r>
              <a:rPr lang="en-US" dirty="0">
                <a:solidFill>
                  <a:schemeClr val="tx1"/>
                </a:solidFill>
              </a:rPr>
              <a:t> string Spec()</a:t>
            </a:r>
          </a:p>
          <a:p>
            <a:r>
              <a:rPr lang="en-US" dirty="0"/>
              <a:t>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69063" y="2212862"/>
            <a:ext cx="1393951" cy="1450016"/>
            <a:chOff x="4440423" y="2212862"/>
            <a:chExt cx="1393951" cy="1450016"/>
          </a:xfrm>
        </p:grpSpPr>
        <p:sp>
          <p:nvSpPr>
            <p:cNvPr id="10" name="Oval 9"/>
            <p:cNvSpPr/>
            <p:nvPr/>
          </p:nvSpPr>
          <p:spPr>
            <a:xfrm>
              <a:off x="4440423" y="2212862"/>
              <a:ext cx="1393951" cy="145001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577103" y="2383148"/>
              <a:ext cx="1120589" cy="1127309"/>
            </a:xfrm>
            <a:prstGeom prst="roundRect">
              <a:avLst>
                <a:gd name="adj" fmla="val 38707"/>
              </a:avLst>
            </a:prstGeom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10134459" y="2221194"/>
            <a:ext cx="1385941" cy="1441684"/>
            <a:chOff x="7237412" y="2590799"/>
            <a:chExt cx="2286000" cy="2286000"/>
          </a:xfrm>
        </p:grpSpPr>
        <p:sp>
          <p:nvSpPr>
            <p:cNvPr id="13" name="Oval 12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8761" y="2833436"/>
              <a:ext cx="1863301" cy="1787514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501822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for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describing and creating 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83788" y="3663995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65942" y="3191883"/>
            <a:ext cx="2220042" cy="579230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27612" y="5426731"/>
            <a:ext cx="2316489" cy="579133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47952" y="3219194"/>
            <a:ext cx="1727906" cy="57574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dirty="0" err="1">
                <a:solidFill>
                  <a:schemeClr val="bg1"/>
                </a:solidFill>
              </a:rPr>
              <a:t>PascalCasing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26954" y="3707437"/>
            <a:ext cx="6563174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Dice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2466" y="3657600"/>
            <a:ext cx="1277818" cy="114878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2326954" y="4855644"/>
            <a:ext cx="656317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TPMF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intcalc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5412" y="5086119"/>
            <a:ext cx="1091926" cy="108059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3158</TotalTime>
  <Words>2221</Words>
  <Application>Microsoft Office PowerPoint</Application>
  <PresentationFormat>Custom</PresentationFormat>
  <Paragraphs>480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Defining Classes</vt:lpstr>
      <vt:lpstr>Table of Contents</vt:lpstr>
      <vt:lpstr>Have a Question?</vt:lpstr>
      <vt:lpstr>PowerPoint Presentation</vt:lpstr>
      <vt:lpstr>Abstract Data Type</vt:lpstr>
      <vt:lpstr>Abstract Data Type (2)</vt:lpstr>
      <vt:lpstr>PowerPoint Presentation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PowerPoint Presentation</vt:lpstr>
      <vt:lpstr>Fields and Modifiers</vt:lpstr>
      <vt:lpstr>Properties</vt:lpstr>
      <vt:lpstr>Problem: Car</vt:lpstr>
      <vt:lpstr>PowerPoint Presentation</vt:lpstr>
      <vt:lpstr>Methods</vt:lpstr>
      <vt:lpstr>Problem: Car Extension</vt:lpstr>
      <vt:lpstr>Solution: Car Extension</vt:lpstr>
      <vt:lpstr>Solution: Car Extension (2)</vt:lpstr>
      <vt:lpstr>Solution: Car Extension (3)</vt:lpstr>
      <vt:lpstr>PowerPoint Presentation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</vt:lpstr>
      <vt:lpstr>Problem: Car Constructors(2)</vt:lpstr>
      <vt:lpstr>Problem: Car Engine And Tires</vt:lpstr>
      <vt:lpstr>Solution: Car Engine And Tires</vt:lpstr>
      <vt:lpstr>Solution: Car Engine And Tires(2)</vt:lpstr>
      <vt:lpstr>Solution: Car Engine And Tires(3)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Defining Classes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490</cp:revision>
  <dcterms:created xsi:type="dcterms:W3CDTF">2014-01-02T17:00:34Z</dcterms:created>
  <dcterms:modified xsi:type="dcterms:W3CDTF">2019-01-24T11:14:22Z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